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59" r:id="rId6"/>
    <p:sldId id="263" r:id="rId7"/>
    <p:sldId id="267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4" y="4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4C39A-6DCE-8344-25A8-D2F850C7D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03D0E9-B031-A08A-5808-2D373F668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fr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DBA6A2-D2C5-6733-FDD2-8DFA846A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3BCB1D-4399-9F18-60BB-A6EE2FCE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7BE20C-D44B-8AD8-826C-CCB6BBF8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383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0F183-512C-4FD7-2BCC-BC96D5AE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F4DFC5-6DCF-8112-AEB5-BC25DAC34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E519A1-D50B-7B97-9779-07D9CE5A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1EB0EF-0727-5DF9-9E16-C817D549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D24D00-5055-9CD5-6050-AA6C73D1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248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074898-A44A-67F9-0673-2B156A19A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C9A765-D8C3-ECB0-1565-5E21DE3EE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2FFB8-91D4-6D08-A4F7-E765814C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23CDA1-387E-2CAE-8B12-EA2268CF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2CBEB1-DF6F-A426-CAF9-397A3A80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663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66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767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326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596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019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0629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5979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996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3A83B-0777-33B5-1DFF-7FDF9B92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E113F-0B4F-5838-F40D-310024F7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FF9A22-50F5-F56C-FCC6-4CB48BCD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DB0A2F-B7F5-A79C-270D-5E2AB2A4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89598-466C-2080-351E-C7F1E4BE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1409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05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044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978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11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4841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3373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54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0535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665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D882D-C387-A8D4-7C97-B5F06866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23651F-DB24-A2FE-0737-0C774C51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C115F6-2CA3-B379-6E60-13BCFEB0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4F712D-9C3D-19E3-FB1A-E3F56598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15CCAD-FC23-1CB1-BF15-66DCC285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107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2E7CB-1085-2EDF-75DE-9D5876FF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4FFDB-A63F-D8DD-4548-C8E615410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7376DF-AE35-42D8-F62C-E7EAD8C74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C7EB91-8182-5DAB-763E-EB9FA282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0A18D7-CE08-9BA3-9261-58EAF099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559AA8-D5C5-ABBA-FCCC-6EB9D93D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43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F79CB-9BF2-7C46-AB3C-4F71E5DC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F19938-6E1C-E9C4-5A2D-09ACC5A7B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9C6C59-7EDA-F738-EF92-5B4B90D95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FB0EC9-280F-2D73-AA06-3D87EE8CF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AB106AD-E694-012A-B8A0-3FEC9BFDA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8C1F91-13F2-39B2-F277-AA67EA83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5E26976-1196-0BB0-D0ED-37D6E83D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A7F3C3-77C4-80C4-B89C-B7A4E4BF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674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5E1FB-79D9-8DB0-FA37-466526CE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93A16C-3939-159D-6A47-85EE7E27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C43C9F-B31E-D8BC-5A47-2A698C96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DF8A50-2AFF-56CC-7F05-ECD4922C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626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6EF0A8-0E63-7EC7-1195-607DCB44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B338E4-0562-C407-F93D-E42E476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065695-DAE4-F1D9-D68C-F22559CE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34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E0B0D-7798-7752-01A6-DE124E52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1F3E0-2F50-4447-1CB3-DE154CAA3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F3DD1A-C2AE-1646-D41F-4811B7711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536036-34A3-314E-CED6-4C60CAD6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4A0500-85BA-65EF-3DCD-82427EC1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A6D49F-1395-16E3-80BE-661FB0F0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98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1F54D-118F-9321-EF09-79F3116B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B9EFB1-C11D-F147-7CE0-23C2CB1B1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DA4C6E-816E-E484-76F0-C760D15E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2BD9A0-66D7-7F71-F9F1-46CD37DB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44471B-B948-FE8D-504D-17D4C43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C09F76-AD1D-5A72-4A2C-68CBCF64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976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9FCBBC-912D-44E9-C623-9942D0ED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FCC1F1-E330-8771-1938-DA6E7DBA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FD6AF1-8A39-9429-35E0-18145D3B4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1033-3892-49BE-8E84-B24F1C57002E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80D4A2-257B-A5E9-FB99-6189A8BF5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121331-5034-1D65-0684-EFBB78BCA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23C8-1BE9-42F1-9993-B2D77D0B93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898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A92475-ABB1-4E74-8BB2-127DC93301DF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C2CEBC-8735-4BF6-9D63-2BB0BB472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9045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hyperlink" Target="https://www.youtube.com/watch?v=heoGO0hOWu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2FBFEE-E812-657B-E20B-407B2B968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0"/>
          <a:stretch/>
        </p:blipFill>
        <p:spPr>
          <a:xfrm>
            <a:off x="2678319" y="2057398"/>
            <a:ext cx="6835361" cy="32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1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710CE6-7EB8-D1D8-25E1-4E20A145D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23" b="2"/>
          <a:stretch/>
        </p:blipFill>
        <p:spPr>
          <a:xfrm>
            <a:off x="5" y="0"/>
            <a:ext cx="9286351" cy="6857999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21A42C12-D8DB-32B5-DD36-5F1273F2D768}"/>
              </a:ext>
            </a:extLst>
          </p:cNvPr>
          <p:cNvSpPr txBox="1"/>
          <p:nvPr/>
        </p:nvSpPr>
        <p:spPr>
          <a:xfrm>
            <a:off x="1929281" y="111410"/>
            <a:ext cx="723526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Situation:  Damery carrefour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stratégique</a:t>
            </a: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C892497-481F-8A0D-C7AB-35FA2A9C92E0}"/>
              </a:ext>
            </a:extLst>
          </p:cNvPr>
          <p:cNvSpPr txBox="1"/>
          <p:nvPr/>
        </p:nvSpPr>
        <p:spPr>
          <a:xfrm>
            <a:off x="7476185" y="1777526"/>
            <a:ext cx="4620301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Maison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historique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Damery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Vinification, stockage et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embouteillage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à la sortie du village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Vignoble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dans les 3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régions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Situation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idéale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l’approvisionnement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6670364-ED76-0822-2921-CAC4C0038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876" r="3532" b="1"/>
          <a:stretch/>
        </p:blipFill>
        <p:spPr>
          <a:xfrm>
            <a:off x="7271844" y="3657263"/>
            <a:ext cx="4649817" cy="3134821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C021E8DC-B3B3-25AA-C57E-94E811133641}"/>
              </a:ext>
            </a:extLst>
          </p:cNvPr>
          <p:cNvSpPr/>
          <p:nvPr/>
        </p:nvSpPr>
        <p:spPr>
          <a:xfrm>
            <a:off x="9286356" y="4874989"/>
            <a:ext cx="256854" cy="24287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8F7DC328-09D9-2414-1956-76BD7462B3E2}"/>
              </a:ext>
            </a:extLst>
          </p:cNvPr>
          <p:cNvSpPr/>
          <p:nvPr/>
        </p:nvSpPr>
        <p:spPr>
          <a:xfrm>
            <a:off x="9552002" y="4981800"/>
            <a:ext cx="256854" cy="24287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707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14" descr="Une image contenant plein air&#10;&#10;Description générée automatiquement">
            <a:extLst>
              <a:ext uri="{FF2B5EF4-FFF2-40B4-BE49-F238E27FC236}">
                <a16:creationId xmlns:a16="http://schemas.microsoft.com/office/drawing/2014/main" id="{EF6964F9-4C54-DF7C-9779-010E98255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" r="5907" b="-3"/>
          <a:stretch/>
        </p:blipFill>
        <p:spPr>
          <a:xfrm>
            <a:off x="302587" y="201352"/>
            <a:ext cx="3543704" cy="567993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19" descr="Une image contenant plein air, montagne, personne&#10;&#10;Description générée automatiquement">
            <a:extLst>
              <a:ext uri="{FF2B5EF4-FFF2-40B4-BE49-F238E27FC236}">
                <a16:creationId xmlns:a16="http://schemas.microsoft.com/office/drawing/2014/main" id="{02910EFF-C69B-EB00-BC19-42B986BBB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23" b="34839"/>
          <a:stretch/>
        </p:blipFill>
        <p:spPr>
          <a:xfrm>
            <a:off x="4107223" y="2664444"/>
            <a:ext cx="3922776" cy="3216839"/>
          </a:xfrm>
          <a:prstGeom prst="rect">
            <a:avLst/>
          </a:prstGeom>
        </p:spPr>
      </p:pic>
      <p:pic>
        <p:nvPicPr>
          <p:cNvPr id="6" name="Image 3" descr="Une image contenant personne, habits, Visage humain, noir et blanc&#10;&#10;Description générée automatiquement">
            <a:extLst>
              <a:ext uri="{FF2B5EF4-FFF2-40B4-BE49-F238E27FC236}">
                <a16:creationId xmlns:a16="http://schemas.microsoft.com/office/drawing/2014/main" id="{6100EC13-9616-8913-3B9F-19D791A1B6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9" r="22398" b="-1"/>
          <a:stretch/>
        </p:blipFill>
        <p:spPr>
          <a:xfrm>
            <a:off x="8290931" y="2664444"/>
            <a:ext cx="3495138" cy="321683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DB0B5E3-F3DB-A7C8-2D82-B126A19D6204}"/>
              </a:ext>
            </a:extLst>
          </p:cNvPr>
          <p:cNvSpPr txBox="1"/>
          <p:nvPr/>
        </p:nvSpPr>
        <p:spPr>
          <a:xfrm>
            <a:off x="960038" y="5986193"/>
            <a:ext cx="1783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b="1" dirty="0">
                <a:solidFill>
                  <a:schemeClr val="tx1"/>
                </a:solidFill>
              </a:rPr>
              <a:t>Jean-Noël   </a:t>
            </a:r>
            <a:br>
              <a:rPr lang="fr-BE" sz="1800" b="1" dirty="0">
                <a:solidFill>
                  <a:schemeClr val="tx1"/>
                </a:solidFill>
              </a:rPr>
            </a:br>
            <a:r>
              <a:rPr lang="fr-BE" sz="1800" b="1" dirty="0">
                <a:solidFill>
                  <a:schemeClr val="tx1"/>
                </a:solidFill>
              </a:rPr>
              <a:t>Grand Manitou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97F398-9253-669B-063D-9BA2A0EFB95B}"/>
              </a:ext>
            </a:extLst>
          </p:cNvPr>
          <p:cNvSpPr txBox="1"/>
          <p:nvPr/>
        </p:nvSpPr>
        <p:spPr>
          <a:xfrm>
            <a:off x="4513154" y="5878516"/>
            <a:ext cx="2879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b="1" dirty="0">
                <a:solidFill>
                  <a:schemeClr val="tx1"/>
                </a:solidFill>
              </a:rPr>
              <a:t>Sébastien</a:t>
            </a:r>
          </a:p>
          <a:p>
            <a:pPr algn="ctr"/>
            <a:r>
              <a:rPr lang="fr-BE" sz="1800" b="1" dirty="0">
                <a:solidFill>
                  <a:schemeClr val="tx1"/>
                </a:solidFill>
              </a:rPr>
              <a:t>Directeur Technique du site</a:t>
            </a:r>
          </a:p>
          <a:p>
            <a:pPr algn="ctr"/>
            <a:r>
              <a:rPr lang="fr-BE" sz="1800" b="1" dirty="0" err="1">
                <a:solidFill>
                  <a:schemeClr val="tx1"/>
                </a:solidFill>
              </a:rPr>
              <a:t>Winemaker</a:t>
            </a:r>
            <a:endParaRPr lang="fr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1758F47-4B6D-AD97-A631-B38DE439398C}"/>
              </a:ext>
            </a:extLst>
          </p:cNvPr>
          <p:cNvSpPr txBox="1"/>
          <p:nvPr/>
        </p:nvSpPr>
        <p:spPr>
          <a:xfrm>
            <a:off x="9025211" y="5986193"/>
            <a:ext cx="2026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b="1" dirty="0">
                <a:solidFill>
                  <a:schemeClr val="tx1"/>
                </a:solidFill>
              </a:rPr>
              <a:t>Rémi et Baptiste </a:t>
            </a:r>
          </a:p>
          <a:p>
            <a:pPr algn="ctr"/>
            <a:r>
              <a:rPr lang="fr-BE" sz="1800" b="1" dirty="0">
                <a:solidFill>
                  <a:schemeClr val="tx1"/>
                </a:solidFill>
              </a:rPr>
              <a:t>Assurent la relève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48B0F61-F458-70B5-216F-A02AFD49B2B1}"/>
              </a:ext>
            </a:extLst>
          </p:cNvPr>
          <p:cNvSpPr/>
          <p:nvPr/>
        </p:nvSpPr>
        <p:spPr>
          <a:xfrm>
            <a:off x="4086069" y="101635"/>
            <a:ext cx="7968513" cy="2378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11E49C9-7122-C190-9D99-93E480EAA41F}"/>
              </a:ext>
            </a:extLst>
          </p:cNvPr>
          <p:cNvSpPr/>
          <p:nvPr/>
        </p:nvSpPr>
        <p:spPr>
          <a:xfrm>
            <a:off x="7711069" y="509358"/>
            <a:ext cx="3712464" cy="160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Vignerons à Damery 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depuis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 1780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Manipulants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 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depuis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 1928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Dans le Top 10 des 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sociétés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cs typeface="Biome" panose="020B0503030204020804" pitchFamily="34" charset="0"/>
              </a:rPr>
              <a:t>f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amiliales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iome" panose="020B0503030204020804" pitchFamily="34" charset="0"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700" dirty="0">
                <a:solidFill>
                  <a:schemeClr val="tx1"/>
                </a:solidFill>
                <a:cs typeface="Biome" panose="020B0503030204020804" pitchFamily="34" charset="0"/>
              </a:rPr>
              <a:t> 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    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en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iome" panose="020B0503030204020804" pitchFamily="34" charset="0"/>
              </a:rPr>
              <a:t> Champagne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6851AFD-E08C-11F3-F08D-AE4E80CB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046" y="509358"/>
            <a:ext cx="2871216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n-lt"/>
                <a:cs typeface="Biome" panose="020B0503030204020804" pitchFamily="34" charset="0"/>
              </a:rPr>
              <a:t>Société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cs typeface="Biome" panose="020B0503030204020804" pitchFamily="34" charset="0"/>
              </a:rPr>
              <a:t>familiale</a:t>
            </a:r>
            <a:endParaRPr lang="en-US" sz="2800" b="1" kern="1200" dirty="0">
              <a:solidFill>
                <a:schemeClr val="tx1"/>
              </a:solidFill>
              <a:latin typeface="+mn-lt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2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0" descr="Une image contenant tonneau, en bois, bois, cave&#10;&#10;Description générée automatiquement">
            <a:extLst>
              <a:ext uri="{FF2B5EF4-FFF2-40B4-BE49-F238E27FC236}">
                <a16:creationId xmlns:a16="http://schemas.microsoft.com/office/drawing/2014/main" id="{113E9D5A-0B52-0675-6F83-5E93B1122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092" b="-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D3BA97D-9BAB-102C-32A6-92036C34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4" y="365125"/>
            <a:ext cx="552749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Maîtrise de A à Z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B84DF2FD-16C5-5D2B-5E2A-A713EB9564D5}"/>
              </a:ext>
            </a:extLst>
          </p:cNvPr>
          <p:cNvSpPr txBox="1"/>
          <p:nvPr/>
        </p:nvSpPr>
        <p:spPr>
          <a:xfrm>
            <a:off x="301658" y="2019420"/>
            <a:ext cx="5599521" cy="3853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>
                <a:effectLst/>
              </a:rPr>
              <a:t>Ils plantent, récoltent, vinifient et champagnisent . Ils maîtrisent de la production à la mise - de A à Z (depuis 1928)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700"/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>
                <a:effectLst/>
              </a:rPr>
              <a:t>Propriétaires / vinifient 100 ha, =&gt; Ils peuvent donc assurer vos ventes.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>
                <a:effectLst/>
              </a:rPr>
              <a:t>Possèdent un stock (équivalent à 4-5 années de récoltes)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/>
              <a:t>A</a:t>
            </a:r>
            <a:r>
              <a:rPr lang="en-US" sz="1700">
                <a:effectLst/>
              </a:rPr>
              <a:t>ssurance // stabilité et qualité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/>
              <a:t>Stock s</a:t>
            </a:r>
            <a:r>
              <a:rPr lang="en-US" sz="1700">
                <a:effectLst/>
              </a:rPr>
              <a:t>ur lattes (repose de 3 à 8 ans) , mais </a:t>
            </a:r>
            <a:r>
              <a:rPr lang="en-US" sz="1700"/>
              <a:t>é</a:t>
            </a:r>
            <a:r>
              <a:rPr lang="en-US" sz="1700">
                <a:effectLst/>
              </a:rPr>
              <a:t>galement des vins tranquilles des meilleures années en cuve et fûts.</a:t>
            </a:r>
            <a:br>
              <a:rPr lang="en-US" sz="1700">
                <a:effectLst/>
              </a:rPr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7058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0">
            <a:extLst>
              <a:ext uri="{FF2B5EF4-FFF2-40B4-BE49-F238E27FC236}">
                <a16:creationId xmlns:a16="http://schemas.microsoft.com/office/drawing/2014/main" id="{113E9D5A-0B52-0675-6F83-5E93B1122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502" b="2380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1A219E40-38F9-649D-8A9A-07D0B4D8F73E}"/>
              </a:ext>
            </a:extLst>
          </p:cNvPr>
          <p:cNvSpPr txBox="1"/>
          <p:nvPr/>
        </p:nvSpPr>
        <p:spPr>
          <a:xfrm>
            <a:off x="7209322" y="2434200"/>
            <a:ext cx="4735630" cy="344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Il </a:t>
            </a:r>
            <a:r>
              <a:rPr lang="en-US" sz="1700" dirty="0" err="1">
                <a:effectLst/>
              </a:rPr>
              <a:t>n’y</a:t>
            </a:r>
            <a:r>
              <a:rPr lang="en-US" sz="1700" dirty="0">
                <a:effectLst/>
              </a:rPr>
              <a:t> a que deux </a:t>
            </a:r>
            <a:r>
              <a:rPr lang="en-US" sz="1700" dirty="0" err="1">
                <a:effectLst/>
              </a:rPr>
              <a:t>commerciaux</a:t>
            </a:r>
            <a:r>
              <a:rPr lang="en-US" sz="1700" dirty="0">
                <a:effectLst/>
              </a:rPr>
              <a:t> </a:t>
            </a:r>
            <a:r>
              <a:rPr lang="en-US" sz="1700" dirty="0"/>
              <a:t>:  France et Export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Haton</a:t>
            </a:r>
            <a:r>
              <a:rPr lang="en-US" sz="1700" dirty="0"/>
              <a:t>:  jamais </a:t>
            </a:r>
            <a:r>
              <a:rPr lang="en-US" sz="1700" dirty="0" err="1"/>
              <a:t>présent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grande</a:t>
            </a:r>
            <a:r>
              <a:rPr lang="en-US" sz="1700" dirty="0"/>
              <a:t> distribution!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Contractuellement</a:t>
            </a:r>
            <a:r>
              <a:rPr lang="en-US" sz="1700" dirty="0"/>
              <a:t> jamais chez </a:t>
            </a:r>
            <a:r>
              <a:rPr lang="en-US" sz="1700" dirty="0" err="1"/>
              <a:t>Sligrö</a:t>
            </a:r>
            <a:r>
              <a:rPr lang="en-US" sz="1700" dirty="0"/>
              <a:t>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Ne </a:t>
            </a:r>
            <a:r>
              <a:rPr lang="en-US" sz="1700" dirty="0" err="1">
                <a:effectLst/>
              </a:rPr>
              <a:t>vendent</a:t>
            </a:r>
            <a:r>
              <a:rPr lang="en-US" sz="1700" dirty="0">
                <a:effectLst/>
              </a:rPr>
              <a:t> que dans le </a:t>
            </a:r>
            <a:r>
              <a:rPr lang="en-US" sz="1700" dirty="0" err="1">
                <a:effectLst/>
              </a:rPr>
              <a:t>secteur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traditionnel</a:t>
            </a:r>
            <a:r>
              <a:rPr lang="en-US" sz="1700" dirty="0">
                <a:effectLst/>
              </a:rPr>
              <a:t> 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C</a:t>
            </a:r>
            <a:r>
              <a:rPr lang="en-US" sz="1700" dirty="0" err="1">
                <a:effectLst/>
              </a:rPr>
              <a:t>avistes</a:t>
            </a:r>
            <a:r>
              <a:rPr lang="en-US" sz="1700" dirty="0">
                <a:effectLst/>
              </a:rPr>
              <a:t>: </a:t>
            </a:r>
            <a:r>
              <a:rPr lang="en-US" sz="1700" dirty="0" err="1">
                <a:effectLst/>
              </a:rPr>
              <a:t>Cavavin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Repaire</a:t>
            </a:r>
            <a:r>
              <a:rPr lang="en-US" sz="1700" dirty="0">
                <a:effectLst/>
              </a:rPr>
              <a:t> de Bacchus, et </a:t>
            </a:r>
            <a:r>
              <a:rPr lang="en-US" sz="1700" dirty="0" err="1">
                <a:effectLst/>
              </a:rPr>
              <a:t>une</a:t>
            </a:r>
            <a:r>
              <a:rPr lang="en-US" sz="1700" dirty="0">
                <a:effectLst/>
              </a:rPr>
              <a:t> multitude de </a:t>
            </a:r>
            <a:r>
              <a:rPr lang="en-US" sz="1700" dirty="0" err="1">
                <a:effectLst/>
              </a:rPr>
              <a:t>cavistes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d’indépendan</a:t>
            </a:r>
            <a:r>
              <a:rPr lang="en-US" sz="1700" dirty="0" err="1"/>
              <a:t>ts</a:t>
            </a:r>
            <a:r>
              <a:rPr lang="en-US" sz="1700" dirty="0">
                <a:effectLst/>
              </a:rPr>
              <a:t>…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Ho</a:t>
            </a:r>
            <a:r>
              <a:rPr lang="en-US" sz="1700" dirty="0" err="1">
                <a:effectLst/>
              </a:rPr>
              <a:t>reca</a:t>
            </a:r>
            <a:r>
              <a:rPr lang="en-US" sz="1700" dirty="0">
                <a:effectLst/>
              </a:rPr>
              <a:t> + de 900 </a:t>
            </a:r>
            <a:r>
              <a:rPr lang="en-US" sz="1700" dirty="0" err="1">
                <a:effectLst/>
              </a:rPr>
              <a:t>hôtels</a:t>
            </a:r>
            <a:r>
              <a:rPr lang="en-US" sz="1700" dirty="0">
                <a:effectLst/>
              </a:rPr>
              <a:t> et restaurants (grâce </a:t>
            </a:r>
            <a:r>
              <a:rPr lang="en-US" sz="1700" dirty="0" err="1">
                <a:effectLst/>
              </a:rPr>
              <a:t>e.a.</a:t>
            </a:r>
            <a:r>
              <a:rPr lang="en-US" sz="1700" dirty="0">
                <a:effectLst/>
              </a:rPr>
              <a:t> aux agents </a:t>
            </a:r>
            <a:r>
              <a:rPr lang="en-US" sz="1700" dirty="0" err="1">
                <a:effectLst/>
              </a:rPr>
              <a:t>Ruinart</a:t>
            </a:r>
            <a:r>
              <a:rPr lang="en-US" sz="1700" dirty="0">
                <a:effectLst/>
              </a:rPr>
              <a:t>).</a:t>
            </a:r>
            <a:endParaRPr lang="en-US" sz="17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99EAB3B-F93C-35A2-C9A2-8C39BF97964C}"/>
              </a:ext>
            </a:extLst>
          </p:cNvPr>
          <p:cNvSpPr txBox="1"/>
          <p:nvPr/>
        </p:nvSpPr>
        <p:spPr>
          <a:xfrm>
            <a:off x="7007238" y="1008767"/>
            <a:ext cx="4664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/>
              <a:t>Commercialisation &amp; export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2A54DB0-B5FC-5A71-721A-AA272230345F}"/>
              </a:ext>
            </a:extLst>
          </p:cNvPr>
          <p:cNvSpPr/>
          <p:nvPr/>
        </p:nvSpPr>
        <p:spPr>
          <a:xfrm>
            <a:off x="8229600" y="678094"/>
            <a:ext cx="934948" cy="298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209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alcohol, Glazen fles, drank, voedsel&#10;&#10;Automatisch gegenereerde beschrijving">
            <a:extLst>
              <a:ext uri="{FF2B5EF4-FFF2-40B4-BE49-F238E27FC236}">
                <a16:creationId xmlns:a16="http://schemas.microsoft.com/office/drawing/2014/main" id="{43C5FA2D-D15E-FD79-C2FD-751567441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37" y="1105635"/>
            <a:ext cx="719382" cy="23979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fles, Glazen fles, alcohol, drinken&#10;&#10;Automatisch gegenereerde beschrijving">
            <a:extLst>
              <a:ext uri="{FF2B5EF4-FFF2-40B4-BE49-F238E27FC236}">
                <a16:creationId xmlns:a16="http://schemas.microsoft.com/office/drawing/2014/main" id="{A4135ADC-5799-95B0-2648-7C8102304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81" y="1031061"/>
            <a:ext cx="719382" cy="239794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fles, Glazen fles, alcohol, drinken&#10;&#10;Automatisch gegenereerde beschrijving">
            <a:extLst>
              <a:ext uri="{FF2B5EF4-FFF2-40B4-BE49-F238E27FC236}">
                <a16:creationId xmlns:a16="http://schemas.microsoft.com/office/drawing/2014/main" id="{CBB8246A-9A25-BD61-8C08-FD6C1C877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23" y="1123528"/>
            <a:ext cx="719382" cy="23979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Afbeelding met drank, fles, alcohol, drinken&#10;&#10;Automatisch gegenereerde beschrijving">
            <a:extLst>
              <a:ext uri="{FF2B5EF4-FFF2-40B4-BE49-F238E27FC236}">
                <a16:creationId xmlns:a16="http://schemas.microsoft.com/office/drawing/2014/main" id="{56F50309-7771-772B-2110-1D7BA3EC6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51" y="1123528"/>
            <a:ext cx="719382" cy="239794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A7A7EB6-F479-6FBC-E832-17887F8C0A11}"/>
              </a:ext>
            </a:extLst>
          </p:cNvPr>
          <p:cNvSpPr txBox="1"/>
          <p:nvPr/>
        </p:nvSpPr>
        <p:spPr>
          <a:xfrm>
            <a:off x="714105" y="4306978"/>
            <a:ext cx="30719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chardonnay</a:t>
            </a:r>
            <a:endParaRPr lang="fr-BE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35 % pinot noir</a:t>
            </a:r>
          </a:p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pinot meunier </a:t>
            </a:r>
            <a:r>
              <a:rPr lang="fr-BE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vins de réserve )</a:t>
            </a:r>
            <a:endParaRPr lang="fr-B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394E79C-A53E-BFB8-78B2-1515A3B118D2}"/>
              </a:ext>
            </a:extLst>
          </p:cNvPr>
          <p:cNvSpPr txBox="1"/>
          <p:nvPr/>
        </p:nvSpPr>
        <p:spPr>
          <a:xfrm>
            <a:off x="795506" y="3794575"/>
            <a:ext cx="164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Haton Réserve</a:t>
            </a:r>
            <a:endParaRPr lang="fr-B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7455FC6-4998-1918-E91C-AFD278585C6B}"/>
              </a:ext>
            </a:extLst>
          </p:cNvPr>
          <p:cNvSpPr txBox="1"/>
          <p:nvPr/>
        </p:nvSpPr>
        <p:spPr>
          <a:xfrm>
            <a:off x="4628570" y="277754"/>
            <a:ext cx="3417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000" b="1" dirty="0">
                <a:latin typeface="Calibri" panose="020F0502020204030204" pitchFamily="34" charset="0"/>
                <a:cs typeface="Calibri" panose="020F0502020204030204" pitchFamily="34" charset="0"/>
              </a:rPr>
              <a:t>Gamme simple </a:t>
            </a:r>
            <a:endParaRPr lang="fr-BE" sz="4000" b="1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258CE7C-9F53-DD0A-F31D-E528B429D2B5}"/>
              </a:ext>
            </a:extLst>
          </p:cNvPr>
          <p:cNvSpPr txBox="1"/>
          <p:nvPr/>
        </p:nvSpPr>
        <p:spPr>
          <a:xfrm>
            <a:off x="3954329" y="3818325"/>
            <a:ext cx="1348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Haton Rosé</a:t>
            </a:r>
            <a:endParaRPr lang="fr-B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D3C0FDC-854B-8EF9-4C43-D87291E67B2E}"/>
              </a:ext>
            </a:extLst>
          </p:cNvPr>
          <p:cNvSpPr txBox="1"/>
          <p:nvPr/>
        </p:nvSpPr>
        <p:spPr>
          <a:xfrm>
            <a:off x="3535084" y="4306978"/>
            <a:ext cx="2074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chardonnay</a:t>
            </a:r>
          </a:p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35 % pinot noir</a:t>
            </a:r>
          </a:p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pinot meunier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CEFD079-BC1C-4297-9584-1B97469D60E6}"/>
              </a:ext>
            </a:extLst>
          </p:cNvPr>
          <p:cNvSpPr txBox="1"/>
          <p:nvPr/>
        </p:nvSpPr>
        <p:spPr>
          <a:xfrm>
            <a:off x="6607057" y="4276150"/>
            <a:ext cx="1892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chardonnay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BA93AC7-C1A0-BBE8-7A3B-49A69774DF4D}"/>
              </a:ext>
            </a:extLst>
          </p:cNvPr>
          <p:cNvSpPr txBox="1"/>
          <p:nvPr/>
        </p:nvSpPr>
        <p:spPr>
          <a:xfrm>
            <a:off x="6455154" y="3856484"/>
            <a:ext cx="22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Haton</a:t>
            </a:r>
            <a:r>
              <a:rPr lang="nl-B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Blanc de Blancs</a:t>
            </a:r>
            <a:endParaRPr lang="fr-BE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E30DC4E-FAA9-44BA-B7A9-FFFDB43EB3BB}"/>
              </a:ext>
            </a:extLst>
          </p:cNvPr>
          <p:cNvSpPr txBox="1"/>
          <p:nvPr/>
        </p:nvSpPr>
        <p:spPr>
          <a:xfrm>
            <a:off x="9496590" y="4306978"/>
            <a:ext cx="1892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chardonnay</a:t>
            </a:r>
          </a:p>
          <a:p>
            <a:r>
              <a:rPr lang="fr-BE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pinot noir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1EAB1C1-7F3C-5109-1E8D-0F7DCF129591}"/>
              </a:ext>
            </a:extLst>
          </p:cNvPr>
          <p:cNvSpPr txBox="1"/>
          <p:nvPr/>
        </p:nvSpPr>
        <p:spPr>
          <a:xfrm>
            <a:off x="9614991" y="3856484"/>
            <a:ext cx="232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Haton</a:t>
            </a:r>
            <a:r>
              <a:rPr lang="nl-B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Extra Grand Cru</a:t>
            </a:r>
            <a:endParaRPr lang="fr-BE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6">
            <a:extLst>
              <a:ext uri="{FF2B5EF4-FFF2-40B4-BE49-F238E27FC236}">
                <a16:creationId xmlns:a16="http://schemas.microsoft.com/office/drawing/2014/main" id="{7EC75BD4-BF93-3739-0B10-87A4DF956B9A}"/>
              </a:ext>
            </a:extLst>
          </p:cNvPr>
          <p:cNvSpPr txBox="1"/>
          <p:nvPr/>
        </p:nvSpPr>
        <p:spPr>
          <a:xfrm rot="20317594">
            <a:off x="648200" y="5279109"/>
            <a:ext cx="2535471" cy="1164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TOP!!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91 Pts </a:t>
            </a:r>
            <a:r>
              <a:rPr lang="fr-BE" sz="1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Wine</a:t>
            </a:r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Spectator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90 Pts </a:t>
            </a:r>
            <a:r>
              <a:rPr lang="fr-BE" sz="1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Decanter</a:t>
            </a:r>
            <a:endParaRPr lang="fr-BE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91 Pts International </a:t>
            </a:r>
            <a:r>
              <a:rPr lang="fr-BE" sz="1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wine</a:t>
            </a:r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chalange</a:t>
            </a:r>
            <a:endParaRPr lang="fr-BE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489C199-A9CF-3AD0-26C5-61A1C97FDB92}"/>
              </a:ext>
            </a:extLst>
          </p:cNvPr>
          <p:cNvSpPr/>
          <p:nvPr/>
        </p:nvSpPr>
        <p:spPr>
          <a:xfrm>
            <a:off x="5088652" y="3503575"/>
            <a:ext cx="969850" cy="56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€27,11 TPA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8F83174-753E-5A0F-4518-A4E015C931F1}"/>
              </a:ext>
            </a:extLst>
          </p:cNvPr>
          <p:cNvSpPr/>
          <p:nvPr/>
        </p:nvSpPr>
        <p:spPr>
          <a:xfrm>
            <a:off x="2235007" y="3471477"/>
            <a:ext cx="969850" cy="56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€24,93 TPA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A623F12-BA21-0EDC-5D3D-35ADB264FBE1}"/>
              </a:ext>
            </a:extLst>
          </p:cNvPr>
          <p:cNvSpPr/>
          <p:nvPr/>
        </p:nvSpPr>
        <p:spPr>
          <a:xfrm>
            <a:off x="7860205" y="3509684"/>
            <a:ext cx="969850" cy="56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€29,99 TPA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08537-0E2D-12B4-60CA-1526ED83D907}"/>
              </a:ext>
            </a:extLst>
          </p:cNvPr>
          <p:cNvSpPr/>
          <p:nvPr/>
        </p:nvSpPr>
        <p:spPr>
          <a:xfrm>
            <a:off x="11048036" y="3521468"/>
            <a:ext cx="969850" cy="56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€33,48 TPA</a:t>
            </a:r>
          </a:p>
        </p:txBody>
      </p:sp>
      <p:sp>
        <p:nvSpPr>
          <p:cNvPr id="16" name="ZoneTexte 18">
            <a:extLst>
              <a:ext uri="{FF2B5EF4-FFF2-40B4-BE49-F238E27FC236}">
                <a16:creationId xmlns:a16="http://schemas.microsoft.com/office/drawing/2014/main" id="{F244461B-9F35-96D4-DAAA-B219A3BB26BC}"/>
              </a:ext>
            </a:extLst>
          </p:cNvPr>
          <p:cNvSpPr txBox="1"/>
          <p:nvPr/>
        </p:nvSpPr>
        <p:spPr>
          <a:xfrm rot="20203074">
            <a:off x="3786078" y="5373379"/>
            <a:ext cx="2074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 pts Decanter</a:t>
            </a:r>
            <a:endParaRPr lang="fr-B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ZoneTexte 20">
            <a:extLst>
              <a:ext uri="{FF2B5EF4-FFF2-40B4-BE49-F238E27FC236}">
                <a16:creationId xmlns:a16="http://schemas.microsoft.com/office/drawing/2014/main" id="{C853EF7B-06B5-303B-530C-E53F8827215A}"/>
              </a:ext>
            </a:extLst>
          </p:cNvPr>
          <p:cNvSpPr txBox="1"/>
          <p:nvPr/>
        </p:nvSpPr>
        <p:spPr>
          <a:xfrm rot="20220472">
            <a:off x="6390144" y="5400568"/>
            <a:ext cx="2102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 pts Wine enthusiast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Gault &amp; Millau 16/20</a:t>
            </a:r>
            <a:endParaRPr lang="fr-B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ZoneTexte 20">
            <a:extLst>
              <a:ext uri="{FF2B5EF4-FFF2-40B4-BE49-F238E27FC236}">
                <a16:creationId xmlns:a16="http://schemas.microsoft.com/office/drawing/2014/main" id="{C2465C63-61FE-4377-01C8-932D23E57D3F}"/>
              </a:ext>
            </a:extLst>
          </p:cNvPr>
          <p:cNvSpPr txBox="1"/>
          <p:nvPr/>
        </p:nvSpPr>
        <p:spPr>
          <a:xfrm rot="20220472">
            <a:off x="9428866" y="5400568"/>
            <a:ext cx="2102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 pts Wine enthusiast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Gault &amp; Millau 16/20</a:t>
            </a:r>
            <a:endParaRPr lang="fr-BE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5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13F9A0F-B06B-4796-10CF-CB7C5AC3B741}"/>
              </a:ext>
            </a:extLst>
          </p:cNvPr>
          <p:cNvSpPr txBox="1">
            <a:spLocks/>
          </p:cNvSpPr>
          <p:nvPr/>
        </p:nvSpPr>
        <p:spPr>
          <a:xfrm>
            <a:off x="733427" y="609599"/>
            <a:ext cx="3686174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/>
              <a:t>A Comparer – Le Blanc de Blancs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97EE5C-460B-92D3-4F46-594F9279A546}"/>
              </a:ext>
            </a:extLst>
          </p:cNvPr>
          <p:cNvSpPr txBox="1"/>
          <p:nvPr/>
        </p:nvSpPr>
        <p:spPr>
          <a:xfrm>
            <a:off x="733426" y="2194101"/>
            <a:ext cx="3686173" cy="397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Il </a:t>
            </a:r>
            <a:r>
              <a:rPr lang="en-US" sz="2000" dirty="0" err="1">
                <a:effectLst/>
              </a:rPr>
              <a:t>remplace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facilement</a:t>
            </a:r>
            <a:r>
              <a:rPr lang="en-US" sz="2000" dirty="0">
                <a:effectLst/>
              </a:rPr>
              <a:t> le </a:t>
            </a:r>
            <a:r>
              <a:rPr lang="en-US" sz="2000" dirty="0" err="1">
                <a:effectLst/>
              </a:rPr>
              <a:t>Ruinart</a:t>
            </a:r>
            <a:r>
              <a:rPr lang="en-US" sz="2000" dirty="0">
                <a:effectLst/>
              </a:rPr>
              <a:t> Blanc de Blancs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>
                <a:effectLst/>
              </a:rPr>
              <a:t>es </a:t>
            </a:r>
            <a:r>
              <a:rPr lang="en-US" sz="2000" dirty="0" err="1">
                <a:effectLst/>
              </a:rPr>
              <a:t>cavistes</a:t>
            </a:r>
            <a:r>
              <a:rPr lang="en-US" sz="2000" dirty="0">
                <a:effectLst/>
              </a:rPr>
              <a:t> et sommeliers </a:t>
            </a:r>
            <a:r>
              <a:rPr lang="en-US" sz="2000" dirty="0" err="1">
                <a:effectLst/>
              </a:rPr>
              <a:t>français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disent</a:t>
            </a:r>
            <a:r>
              <a:rPr lang="en-US" sz="2000" dirty="0">
                <a:effectLst/>
              </a:rPr>
              <a:t> que le </a:t>
            </a:r>
            <a:r>
              <a:rPr lang="en-US" sz="2000" dirty="0" err="1">
                <a:effectLst/>
              </a:rPr>
              <a:t>Ruinart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est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devenu</a:t>
            </a:r>
            <a:r>
              <a:rPr lang="en-US" sz="2000" dirty="0">
                <a:effectLst/>
              </a:rPr>
              <a:t> trop </a:t>
            </a:r>
            <a:r>
              <a:rPr lang="en-US" sz="2000" dirty="0" err="1">
                <a:effectLst/>
              </a:rPr>
              <a:t>cher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 les clients </a:t>
            </a:r>
            <a:r>
              <a:rPr lang="en-US" sz="2000" dirty="0" err="1">
                <a:effectLst/>
              </a:rPr>
              <a:t>décrochent</a:t>
            </a:r>
            <a:r>
              <a:rPr lang="en-US" sz="2000" dirty="0">
                <a:effectLst/>
              </a:rPr>
              <a:t>, car il </a:t>
            </a:r>
            <a:r>
              <a:rPr lang="en-US" sz="2000" dirty="0" err="1">
                <a:effectLst/>
              </a:rPr>
              <a:t>est</a:t>
            </a:r>
            <a:r>
              <a:rPr lang="en-US" sz="2000" dirty="0">
                <a:effectLst/>
              </a:rPr>
              <a:t> mal </a:t>
            </a:r>
            <a:r>
              <a:rPr lang="en-US" sz="2000" dirty="0" err="1">
                <a:effectLst/>
              </a:rPr>
              <a:t>approvisionné</a:t>
            </a:r>
            <a:r>
              <a:rPr lang="en-US" sz="2000" dirty="0">
                <a:effectLst/>
              </a:rPr>
              <a:t> et </a:t>
            </a:r>
            <a:r>
              <a:rPr lang="en-US" sz="2000" dirty="0" err="1">
                <a:effectLst/>
              </a:rPr>
              <a:t>même</a:t>
            </a:r>
            <a:r>
              <a:rPr lang="en-US" sz="2000" dirty="0">
                <a:effectLst/>
              </a:rPr>
              <a:t> instable </a:t>
            </a:r>
            <a:r>
              <a:rPr lang="en-US" sz="2000" dirty="0" err="1">
                <a:effectLst/>
              </a:rPr>
              <a:t>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qualité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pic>
        <p:nvPicPr>
          <p:cNvPr id="3" name="Image 7" descr="Une image contenant alcool, boisson&#10;&#10;Description générée automatiquement">
            <a:extLst>
              <a:ext uri="{FF2B5EF4-FFF2-40B4-BE49-F238E27FC236}">
                <a16:creationId xmlns:a16="http://schemas.microsoft.com/office/drawing/2014/main" id="{CCD96177-DD7E-D63C-E496-67A0EF7A4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57" y="1143409"/>
            <a:ext cx="1413098" cy="4710330"/>
          </a:xfrm>
          <a:prstGeom prst="rect">
            <a:avLst/>
          </a:prstGeom>
        </p:spPr>
      </p:pic>
      <p:pic>
        <p:nvPicPr>
          <p:cNvPr id="7" name="Afbeelding 6" descr="Afbeelding met alcohol, drank, fles, drinken&#10;&#10;Automatisch gegenereerde beschrijving">
            <a:extLst>
              <a:ext uri="{FF2B5EF4-FFF2-40B4-BE49-F238E27FC236}">
                <a16:creationId xmlns:a16="http://schemas.microsoft.com/office/drawing/2014/main" id="{AE66F929-F69B-1EF9-C857-31BF1B9E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06" y="1742764"/>
            <a:ext cx="3372471" cy="33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A3FF0B6-1FFA-D0D9-54C6-23E5AA9A6921}"/>
              </a:ext>
            </a:extLst>
          </p:cNvPr>
          <p:cNvSpPr txBox="1">
            <a:spLocks/>
          </p:cNvSpPr>
          <p:nvPr/>
        </p:nvSpPr>
        <p:spPr>
          <a:xfrm>
            <a:off x="1255057" y="5279509"/>
            <a:ext cx="9707911" cy="739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dirty="0"/>
              <a:t>POS</a:t>
            </a:r>
          </a:p>
        </p:txBody>
      </p:sp>
      <p:pic>
        <p:nvPicPr>
          <p:cNvPr id="2" name="Image 6" descr="Une image contenant conteneur, verre&#10;&#10;Description générée automatiquement">
            <a:extLst>
              <a:ext uri="{FF2B5EF4-FFF2-40B4-BE49-F238E27FC236}">
                <a16:creationId xmlns:a16="http://schemas.microsoft.com/office/drawing/2014/main" id="{9F24ACAC-C32B-98F1-6A0B-65E8CBD01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23" y="1275525"/>
            <a:ext cx="2843908" cy="2843908"/>
          </a:xfrm>
          <a:prstGeom prst="rect">
            <a:avLst/>
          </a:prstGeom>
        </p:spPr>
      </p:pic>
      <p:pic>
        <p:nvPicPr>
          <p:cNvPr id="3" name="Image 8" descr="Une image contenant texte, verre, conteneur, appareil&#10;&#10;Description générée automatiquement">
            <a:extLst>
              <a:ext uri="{FF2B5EF4-FFF2-40B4-BE49-F238E27FC236}">
                <a16:creationId xmlns:a16="http://schemas.microsoft.com/office/drawing/2014/main" id="{34E29418-4B55-EE29-130C-D69568E7A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64" y="1275525"/>
            <a:ext cx="2843908" cy="2843908"/>
          </a:xfrm>
          <a:prstGeom prst="rect">
            <a:avLst/>
          </a:prstGeom>
        </p:spPr>
      </p:pic>
      <p:pic>
        <p:nvPicPr>
          <p:cNvPr id="4" name="Image 10" descr="Une image contenant texte, conteneur, appareil, verre&#10;&#10;Description générée automatiquement">
            <a:extLst>
              <a:ext uri="{FF2B5EF4-FFF2-40B4-BE49-F238E27FC236}">
                <a16:creationId xmlns:a16="http://schemas.microsoft.com/office/drawing/2014/main" id="{2D593676-B73C-4394-2185-3CABF5C68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05" y="1275525"/>
            <a:ext cx="2843908" cy="28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hemel, persoon, vinger, hand&#10;&#10;Automatisch gegenereerde beschrijving">
            <a:extLst>
              <a:ext uri="{FF2B5EF4-FFF2-40B4-BE49-F238E27FC236}">
                <a16:creationId xmlns:a16="http://schemas.microsoft.com/office/drawing/2014/main" id="{0957EB5D-59EC-D063-BFFB-5CDD48BAE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54" r="-4" b="2850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B2521-FC1B-8A41-265D-016F6F3F6649}"/>
              </a:ext>
            </a:extLst>
          </p:cNvPr>
          <p:cNvSpPr txBox="1"/>
          <p:nvPr/>
        </p:nvSpPr>
        <p:spPr>
          <a:xfrm>
            <a:off x="609736" y="2144275"/>
            <a:ext cx="3822189" cy="2708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La perfection </a:t>
            </a:r>
            <a:r>
              <a:rPr lang="en-US" sz="2000" dirty="0" err="1">
                <a:effectLst/>
              </a:rPr>
              <a:t>exige</a:t>
            </a:r>
            <a:r>
              <a:rPr lang="en-US" sz="2000" dirty="0">
                <a:effectLst/>
              </a:rPr>
              <a:t> la </a:t>
            </a:r>
            <a:r>
              <a:rPr lang="en-US" sz="2000" dirty="0" err="1">
                <a:effectLst/>
              </a:rPr>
              <a:t>maîtrise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chaque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détail</a:t>
            </a:r>
            <a:r>
              <a:rPr lang="en-US" sz="2000" dirty="0">
                <a:effectLst/>
              </a:rPr>
              <a:t>,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et </a:t>
            </a:r>
            <a:r>
              <a:rPr lang="en-US" sz="2000" dirty="0" err="1">
                <a:effectLst/>
              </a:rPr>
              <a:t>c’est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l’expression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l’ensemble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ces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détails</a:t>
            </a:r>
            <a:r>
              <a:rPr lang="en-US" sz="2000" dirty="0">
                <a:effectLst/>
              </a:rPr>
              <a:t> qui font les champagnes </a:t>
            </a:r>
            <a:r>
              <a:rPr lang="en-US" sz="2000" dirty="0" err="1">
                <a:effectLst/>
              </a:rPr>
              <a:t>d’exception</a:t>
            </a:r>
            <a:r>
              <a:rPr lang="en-US" sz="200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Et </a:t>
            </a:r>
            <a:r>
              <a:rPr lang="en-US" sz="2000" dirty="0" err="1"/>
              <a:t>c’est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</a:t>
            </a:r>
            <a:r>
              <a:rPr lang="en-US" sz="2000" dirty="0" err="1"/>
              <a:t>ça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haute couture,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parfumerie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joaillerie</a:t>
            </a:r>
            <a:r>
              <a:rPr lang="en-US" sz="2000" dirty="0"/>
              <a:t>…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50C1533-DA3C-4679-270C-590AC91A2FBB}"/>
              </a:ext>
            </a:extLst>
          </p:cNvPr>
          <p:cNvSpPr txBox="1">
            <a:spLocks/>
          </p:cNvSpPr>
          <p:nvPr/>
        </p:nvSpPr>
        <p:spPr>
          <a:xfrm>
            <a:off x="419099" y="681037"/>
            <a:ext cx="4518661" cy="780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/>
              <a:t>La devise / adage des Haton</a:t>
            </a:r>
            <a:endParaRPr lang="fr-BE" dirty="0"/>
          </a:p>
        </p:txBody>
      </p:sp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id="{953ED713-D747-7226-474D-BFD8438379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25977" r="22855" b="32826"/>
          <a:stretch/>
        </p:blipFill>
        <p:spPr>
          <a:xfrm>
            <a:off x="1335290" y="4737486"/>
            <a:ext cx="1963466" cy="15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935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isteen">
  <a:themeElements>
    <a:clrScheme name="Leisteen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eisteen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iste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409</Words>
  <Application>Microsoft Office PowerPoint</Application>
  <PresentationFormat>Grand écran</PresentationFormat>
  <Paragraphs>75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Calisto MT</vt:lpstr>
      <vt:lpstr>Wingdings 2</vt:lpstr>
      <vt:lpstr>Kantoorthema</vt:lpstr>
      <vt:lpstr>Leisteen</vt:lpstr>
      <vt:lpstr>Présentation PowerPoint</vt:lpstr>
      <vt:lpstr>Présentation PowerPoint</vt:lpstr>
      <vt:lpstr>Société familiale</vt:lpstr>
      <vt:lpstr>Maîtrise de A à Z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Isabelle Tordeurs</dc:creator>
  <cp:lastModifiedBy>Léon Cambier</cp:lastModifiedBy>
  <cp:revision>12</cp:revision>
  <dcterms:created xsi:type="dcterms:W3CDTF">2023-06-16T11:57:21Z</dcterms:created>
  <dcterms:modified xsi:type="dcterms:W3CDTF">2023-06-22T14:13:06Z</dcterms:modified>
</cp:coreProperties>
</file>