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5" r:id="rId21"/>
    <p:sldId id="276" r:id="rId22"/>
    <p:sldId id="289" r:id="rId23"/>
    <p:sldId id="290" r:id="rId24"/>
    <p:sldId id="291" r:id="rId25"/>
  </p:sldIdLst>
  <p:sldSz cx="11049000" cy="9372600"/>
  <p:notesSz cx="11049000" cy="9372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074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8675" y="2905506"/>
            <a:ext cx="9391650" cy="1968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7350" y="5248656"/>
            <a:ext cx="7734300" cy="234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2450" y="2155698"/>
            <a:ext cx="4806315" cy="6185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90235" y="2155698"/>
            <a:ext cx="4806315" cy="6185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054" y="-34924"/>
            <a:ext cx="8173974" cy="90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372" y="2554351"/>
            <a:ext cx="4643120" cy="633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56660" y="8716518"/>
            <a:ext cx="353568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2450" y="8716518"/>
            <a:ext cx="254127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5280" y="8716518"/>
            <a:ext cx="254127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8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12" Type="http://schemas.openxmlformats.org/officeDocument/2006/relationships/image" Target="../media/image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hampagne-haton.com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champagne-haton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jp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12" Type="http://schemas.openxmlformats.org/officeDocument/2006/relationships/image" Target="../media/image6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jp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jpg"/><Relationship Id="rId9" Type="http://schemas.openxmlformats.org/officeDocument/2006/relationships/image" Target="../media/image61.jpg"/><Relationship Id="rId1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9897" y="3367786"/>
            <a:ext cx="4378325" cy="37305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194310" algn="ctr">
              <a:lnSpc>
                <a:spcPct val="100000"/>
              </a:lnSpc>
              <a:spcBef>
                <a:spcPts val="770"/>
              </a:spcBef>
            </a:pPr>
            <a:r>
              <a:rPr sz="2400" spc="-10" dirty="0">
                <a:latin typeface="Cambria"/>
                <a:cs typeface="Cambria"/>
              </a:rPr>
              <a:t>Damery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1928,</a:t>
            </a:r>
            <a:endParaRPr lang="fr-FR" sz="2400" spc="-10" dirty="0">
              <a:latin typeface="Cambria"/>
              <a:cs typeface="Cambria"/>
            </a:endParaRPr>
          </a:p>
          <a:p>
            <a:pPr marR="194310" algn="ctr">
              <a:lnSpc>
                <a:spcPct val="100000"/>
              </a:lnSpc>
              <a:spcBef>
                <a:spcPts val="77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La Famille Haton, l’un des premiers Récoltant Manipulant en Champagne. </a:t>
            </a:r>
          </a:p>
          <a:p>
            <a:pPr marR="194310" algn="ctr">
              <a:lnSpc>
                <a:spcPct val="100000"/>
              </a:lnSpc>
              <a:spcBef>
                <a:spcPts val="770"/>
              </a:spcBef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194310" algn="ctr">
              <a:lnSpc>
                <a:spcPct val="100000"/>
              </a:lnSpc>
              <a:spcBef>
                <a:spcPts val="77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Aujourd’hui, parmi les 10 premières familles indépendantes gérant leur propre maison éponyme</a:t>
            </a:r>
            <a:r>
              <a:rPr lang="fr-FR" sz="2400" dirty="0"/>
              <a:t>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7250" y="8485429"/>
            <a:ext cx="97339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0" marR="5080" indent="-2781935">
              <a:lnSpc>
                <a:spcPct val="100000"/>
              </a:lnSpc>
              <a:spcBef>
                <a:spcPts val="10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En 10 minutes, Découvrez pourquoi autant de clients ont choisi la famille Haton dans leur portefeuille!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1300" y="1085088"/>
            <a:ext cx="4134611" cy="18028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245108"/>
            <a:ext cx="2322576" cy="34869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2215" y="1245108"/>
            <a:ext cx="2322576" cy="34869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5236464"/>
            <a:ext cx="5132832" cy="2898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182" y="1300387"/>
            <a:ext cx="545189" cy="21834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518" y="4313335"/>
            <a:ext cx="545189" cy="2183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250" y="6998575"/>
            <a:ext cx="566457" cy="21850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992" y="-6350"/>
            <a:ext cx="464870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700" spc="110" dirty="0">
                <a:solidFill>
                  <a:srgbClr val="D4A650"/>
                </a:solidFill>
                <a:latin typeface="Georgia"/>
                <a:cs typeface="Georgia"/>
              </a:rPr>
              <a:t>Collection </a:t>
            </a:r>
            <a:r>
              <a:rPr sz="2700" spc="110" dirty="0">
                <a:solidFill>
                  <a:srgbClr val="D4A650"/>
                </a:solidFill>
                <a:latin typeface="Georgia"/>
                <a:cs typeface="Georgia"/>
              </a:rPr>
              <a:t>ELEGANCE</a:t>
            </a:r>
            <a:r>
              <a:rPr sz="2700" spc="245" dirty="0">
                <a:solidFill>
                  <a:srgbClr val="D4A650"/>
                </a:solidFill>
                <a:latin typeface="Georgia"/>
                <a:cs typeface="Georgia"/>
              </a:rPr>
              <a:t> 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492" y="408178"/>
            <a:ext cx="9259824" cy="8958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>
                <a:solidFill>
                  <a:srgbClr val="221F1F"/>
                </a:solidFill>
                <a:latin typeface="Cambria"/>
                <a:cs typeface="Cambria"/>
              </a:rPr>
              <a:t>Majorit</a:t>
            </a:r>
            <a:r>
              <a:rPr lang="fr-FR" sz="2400" b="1" i="1" dirty="0">
                <a:solidFill>
                  <a:srgbClr val="221F1F"/>
                </a:solidFill>
                <a:latin typeface="Cambria"/>
                <a:cs typeface="Cambria"/>
              </a:rPr>
              <a:t>é</a:t>
            </a:r>
            <a:r>
              <a:rPr sz="2400" b="1" i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lang="fr-FR" sz="2400" b="1" i="1" spc="20" dirty="0">
                <a:solidFill>
                  <a:srgbClr val="221F1F"/>
                </a:solidFill>
                <a:latin typeface="Cambria"/>
                <a:cs typeface="Cambria"/>
              </a:rPr>
              <a:t>de cépages noirs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.</a:t>
            </a:r>
            <a:r>
              <a:rPr sz="2400" b="1" i="1" spc="-1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lang="fr-FR" sz="2400" b="1" i="1" spc="-135" dirty="0">
                <a:solidFill>
                  <a:srgbClr val="221F1F"/>
                </a:solidFill>
                <a:latin typeface="Cambria"/>
                <a:cs typeface="Cambria"/>
              </a:rPr>
              <a:t>Vieillissement de 2</a:t>
            </a:r>
            <a:r>
              <a:rPr sz="2400" b="1" i="1" spc="-6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lang="fr-FR" sz="2400" b="1" i="1" spc="-60" dirty="0">
                <a:solidFill>
                  <a:srgbClr val="221F1F"/>
                </a:solidFill>
                <a:latin typeface="Cambria"/>
                <a:cs typeface="Cambria"/>
              </a:rPr>
              <a:t>à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3</a:t>
            </a:r>
            <a:r>
              <a:rPr sz="2400" b="1" i="1" spc="-6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lang="fr-FR" sz="2400" b="1" i="1" spc="-60" dirty="0">
                <a:solidFill>
                  <a:srgbClr val="221F1F"/>
                </a:solidFill>
                <a:latin typeface="Cambria"/>
                <a:cs typeface="Cambria"/>
              </a:rPr>
              <a:t>ans</a:t>
            </a:r>
            <a:r>
              <a:rPr sz="2400" b="1" i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221F1F"/>
                </a:solidFill>
                <a:latin typeface="Cambria"/>
                <a:cs typeface="Cambria"/>
              </a:rPr>
              <a:t>minimum.</a:t>
            </a:r>
            <a:endParaRPr sz="2400" dirty="0"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  <a:spcBef>
                <a:spcPts val="2280"/>
              </a:spcBef>
            </a:pPr>
            <a:r>
              <a:rPr sz="1800" b="1" u="sng" spc="13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CLASSIC</a:t>
            </a:r>
            <a:endParaRPr sz="1800" dirty="0"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  <a:spcBef>
                <a:spcPts val="905"/>
              </a:spcBef>
            </a:pPr>
            <a:r>
              <a:rPr lang="fr-FR" sz="1400" b="1" dirty="0">
                <a:solidFill>
                  <a:srgbClr val="221F1F"/>
                </a:solidFill>
                <a:latin typeface="Cambria"/>
                <a:cs typeface="Cambria"/>
              </a:rPr>
              <a:t>Assemblage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60%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-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Meunier</a:t>
            </a:r>
            <a:r>
              <a:rPr sz="1400" spc="-7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-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40%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-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Noir.</a:t>
            </a:r>
            <a:endParaRPr sz="1400" dirty="0"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  <a:spcBef>
                <a:spcPts val="110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Vieillissement : </a:t>
            </a:r>
            <a:r>
              <a:rPr sz="1400" b="1" spc="-6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a</a:t>
            </a:r>
            <a:r>
              <a:rPr lang="fr-FR" sz="1400" dirty="0">
                <a:solidFill>
                  <a:srgbClr val="221F1F"/>
                </a:solidFill>
                <a:latin typeface="Cambria"/>
                <a:cs typeface="Cambria"/>
              </a:rPr>
              <a:t>u moins 2 ans</a:t>
            </a:r>
            <a:endParaRPr sz="1400" dirty="0">
              <a:latin typeface="Cambria"/>
              <a:cs typeface="Cambria"/>
            </a:endParaRPr>
          </a:p>
          <a:p>
            <a:pPr marL="1286510" marR="420370">
              <a:lnSpc>
                <a:spcPct val="100000"/>
              </a:lnSpc>
              <a:spcBef>
                <a:spcPts val="95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Aspect : de couleur jaune doré, sa mousse fine forme un cordon constant de bulles fines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.</a:t>
            </a:r>
            <a:endParaRPr sz="1400" dirty="0"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Bouquet:</a:t>
            </a:r>
            <a:r>
              <a:rPr lang="fr-FR" sz="1400" b="1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221F1F"/>
                </a:solidFill>
                <a:latin typeface="Cambria"/>
                <a:cs typeface="Cambria"/>
              </a:rPr>
              <a:t>le bouquet parfumé et fruité révèle des arômes de fruits frais (groseilles et fruits à noyau). Avec l’aération, des notes d’agrumes et de zeste d’orange émergent, ponctuées d’une touche de fruits secs et de fleurs</a:t>
            </a:r>
            <a:endParaRPr lang="fr-FR" sz="1400" b="1" dirty="0">
              <a:solidFill>
                <a:srgbClr val="221F1F"/>
              </a:solidFill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</a:pPr>
            <a:r>
              <a:rPr lang="fr-FR" sz="1400" b="1" dirty="0">
                <a:solidFill>
                  <a:srgbClr val="221F1F"/>
                </a:solidFill>
                <a:latin typeface="Cambria"/>
                <a:cs typeface="Cambria"/>
              </a:rPr>
              <a:t>Bouche : l’attaque est fraîche et souple, dévoilant une superbe structure. Une finale bien équilibrée </a:t>
            </a:r>
            <a:endParaRPr sz="14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b="1" dirty="0">
              <a:latin typeface="Cambria"/>
              <a:cs typeface="Cambria"/>
            </a:endParaRPr>
          </a:p>
          <a:p>
            <a:pPr marL="1286510">
              <a:lnSpc>
                <a:spcPct val="100000"/>
              </a:lnSpc>
            </a:pPr>
            <a:r>
              <a:rPr lang="fr-FR" sz="1400" dirty="0">
                <a:solidFill>
                  <a:srgbClr val="221F1F"/>
                </a:solidFill>
                <a:latin typeface="Cambria"/>
                <a:cs typeface="Cambria"/>
              </a:rPr>
              <a:t>C’est un champagne apéritif de grand caractère, un vin parfait à partager en toute occasion.</a:t>
            </a:r>
          </a:p>
          <a:p>
            <a:pPr marL="1286510">
              <a:lnSpc>
                <a:spcPct val="100000"/>
              </a:lnSpc>
            </a:pPr>
            <a:endParaRPr sz="1350" dirty="0">
              <a:latin typeface="Cambria"/>
              <a:cs typeface="Cambria"/>
            </a:endParaRPr>
          </a:p>
          <a:p>
            <a:pPr marL="1317625">
              <a:lnSpc>
                <a:spcPct val="100000"/>
              </a:lnSpc>
            </a:pPr>
            <a:r>
              <a:rPr sz="1800" b="1" u="sng" spc="7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RESERVE</a:t>
            </a:r>
            <a:endParaRPr sz="1800" dirty="0">
              <a:latin typeface="Cambria"/>
              <a:cs typeface="Cambria"/>
            </a:endParaRPr>
          </a:p>
          <a:p>
            <a:pPr marL="1317625">
              <a:lnSpc>
                <a:spcPct val="100000"/>
              </a:lnSpc>
              <a:spcBef>
                <a:spcPts val="905"/>
              </a:spcBef>
            </a:pPr>
            <a:r>
              <a:rPr lang="fr-FR" sz="1400" b="1" dirty="0">
                <a:solidFill>
                  <a:srgbClr val="221F1F"/>
                </a:solidFill>
                <a:latin typeface="Cambria"/>
                <a:cs typeface="Cambria"/>
              </a:rPr>
              <a:t>Assemblage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35%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Meunier</a:t>
            </a:r>
            <a:r>
              <a:rPr sz="1400" spc="-4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-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35%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-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Noir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-</a:t>
            </a:r>
            <a:r>
              <a:rPr sz="1400" spc="-4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30%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Chardonnay.</a:t>
            </a:r>
            <a:endParaRPr sz="1400" dirty="0">
              <a:latin typeface="Cambria"/>
              <a:cs typeface="Cambria"/>
            </a:endParaRP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Vieillissement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 : au moins 3 ans, au moins 30% de vins de Réserve.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Aspect 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: de couleur jaune paille avec un bel éclat. Fines bulles abondantes.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Bouquet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 : les fragrances délicates des pêches blanches, des agrumes et de la fleur d’oranger se développent, suivies de notes 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de noisettes et d’épices douces.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Bouche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 : corsée et généreuse en bouche avec une superbe rétro-olfaction de fruits frais. Une cuvée complexe offrant une finale avec une grande persistance.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endParaRPr lang="fr-FR" sz="1400" spc="-10" dirty="0">
              <a:solidFill>
                <a:srgbClr val="221F1F"/>
              </a:solidFill>
              <a:latin typeface="Cambria"/>
              <a:cs typeface="Cambria"/>
            </a:endParaRP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Avec son assemblage bien équilibré des trois cépages, c’est </a:t>
            </a: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le « savoir-faire » </a:t>
            </a:r>
            <a:r>
              <a:rPr lang="fr-FR" sz="1400" b="1" spc="-10" dirty="0" err="1">
                <a:solidFill>
                  <a:srgbClr val="221F1F"/>
                </a:solidFill>
                <a:latin typeface="Cambria"/>
                <a:cs typeface="Cambria"/>
              </a:rPr>
              <a:t>Jean-Noel</a:t>
            </a:r>
            <a:r>
              <a:rPr lang="fr-FR" sz="1400" b="1" spc="-10" dirty="0">
                <a:solidFill>
                  <a:srgbClr val="221F1F"/>
                </a:solidFill>
                <a:latin typeface="Cambria"/>
                <a:cs typeface="Cambria"/>
              </a:rPr>
              <a:t> HATON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; </a:t>
            </a:r>
          </a:p>
          <a:p>
            <a:pPr marL="1317625">
              <a:lnSpc>
                <a:spcPct val="100000"/>
              </a:lnSpc>
              <a:spcBef>
                <a:spcPts val="110"/>
              </a:spcBef>
            </a:pP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Parfait pour un apéritif et un accompagnement élégant à vos repas raffinés</a:t>
            </a:r>
          </a:p>
          <a:p>
            <a:pPr marL="1317625">
              <a:lnSpc>
                <a:spcPct val="100000"/>
              </a:lnSpc>
              <a:spcBef>
                <a:spcPts val="994"/>
              </a:spcBef>
            </a:pPr>
            <a:r>
              <a:rPr sz="1800" b="1" u="sng" spc="10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ROSE</a:t>
            </a:r>
            <a:endParaRPr lang="fr-FR" b="1" u="sng" spc="100" dirty="0">
              <a:solidFill>
                <a:srgbClr val="221F1F"/>
              </a:solidFill>
              <a:uFill>
                <a:solidFill>
                  <a:srgbClr val="221F1F"/>
                </a:solidFill>
              </a:uFill>
              <a:latin typeface="Cambria"/>
              <a:cs typeface="Cambria"/>
            </a:endParaRPr>
          </a:p>
          <a:p>
            <a:pPr marL="1317625" algn="l">
              <a:lnSpc>
                <a:spcPct val="100000"/>
              </a:lnSpc>
              <a:spcBef>
                <a:spcPts val="994"/>
              </a:spcBef>
            </a:pPr>
            <a:r>
              <a:rPr lang="fr-FR" sz="1200" dirty="0">
                <a:latin typeface="Cambria"/>
                <a:cs typeface="Cambria"/>
              </a:rPr>
              <a:t>Assemblage : 35% Pinot Meunier - 30% Chardonnay - 35% Pinot Noir, dont 10% vinifié en vin rouge.</a:t>
            </a:r>
          </a:p>
          <a:p>
            <a:pPr marL="1317625" algn="l">
              <a:lnSpc>
                <a:spcPct val="100000"/>
              </a:lnSpc>
              <a:spcBef>
                <a:spcPts val="994"/>
              </a:spcBef>
            </a:pPr>
            <a:r>
              <a:rPr lang="fr-FR" sz="1200" dirty="0">
                <a:latin typeface="Cambria"/>
                <a:cs typeface="Cambria"/>
              </a:rPr>
              <a:t>Vieillissement : au moins 3 ans, au moins 30% de vins de Réserve.</a:t>
            </a:r>
          </a:p>
          <a:p>
            <a:pPr marL="1317625" algn="l">
              <a:lnSpc>
                <a:spcPct val="100000"/>
              </a:lnSpc>
              <a:spcBef>
                <a:spcPts val="994"/>
              </a:spcBef>
            </a:pPr>
            <a:r>
              <a:rPr lang="fr-FR" sz="1200" dirty="0">
                <a:latin typeface="Cambria"/>
                <a:cs typeface="Cambria"/>
              </a:rPr>
              <a:t>Aspect : une couleur cuivrée mouchetée, rose framboise qui déclenche la mousse blanc crème.</a:t>
            </a:r>
          </a:p>
          <a:p>
            <a:pPr marL="720000" algn="l">
              <a:lnSpc>
                <a:spcPct val="100000"/>
              </a:lnSpc>
            </a:pPr>
            <a:r>
              <a:rPr lang="fr-FR" sz="1200" dirty="0">
                <a:latin typeface="Cambria"/>
                <a:cs typeface="Cambria"/>
              </a:rPr>
              <a:t>	            Bouquet : très parfumé, délicieusement révélateur d’arômes de fruits rouges frais (groseilles et fraises). Avec l’aération, </a:t>
            </a:r>
          </a:p>
          <a:p>
            <a:pPr marL="720000" algn="l">
              <a:lnSpc>
                <a:spcPct val="100000"/>
              </a:lnSpc>
            </a:pPr>
            <a:r>
              <a:rPr lang="fr-FR" sz="1200" dirty="0">
                <a:latin typeface="Cambria"/>
                <a:cs typeface="Cambria"/>
              </a:rPr>
              <a:t>                 des fruits à noyau, et des zestes d’orange émergent pour finir sur des notes complexes de résine de pin et légèrement 		           torréfié.</a:t>
            </a:r>
          </a:p>
          <a:p>
            <a:pPr marL="720000" algn="l">
              <a:lnSpc>
                <a:spcPct val="100000"/>
              </a:lnSpc>
            </a:pPr>
            <a:r>
              <a:rPr lang="fr-FR" sz="1200" dirty="0">
                <a:latin typeface="Cambria"/>
                <a:cs typeface="Cambria"/>
              </a:rPr>
              <a:t>	           En bouche : une attaque gourmande et distinguée, une finale corsée, généreuse et d’une superbe longueur.</a:t>
            </a:r>
          </a:p>
          <a:p>
            <a:pPr marL="720000" algn="l">
              <a:lnSpc>
                <a:spcPct val="100000"/>
              </a:lnSpc>
            </a:pPr>
            <a:endParaRPr lang="fr-FR" sz="1200" dirty="0">
              <a:latin typeface="Cambria"/>
              <a:cs typeface="Cambria"/>
            </a:endParaRPr>
          </a:p>
          <a:p>
            <a:pPr marL="720000" algn="l">
              <a:lnSpc>
                <a:spcPct val="100000"/>
              </a:lnSpc>
            </a:pPr>
            <a:r>
              <a:rPr lang="fr-FR" sz="1200" dirty="0">
                <a:latin typeface="Cambria"/>
                <a:cs typeface="Cambria"/>
              </a:rPr>
              <a:t>	          C’est un champagne unique, idéal pour un apéritif estival. Il exalte également les desserts à base de fruits, en particulier la </a:t>
            </a:r>
          </a:p>
          <a:p>
            <a:pPr marL="720000" algn="l">
              <a:lnSpc>
                <a:spcPct val="100000"/>
              </a:lnSpc>
            </a:pPr>
            <a:r>
              <a:rPr lang="fr-FR" sz="1200" dirty="0">
                <a:latin typeface="Cambria"/>
                <a:cs typeface="Cambria"/>
              </a:rPr>
              <a:t>	          tarte aux fraises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6316" y="7493508"/>
            <a:ext cx="1306195" cy="1657985"/>
          </a:xfrm>
          <a:custGeom>
            <a:avLst/>
            <a:gdLst/>
            <a:ahLst/>
            <a:cxnLst/>
            <a:rect l="l" t="t" r="r" b="b"/>
            <a:pathLst>
              <a:path w="1306195" h="1657984">
                <a:moveTo>
                  <a:pt x="1305687" y="202565"/>
                </a:moveTo>
                <a:lnTo>
                  <a:pt x="1197991" y="205486"/>
                </a:lnTo>
                <a:lnTo>
                  <a:pt x="1048258" y="206883"/>
                </a:lnTo>
                <a:lnTo>
                  <a:pt x="532638" y="206883"/>
                </a:lnTo>
                <a:lnTo>
                  <a:pt x="232029" y="201803"/>
                </a:lnTo>
                <a:lnTo>
                  <a:pt x="178181" y="199009"/>
                </a:lnTo>
                <a:lnTo>
                  <a:pt x="124079" y="190754"/>
                </a:lnTo>
                <a:lnTo>
                  <a:pt x="87503" y="160909"/>
                </a:lnTo>
                <a:lnTo>
                  <a:pt x="74676" y="98044"/>
                </a:lnTo>
                <a:lnTo>
                  <a:pt x="72136" y="54991"/>
                </a:lnTo>
                <a:lnTo>
                  <a:pt x="70485" y="0"/>
                </a:lnTo>
                <a:lnTo>
                  <a:pt x="0" y="0"/>
                </a:lnTo>
                <a:lnTo>
                  <a:pt x="5080" y="211709"/>
                </a:lnTo>
                <a:lnTo>
                  <a:pt x="6731" y="303149"/>
                </a:lnTo>
                <a:lnTo>
                  <a:pt x="5969" y="374015"/>
                </a:lnTo>
                <a:lnTo>
                  <a:pt x="3683" y="480060"/>
                </a:lnTo>
                <a:lnTo>
                  <a:pt x="0" y="609320"/>
                </a:lnTo>
                <a:lnTo>
                  <a:pt x="70485" y="609320"/>
                </a:lnTo>
                <a:lnTo>
                  <a:pt x="72136" y="554228"/>
                </a:lnTo>
                <a:lnTo>
                  <a:pt x="74803" y="511175"/>
                </a:lnTo>
                <a:lnTo>
                  <a:pt x="82423" y="461010"/>
                </a:lnTo>
                <a:lnTo>
                  <a:pt x="111760" y="422910"/>
                </a:lnTo>
                <a:lnTo>
                  <a:pt x="153289" y="413385"/>
                </a:lnTo>
                <a:lnTo>
                  <a:pt x="286385" y="406400"/>
                </a:lnTo>
                <a:lnTo>
                  <a:pt x="434467" y="403098"/>
                </a:lnTo>
                <a:lnTo>
                  <a:pt x="691400" y="402920"/>
                </a:lnTo>
                <a:lnTo>
                  <a:pt x="693166" y="442595"/>
                </a:lnTo>
                <a:lnTo>
                  <a:pt x="694690" y="486410"/>
                </a:lnTo>
                <a:lnTo>
                  <a:pt x="695960" y="533781"/>
                </a:lnTo>
                <a:lnTo>
                  <a:pt x="697611" y="639699"/>
                </a:lnTo>
                <a:lnTo>
                  <a:pt x="697992" y="698106"/>
                </a:lnTo>
                <a:lnTo>
                  <a:pt x="697992" y="840562"/>
                </a:lnTo>
                <a:lnTo>
                  <a:pt x="697103" y="979398"/>
                </a:lnTo>
                <a:lnTo>
                  <a:pt x="695706" y="1078826"/>
                </a:lnTo>
                <a:lnTo>
                  <a:pt x="693801" y="1170228"/>
                </a:lnTo>
                <a:lnTo>
                  <a:pt x="691388" y="1254988"/>
                </a:lnTo>
                <a:lnTo>
                  <a:pt x="535305" y="1254988"/>
                </a:lnTo>
                <a:lnTo>
                  <a:pt x="232918" y="1249959"/>
                </a:lnTo>
                <a:lnTo>
                  <a:pt x="178816" y="1247267"/>
                </a:lnTo>
                <a:lnTo>
                  <a:pt x="124460" y="1239558"/>
                </a:lnTo>
                <a:lnTo>
                  <a:pt x="87630" y="1209446"/>
                </a:lnTo>
                <a:lnTo>
                  <a:pt x="74803" y="1146822"/>
                </a:lnTo>
                <a:lnTo>
                  <a:pt x="72136" y="1103515"/>
                </a:lnTo>
                <a:lnTo>
                  <a:pt x="70485" y="1048169"/>
                </a:lnTo>
                <a:lnTo>
                  <a:pt x="0" y="1048169"/>
                </a:lnTo>
                <a:lnTo>
                  <a:pt x="6731" y="1340370"/>
                </a:lnTo>
                <a:lnTo>
                  <a:pt x="0" y="1657540"/>
                </a:lnTo>
                <a:lnTo>
                  <a:pt x="70485" y="1657540"/>
                </a:lnTo>
                <a:lnTo>
                  <a:pt x="72136" y="1602397"/>
                </a:lnTo>
                <a:lnTo>
                  <a:pt x="74676" y="1559280"/>
                </a:lnTo>
                <a:lnTo>
                  <a:pt x="82296" y="1509090"/>
                </a:lnTo>
                <a:lnTo>
                  <a:pt x="111506" y="1471117"/>
                </a:lnTo>
                <a:lnTo>
                  <a:pt x="152781" y="1461528"/>
                </a:lnTo>
                <a:lnTo>
                  <a:pt x="285242" y="1454543"/>
                </a:lnTo>
                <a:lnTo>
                  <a:pt x="432435" y="1451292"/>
                </a:lnTo>
                <a:lnTo>
                  <a:pt x="1059180" y="1450860"/>
                </a:lnTo>
                <a:lnTo>
                  <a:pt x="1305687" y="1454734"/>
                </a:lnTo>
                <a:lnTo>
                  <a:pt x="1305687" y="1450682"/>
                </a:lnTo>
                <a:lnTo>
                  <a:pt x="1305687" y="1254988"/>
                </a:lnTo>
                <a:lnTo>
                  <a:pt x="1305687" y="1250784"/>
                </a:lnTo>
                <a:lnTo>
                  <a:pt x="1198245" y="1253617"/>
                </a:lnTo>
                <a:lnTo>
                  <a:pt x="1048639" y="1254988"/>
                </a:lnTo>
                <a:lnTo>
                  <a:pt x="795528" y="1254988"/>
                </a:lnTo>
                <a:lnTo>
                  <a:pt x="793877" y="1193495"/>
                </a:lnTo>
                <a:lnTo>
                  <a:pt x="790448" y="1025639"/>
                </a:lnTo>
                <a:lnTo>
                  <a:pt x="789178" y="927252"/>
                </a:lnTo>
                <a:lnTo>
                  <a:pt x="788924" y="882688"/>
                </a:lnTo>
                <a:lnTo>
                  <a:pt x="788924" y="805624"/>
                </a:lnTo>
                <a:lnTo>
                  <a:pt x="790067" y="680237"/>
                </a:lnTo>
                <a:lnTo>
                  <a:pt x="794131" y="461010"/>
                </a:lnTo>
                <a:lnTo>
                  <a:pt x="795515" y="402844"/>
                </a:lnTo>
                <a:lnTo>
                  <a:pt x="1059891" y="402653"/>
                </a:lnTo>
                <a:lnTo>
                  <a:pt x="1305687" y="406654"/>
                </a:lnTo>
                <a:lnTo>
                  <a:pt x="1305687" y="402463"/>
                </a:lnTo>
                <a:lnTo>
                  <a:pt x="1305687" y="206883"/>
                </a:lnTo>
                <a:lnTo>
                  <a:pt x="1305687" y="20256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4124" y="5849111"/>
            <a:ext cx="1318260" cy="1127760"/>
          </a:xfrm>
          <a:custGeom>
            <a:avLst/>
            <a:gdLst/>
            <a:ahLst/>
            <a:cxnLst/>
            <a:rect l="l" t="t" r="r" b="b"/>
            <a:pathLst>
              <a:path w="1318259" h="1127759">
                <a:moveTo>
                  <a:pt x="1318006" y="0"/>
                </a:moveTo>
                <a:lnTo>
                  <a:pt x="1255395" y="25654"/>
                </a:lnTo>
                <a:lnTo>
                  <a:pt x="0" y="523621"/>
                </a:lnTo>
                <a:lnTo>
                  <a:pt x="0" y="590804"/>
                </a:lnTo>
                <a:lnTo>
                  <a:pt x="409321" y="750824"/>
                </a:lnTo>
                <a:lnTo>
                  <a:pt x="1089152" y="1029843"/>
                </a:lnTo>
                <a:lnTo>
                  <a:pt x="1318006" y="1127506"/>
                </a:lnTo>
                <a:lnTo>
                  <a:pt x="1318006" y="1001268"/>
                </a:lnTo>
                <a:lnTo>
                  <a:pt x="1066419" y="906272"/>
                </a:lnTo>
                <a:lnTo>
                  <a:pt x="1066419" y="873633"/>
                </a:lnTo>
                <a:lnTo>
                  <a:pt x="1066393" y="347776"/>
                </a:lnTo>
                <a:lnTo>
                  <a:pt x="975868" y="347776"/>
                </a:lnTo>
                <a:lnTo>
                  <a:pt x="975868" y="873633"/>
                </a:lnTo>
                <a:lnTo>
                  <a:pt x="300228" y="608584"/>
                </a:lnTo>
                <a:lnTo>
                  <a:pt x="975868" y="347726"/>
                </a:lnTo>
                <a:lnTo>
                  <a:pt x="1066419" y="347726"/>
                </a:lnTo>
                <a:lnTo>
                  <a:pt x="1066419" y="308483"/>
                </a:lnTo>
                <a:lnTo>
                  <a:pt x="1318006" y="214630"/>
                </a:lnTo>
                <a:lnTo>
                  <a:pt x="131800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6316" y="4172711"/>
            <a:ext cx="1306195" cy="1213485"/>
          </a:xfrm>
          <a:custGeom>
            <a:avLst/>
            <a:gdLst/>
            <a:ahLst/>
            <a:cxnLst/>
            <a:rect l="l" t="t" r="r" b="b"/>
            <a:pathLst>
              <a:path w="1306195" h="1213485">
                <a:moveTo>
                  <a:pt x="1305687" y="507238"/>
                </a:moveTo>
                <a:lnTo>
                  <a:pt x="1198372" y="510159"/>
                </a:lnTo>
                <a:lnTo>
                  <a:pt x="1048893" y="511556"/>
                </a:lnTo>
                <a:lnTo>
                  <a:pt x="398653" y="511556"/>
                </a:lnTo>
                <a:lnTo>
                  <a:pt x="340360" y="511175"/>
                </a:lnTo>
                <a:lnTo>
                  <a:pt x="286131" y="510286"/>
                </a:lnTo>
                <a:lnTo>
                  <a:pt x="236093" y="508762"/>
                </a:lnTo>
                <a:lnTo>
                  <a:pt x="190246" y="506603"/>
                </a:lnTo>
                <a:lnTo>
                  <a:pt x="148463" y="503809"/>
                </a:lnTo>
                <a:lnTo>
                  <a:pt x="110744" y="500380"/>
                </a:lnTo>
                <a:lnTo>
                  <a:pt x="110744" y="373888"/>
                </a:lnTo>
                <a:lnTo>
                  <a:pt x="112141" y="312801"/>
                </a:lnTo>
                <a:lnTo>
                  <a:pt x="116332" y="233045"/>
                </a:lnTo>
                <a:lnTo>
                  <a:pt x="118872" y="193167"/>
                </a:lnTo>
                <a:lnTo>
                  <a:pt x="122936" y="141351"/>
                </a:lnTo>
                <a:lnTo>
                  <a:pt x="143764" y="105664"/>
                </a:lnTo>
                <a:lnTo>
                  <a:pt x="187071" y="99187"/>
                </a:lnTo>
                <a:lnTo>
                  <a:pt x="262890" y="92075"/>
                </a:lnTo>
                <a:lnTo>
                  <a:pt x="369189" y="83820"/>
                </a:lnTo>
                <a:lnTo>
                  <a:pt x="369189" y="16764"/>
                </a:lnTo>
                <a:lnTo>
                  <a:pt x="239141" y="13716"/>
                </a:lnTo>
                <a:lnTo>
                  <a:pt x="128651" y="9271"/>
                </a:lnTo>
                <a:lnTo>
                  <a:pt x="80899" y="6477"/>
                </a:lnTo>
                <a:lnTo>
                  <a:pt x="37973" y="3429"/>
                </a:lnTo>
                <a:lnTo>
                  <a:pt x="0" y="0"/>
                </a:lnTo>
                <a:lnTo>
                  <a:pt x="2032" y="38100"/>
                </a:lnTo>
                <a:lnTo>
                  <a:pt x="3937" y="84201"/>
                </a:lnTo>
                <a:lnTo>
                  <a:pt x="7493" y="200406"/>
                </a:lnTo>
                <a:lnTo>
                  <a:pt x="9017" y="270637"/>
                </a:lnTo>
                <a:lnTo>
                  <a:pt x="13335" y="420751"/>
                </a:lnTo>
                <a:lnTo>
                  <a:pt x="14859" y="480314"/>
                </a:lnTo>
                <a:lnTo>
                  <a:pt x="16510" y="568579"/>
                </a:lnTo>
                <a:lnTo>
                  <a:pt x="16764" y="597154"/>
                </a:lnTo>
                <a:lnTo>
                  <a:pt x="16637" y="628523"/>
                </a:lnTo>
                <a:lnTo>
                  <a:pt x="14986" y="722630"/>
                </a:lnTo>
                <a:lnTo>
                  <a:pt x="9779" y="924941"/>
                </a:lnTo>
                <a:lnTo>
                  <a:pt x="4699" y="1092708"/>
                </a:lnTo>
                <a:lnTo>
                  <a:pt x="1524" y="1178179"/>
                </a:lnTo>
                <a:lnTo>
                  <a:pt x="0" y="1213104"/>
                </a:lnTo>
                <a:lnTo>
                  <a:pt x="32512" y="1210437"/>
                </a:lnTo>
                <a:lnTo>
                  <a:pt x="71755" y="1208151"/>
                </a:lnTo>
                <a:lnTo>
                  <a:pt x="117729" y="1206119"/>
                </a:lnTo>
                <a:lnTo>
                  <a:pt x="229997" y="1203325"/>
                </a:lnTo>
                <a:lnTo>
                  <a:pt x="369189" y="1201928"/>
                </a:lnTo>
                <a:lnTo>
                  <a:pt x="369189" y="1134872"/>
                </a:lnTo>
                <a:lnTo>
                  <a:pt x="211074" y="1118743"/>
                </a:lnTo>
                <a:lnTo>
                  <a:pt x="150495" y="1108329"/>
                </a:lnTo>
                <a:lnTo>
                  <a:pt x="121920" y="1070737"/>
                </a:lnTo>
                <a:lnTo>
                  <a:pt x="117094" y="1027938"/>
                </a:lnTo>
                <a:lnTo>
                  <a:pt x="113538" y="978408"/>
                </a:lnTo>
                <a:lnTo>
                  <a:pt x="111506" y="921893"/>
                </a:lnTo>
                <a:lnTo>
                  <a:pt x="110744" y="858520"/>
                </a:lnTo>
                <a:lnTo>
                  <a:pt x="110744" y="704342"/>
                </a:lnTo>
                <a:lnTo>
                  <a:pt x="351790" y="699135"/>
                </a:lnTo>
                <a:lnTo>
                  <a:pt x="1054227" y="698855"/>
                </a:lnTo>
                <a:lnTo>
                  <a:pt x="1305687" y="703580"/>
                </a:lnTo>
                <a:lnTo>
                  <a:pt x="1305687" y="698754"/>
                </a:lnTo>
                <a:lnTo>
                  <a:pt x="1305687" y="511556"/>
                </a:lnTo>
                <a:lnTo>
                  <a:pt x="1305687" y="50723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60408" y="2234183"/>
            <a:ext cx="1332230" cy="1563370"/>
          </a:xfrm>
          <a:custGeom>
            <a:avLst/>
            <a:gdLst/>
            <a:ahLst/>
            <a:cxnLst/>
            <a:rect l="l" t="t" r="r" b="b"/>
            <a:pathLst>
              <a:path w="1332229" h="1563370">
                <a:moveTo>
                  <a:pt x="1331722" y="184531"/>
                </a:moveTo>
                <a:lnTo>
                  <a:pt x="1277366" y="144526"/>
                </a:lnTo>
                <a:lnTo>
                  <a:pt x="1237615" y="119380"/>
                </a:lnTo>
                <a:lnTo>
                  <a:pt x="1196467" y="96774"/>
                </a:lnTo>
                <a:lnTo>
                  <a:pt x="1153922" y="76454"/>
                </a:lnTo>
                <a:lnTo>
                  <a:pt x="1110234" y="58547"/>
                </a:lnTo>
                <a:lnTo>
                  <a:pt x="1065276" y="42926"/>
                </a:lnTo>
                <a:lnTo>
                  <a:pt x="1019048" y="29845"/>
                </a:lnTo>
                <a:lnTo>
                  <a:pt x="971423" y="19050"/>
                </a:lnTo>
                <a:lnTo>
                  <a:pt x="922655" y="10795"/>
                </a:lnTo>
                <a:lnTo>
                  <a:pt x="872490" y="4826"/>
                </a:lnTo>
                <a:lnTo>
                  <a:pt x="821182" y="1143"/>
                </a:lnTo>
                <a:lnTo>
                  <a:pt x="768477" y="0"/>
                </a:lnTo>
                <a:lnTo>
                  <a:pt x="711327" y="1524"/>
                </a:lnTo>
                <a:lnTo>
                  <a:pt x="655955" y="5842"/>
                </a:lnTo>
                <a:lnTo>
                  <a:pt x="602234" y="13081"/>
                </a:lnTo>
                <a:lnTo>
                  <a:pt x="550418" y="23241"/>
                </a:lnTo>
                <a:lnTo>
                  <a:pt x="501142" y="35941"/>
                </a:lnTo>
                <a:lnTo>
                  <a:pt x="455168" y="50546"/>
                </a:lnTo>
                <a:lnTo>
                  <a:pt x="412496" y="67056"/>
                </a:lnTo>
                <a:lnTo>
                  <a:pt x="373126" y="85725"/>
                </a:lnTo>
                <a:lnTo>
                  <a:pt x="333248" y="107950"/>
                </a:lnTo>
                <a:lnTo>
                  <a:pt x="294767" y="133096"/>
                </a:lnTo>
                <a:lnTo>
                  <a:pt x="257556" y="161290"/>
                </a:lnTo>
                <a:lnTo>
                  <a:pt x="221742" y="192532"/>
                </a:lnTo>
                <a:lnTo>
                  <a:pt x="187198" y="226822"/>
                </a:lnTo>
                <a:lnTo>
                  <a:pt x="154686" y="264541"/>
                </a:lnTo>
                <a:lnTo>
                  <a:pt x="124841" y="306324"/>
                </a:lnTo>
                <a:lnTo>
                  <a:pt x="97663" y="352044"/>
                </a:lnTo>
                <a:lnTo>
                  <a:pt x="73152" y="401828"/>
                </a:lnTo>
                <a:lnTo>
                  <a:pt x="51308" y="455676"/>
                </a:lnTo>
                <a:lnTo>
                  <a:pt x="35560" y="503047"/>
                </a:lnTo>
                <a:lnTo>
                  <a:pt x="22733" y="552069"/>
                </a:lnTo>
                <a:lnTo>
                  <a:pt x="12827" y="602869"/>
                </a:lnTo>
                <a:lnTo>
                  <a:pt x="5715" y="655320"/>
                </a:lnTo>
                <a:lnTo>
                  <a:pt x="1397" y="709549"/>
                </a:lnTo>
                <a:lnTo>
                  <a:pt x="0" y="765556"/>
                </a:lnTo>
                <a:lnTo>
                  <a:pt x="1270" y="817626"/>
                </a:lnTo>
                <a:lnTo>
                  <a:pt x="4953" y="867918"/>
                </a:lnTo>
                <a:lnTo>
                  <a:pt x="11176" y="916559"/>
                </a:lnTo>
                <a:lnTo>
                  <a:pt x="19812" y="963549"/>
                </a:lnTo>
                <a:lnTo>
                  <a:pt x="30861" y="1008761"/>
                </a:lnTo>
                <a:lnTo>
                  <a:pt x="44450" y="1052322"/>
                </a:lnTo>
                <a:lnTo>
                  <a:pt x="60579" y="1094232"/>
                </a:lnTo>
                <a:lnTo>
                  <a:pt x="82296" y="1141222"/>
                </a:lnTo>
                <a:lnTo>
                  <a:pt x="107315" y="1186561"/>
                </a:lnTo>
                <a:lnTo>
                  <a:pt x="135509" y="1230249"/>
                </a:lnTo>
                <a:lnTo>
                  <a:pt x="166751" y="1272286"/>
                </a:lnTo>
                <a:lnTo>
                  <a:pt x="201295" y="1312672"/>
                </a:lnTo>
                <a:lnTo>
                  <a:pt x="239141" y="1351407"/>
                </a:lnTo>
                <a:lnTo>
                  <a:pt x="279273" y="1387475"/>
                </a:lnTo>
                <a:lnTo>
                  <a:pt x="321183" y="1419987"/>
                </a:lnTo>
                <a:lnTo>
                  <a:pt x="364744" y="1448943"/>
                </a:lnTo>
                <a:lnTo>
                  <a:pt x="410083" y="1474216"/>
                </a:lnTo>
                <a:lnTo>
                  <a:pt x="457200" y="1495933"/>
                </a:lnTo>
                <a:lnTo>
                  <a:pt x="505968" y="1514094"/>
                </a:lnTo>
                <a:lnTo>
                  <a:pt x="556260" y="1529080"/>
                </a:lnTo>
                <a:lnTo>
                  <a:pt x="608076" y="1541399"/>
                </a:lnTo>
                <a:lnTo>
                  <a:pt x="661162" y="1550924"/>
                </a:lnTo>
                <a:lnTo>
                  <a:pt x="715772" y="1557782"/>
                </a:lnTo>
                <a:lnTo>
                  <a:pt x="771652" y="1561846"/>
                </a:lnTo>
                <a:lnTo>
                  <a:pt x="828929" y="1563243"/>
                </a:lnTo>
                <a:lnTo>
                  <a:pt x="880999" y="1561846"/>
                </a:lnTo>
                <a:lnTo>
                  <a:pt x="933196" y="1557528"/>
                </a:lnTo>
                <a:lnTo>
                  <a:pt x="985520" y="1550543"/>
                </a:lnTo>
                <a:lnTo>
                  <a:pt x="1037971" y="1540764"/>
                </a:lnTo>
                <a:lnTo>
                  <a:pt x="1090676" y="1528064"/>
                </a:lnTo>
                <a:lnTo>
                  <a:pt x="1143508" y="1512570"/>
                </a:lnTo>
                <a:lnTo>
                  <a:pt x="1195070" y="1494409"/>
                </a:lnTo>
                <a:lnTo>
                  <a:pt x="1244092" y="1473708"/>
                </a:lnTo>
                <a:lnTo>
                  <a:pt x="1290320" y="1450340"/>
                </a:lnTo>
                <a:lnTo>
                  <a:pt x="1331722" y="1425829"/>
                </a:lnTo>
                <a:lnTo>
                  <a:pt x="1331722" y="1347851"/>
                </a:lnTo>
                <a:lnTo>
                  <a:pt x="1331722" y="1172718"/>
                </a:lnTo>
                <a:lnTo>
                  <a:pt x="1281938" y="1208151"/>
                </a:lnTo>
                <a:lnTo>
                  <a:pt x="1237234" y="1234059"/>
                </a:lnTo>
                <a:lnTo>
                  <a:pt x="1189101" y="1257554"/>
                </a:lnTo>
                <a:lnTo>
                  <a:pt x="1137539" y="1278636"/>
                </a:lnTo>
                <a:lnTo>
                  <a:pt x="1096645" y="1292987"/>
                </a:lnTo>
                <a:lnTo>
                  <a:pt x="1051941" y="1306068"/>
                </a:lnTo>
                <a:lnTo>
                  <a:pt x="1003427" y="1317752"/>
                </a:lnTo>
                <a:lnTo>
                  <a:pt x="950976" y="1328293"/>
                </a:lnTo>
                <a:lnTo>
                  <a:pt x="896874" y="1336802"/>
                </a:lnTo>
                <a:lnTo>
                  <a:pt x="843280" y="1343025"/>
                </a:lnTo>
                <a:lnTo>
                  <a:pt x="790067" y="1346708"/>
                </a:lnTo>
                <a:lnTo>
                  <a:pt x="737362" y="1347851"/>
                </a:lnTo>
                <a:lnTo>
                  <a:pt x="684530" y="1346581"/>
                </a:lnTo>
                <a:lnTo>
                  <a:pt x="633222" y="1342771"/>
                </a:lnTo>
                <a:lnTo>
                  <a:pt x="583565" y="1336421"/>
                </a:lnTo>
                <a:lnTo>
                  <a:pt x="535305" y="1327404"/>
                </a:lnTo>
                <a:lnTo>
                  <a:pt x="488696" y="1315974"/>
                </a:lnTo>
                <a:lnTo>
                  <a:pt x="443738" y="1301877"/>
                </a:lnTo>
                <a:lnTo>
                  <a:pt x="400177" y="1285367"/>
                </a:lnTo>
                <a:lnTo>
                  <a:pt x="352425" y="1262761"/>
                </a:lnTo>
                <a:lnTo>
                  <a:pt x="308483" y="1236853"/>
                </a:lnTo>
                <a:lnTo>
                  <a:pt x="268605" y="1207389"/>
                </a:lnTo>
                <a:lnTo>
                  <a:pt x="232537" y="1174623"/>
                </a:lnTo>
                <a:lnTo>
                  <a:pt x="200533" y="1138428"/>
                </a:lnTo>
                <a:lnTo>
                  <a:pt x="172339" y="1098677"/>
                </a:lnTo>
                <a:lnTo>
                  <a:pt x="148463" y="1056259"/>
                </a:lnTo>
                <a:lnTo>
                  <a:pt x="128778" y="1011555"/>
                </a:lnTo>
                <a:lnTo>
                  <a:pt x="113538" y="964565"/>
                </a:lnTo>
                <a:lnTo>
                  <a:pt x="102616" y="915416"/>
                </a:lnTo>
                <a:lnTo>
                  <a:pt x="96139" y="863981"/>
                </a:lnTo>
                <a:lnTo>
                  <a:pt x="93853" y="810387"/>
                </a:lnTo>
                <a:lnTo>
                  <a:pt x="96266" y="754507"/>
                </a:lnTo>
                <a:lnTo>
                  <a:pt x="103378" y="700532"/>
                </a:lnTo>
                <a:lnTo>
                  <a:pt x="115189" y="648589"/>
                </a:lnTo>
                <a:lnTo>
                  <a:pt x="131572" y="598551"/>
                </a:lnTo>
                <a:lnTo>
                  <a:pt x="151511" y="551700"/>
                </a:lnTo>
                <a:lnTo>
                  <a:pt x="173609" y="509524"/>
                </a:lnTo>
                <a:lnTo>
                  <a:pt x="197866" y="471805"/>
                </a:lnTo>
                <a:lnTo>
                  <a:pt x="224282" y="438785"/>
                </a:lnTo>
                <a:lnTo>
                  <a:pt x="252857" y="409067"/>
                </a:lnTo>
                <a:lnTo>
                  <a:pt x="283845" y="381508"/>
                </a:lnTo>
                <a:lnTo>
                  <a:pt x="317119" y="356108"/>
                </a:lnTo>
                <a:lnTo>
                  <a:pt x="352679" y="332867"/>
                </a:lnTo>
                <a:lnTo>
                  <a:pt x="390525" y="311785"/>
                </a:lnTo>
                <a:lnTo>
                  <a:pt x="430657" y="292862"/>
                </a:lnTo>
                <a:lnTo>
                  <a:pt x="472948" y="276098"/>
                </a:lnTo>
                <a:lnTo>
                  <a:pt x="517525" y="261493"/>
                </a:lnTo>
                <a:lnTo>
                  <a:pt x="567690" y="248285"/>
                </a:lnTo>
                <a:lnTo>
                  <a:pt x="619379" y="237363"/>
                </a:lnTo>
                <a:lnTo>
                  <a:pt x="672592" y="228981"/>
                </a:lnTo>
                <a:lnTo>
                  <a:pt x="727202" y="222885"/>
                </a:lnTo>
                <a:lnTo>
                  <a:pt x="783463" y="219329"/>
                </a:lnTo>
                <a:lnTo>
                  <a:pt x="841121" y="218059"/>
                </a:lnTo>
                <a:lnTo>
                  <a:pt x="899033" y="219329"/>
                </a:lnTo>
                <a:lnTo>
                  <a:pt x="955040" y="223012"/>
                </a:lnTo>
                <a:lnTo>
                  <a:pt x="1009015" y="229235"/>
                </a:lnTo>
                <a:lnTo>
                  <a:pt x="1060958" y="237871"/>
                </a:lnTo>
                <a:lnTo>
                  <a:pt x="1110869" y="248920"/>
                </a:lnTo>
                <a:lnTo>
                  <a:pt x="1158875" y="262509"/>
                </a:lnTo>
                <a:lnTo>
                  <a:pt x="1204849" y="278511"/>
                </a:lnTo>
                <a:lnTo>
                  <a:pt x="1255395" y="300482"/>
                </a:lnTo>
                <a:lnTo>
                  <a:pt x="1302004" y="325882"/>
                </a:lnTo>
                <a:lnTo>
                  <a:pt x="1331722" y="345948"/>
                </a:lnTo>
                <a:lnTo>
                  <a:pt x="1331722" y="218059"/>
                </a:lnTo>
                <a:lnTo>
                  <a:pt x="1331722" y="18453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6316" y="216407"/>
            <a:ext cx="1306195" cy="1635125"/>
          </a:xfrm>
          <a:custGeom>
            <a:avLst/>
            <a:gdLst/>
            <a:ahLst/>
            <a:cxnLst/>
            <a:rect l="l" t="t" r="r" b="b"/>
            <a:pathLst>
              <a:path w="1306195" h="1635125">
                <a:moveTo>
                  <a:pt x="1305687" y="179705"/>
                </a:moveTo>
                <a:lnTo>
                  <a:pt x="1014095" y="181737"/>
                </a:lnTo>
                <a:lnTo>
                  <a:pt x="478917" y="181737"/>
                </a:lnTo>
                <a:lnTo>
                  <a:pt x="387985" y="180848"/>
                </a:lnTo>
                <a:lnTo>
                  <a:pt x="226949" y="176149"/>
                </a:lnTo>
                <a:lnTo>
                  <a:pt x="183769" y="173736"/>
                </a:lnTo>
                <a:lnTo>
                  <a:pt x="125476" y="166497"/>
                </a:lnTo>
                <a:lnTo>
                  <a:pt x="91567" y="147828"/>
                </a:lnTo>
                <a:lnTo>
                  <a:pt x="75438" y="88900"/>
                </a:lnTo>
                <a:lnTo>
                  <a:pt x="72009" y="49022"/>
                </a:lnTo>
                <a:lnTo>
                  <a:pt x="70485" y="0"/>
                </a:lnTo>
                <a:lnTo>
                  <a:pt x="0" y="0"/>
                </a:lnTo>
                <a:lnTo>
                  <a:pt x="2921" y="49530"/>
                </a:lnTo>
                <a:lnTo>
                  <a:pt x="5080" y="101600"/>
                </a:lnTo>
                <a:lnTo>
                  <a:pt x="6350" y="156464"/>
                </a:lnTo>
                <a:lnTo>
                  <a:pt x="6731" y="214122"/>
                </a:lnTo>
                <a:lnTo>
                  <a:pt x="6477" y="264033"/>
                </a:lnTo>
                <a:lnTo>
                  <a:pt x="5588" y="313690"/>
                </a:lnTo>
                <a:lnTo>
                  <a:pt x="4318" y="363093"/>
                </a:lnTo>
                <a:lnTo>
                  <a:pt x="2413" y="412369"/>
                </a:lnTo>
                <a:lnTo>
                  <a:pt x="0" y="461264"/>
                </a:lnTo>
                <a:lnTo>
                  <a:pt x="70485" y="461264"/>
                </a:lnTo>
                <a:lnTo>
                  <a:pt x="72009" y="411480"/>
                </a:lnTo>
                <a:lnTo>
                  <a:pt x="75438" y="370967"/>
                </a:lnTo>
                <a:lnTo>
                  <a:pt x="87757" y="317881"/>
                </a:lnTo>
                <a:lnTo>
                  <a:pt x="124460" y="291592"/>
                </a:lnTo>
                <a:lnTo>
                  <a:pt x="181356" y="284734"/>
                </a:lnTo>
                <a:lnTo>
                  <a:pt x="222885" y="282321"/>
                </a:lnTo>
                <a:lnTo>
                  <a:pt x="385572" y="277622"/>
                </a:lnTo>
                <a:lnTo>
                  <a:pt x="1289913" y="276758"/>
                </a:lnTo>
                <a:lnTo>
                  <a:pt x="1266825" y="297307"/>
                </a:lnTo>
                <a:lnTo>
                  <a:pt x="1240028" y="320040"/>
                </a:lnTo>
                <a:lnTo>
                  <a:pt x="1209167" y="345186"/>
                </a:lnTo>
                <a:lnTo>
                  <a:pt x="1174496" y="372491"/>
                </a:lnTo>
                <a:lnTo>
                  <a:pt x="1145667" y="395859"/>
                </a:lnTo>
                <a:lnTo>
                  <a:pt x="1080135" y="447929"/>
                </a:lnTo>
                <a:lnTo>
                  <a:pt x="962279" y="539750"/>
                </a:lnTo>
                <a:lnTo>
                  <a:pt x="465074" y="917702"/>
                </a:lnTo>
                <a:lnTo>
                  <a:pt x="182245" y="1128649"/>
                </a:lnTo>
                <a:lnTo>
                  <a:pt x="148590" y="1151890"/>
                </a:lnTo>
                <a:lnTo>
                  <a:pt x="0" y="1256030"/>
                </a:lnTo>
                <a:lnTo>
                  <a:pt x="2921" y="1294511"/>
                </a:lnTo>
                <a:lnTo>
                  <a:pt x="5080" y="1333119"/>
                </a:lnTo>
                <a:lnTo>
                  <a:pt x="6350" y="1371981"/>
                </a:lnTo>
                <a:lnTo>
                  <a:pt x="6731" y="1410843"/>
                </a:lnTo>
                <a:lnTo>
                  <a:pt x="6350" y="1442085"/>
                </a:lnTo>
                <a:lnTo>
                  <a:pt x="5080" y="1489964"/>
                </a:lnTo>
                <a:lnTo>
                  <a:pt x="0" y="1635125"/>
                </a:lnTo>
                <a:lnTo>
                  <a:pt x="70485" y="1635125"/>
                </a:lnTo>
                <a:lnTo>
                  <a:pt x="71374" y="1596898"/>
                </a:lnTo>
                <a:lnTo>
                  <a:pt x="74422" y="1542796"/>
                </a:lnTo>
                <a:lnTo>
                  <a:pt x="85090" y="1503934"/>
                </a:lnTo>
                <a:lnTo>
                  <a:pt x="113411" y="1470533"/>
                </a:lnTo>
                <a:lnTo>
                  <a:pt x="147320" y="1446530"/>
                </a:lnTo>
                <a:lnTo>
                  <a:pt x="195834" y="1442339"/>
                </a:lnTo>
                <a:lnTo>
                  <a:pt x="1101090" y="1442339"/>
                </a:lnTo>
                <a:lnTo>
                  <a:pt x="1193038" y="1443228"/>
                </a:lnTo>
                <a:lnTo>
                  <a:pt x="1305687" y="1446149"/>
                </a:lnTo>
                <a:lnTo>
                  <a:pt x="1305687" y="1442339"/>
                </a:lnTo>
                <a:lnTo>
                  <a:pt x="1305687" y="1350137"/>
                </a:lnTo>
                <a:lnTo>
                  <a:pt x="1305687" y="1346200"/>
                </a:lnTo>
                <a:lnTo>
                  <a:pt x="1190625" y="1349248"/>
                </a:lnTo>
                <a:lnTo>
                  <a:pt x="1095883" y="1350137"/>
                </a:lnTo>
                <a:lnTo>
                  <a:pt x="232918" y="1350137"/>
                </a:lnTo>
                <a:lnTo>
                  <a:pt x="1186053" y="618363"/>
                </a:lnTo>
                <a:lnTo>
                  <a:pt x="1305687" y="531622"/>
                </a:lnTo>
                <a:lnTo>
                  <a:pt x="1305687" y="276733"/>
                </a:lnTo>
                <a:lnTo>
                  <a:pt x="1305687" y="181737"/>
                </a:lnTo>
                <a:lnTo>
                  <a:pt x="1305687" y="1797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6" y="832115"/>
            <a:ext cx="527304" cy="1856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56" y="2804171"/>
            <a:ext cx="527304" cy="18562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556" y="4821947"/>
            <a:ext cx="527304" cy="1856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556" y="7066799"/>
            <a:ext cx="525780" cy="18562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147" y="19939"/>
            <a:ext cx="42532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120" dirty="0">
                <a:solidFill>
                  <a:srgbClr val="D4A650"/>
                </a:solidFill>
                <a:latin typeface="Georgia"/>
                <a:cs typeface="Georgia"/>
              </a:rPr>
              <a:t>Collection</a:t>
            </a:r>
            <a:r>
              <a:rPr sz="2700" b="0" spc="215" dirty="0">
                <a:solidFill>
                  <a:srgbClr val="D4A650"/>
                </a:solidFill>
                <a:latin typeface="Georgia"/>
                <a:cs typeface="Georgia"/>
              </a:rPr>
              <a:t> </a:t>
            </a:r>
            <a:r>
              <a:rPr sz="2700" b="0" spc="125" dirty="0">
                <a:solidFill>
                  <a:srgbClr val="D4A650"/>
                </a:solidFill>
                <a:latin typeface="Georgia"/>
                <a:cs typeface="Georgia"/>
              </a:rPr>
              <a:t>EXCELLENCE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147" y="361818"/>
            <a:ext cx="10562590" cy="84455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Assemblage</a:t>
            </a:r>
            <a:r>
              <a:rPr sz="2400" b="1" i="1" spc="5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24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au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moins</a:t>
            </a:r>
            <a:r>
              <a:rPr sz="24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10" dirty="0">
                <a:solidFill>
                  <a:srgbClr val="221F1F"/>
                </a:solidFill>
                <a:latin typeface="Cambria"/>
                <a:cs typeface="Cambria"/>
              </a:rPr>
              <a:t>50%</a:t>
            </a:r>
            <a:r>
              <a:rPr sz="2400" b="1" i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2400" b="1" i="1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chardonnay.</a:t>
            </a:r>
            <a:r>
              <a:rPr sz="24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Élevage</a:t>
            </a:r>
            <a:r>
              <a:rPr sz="2400" b="1" i="1" spc="4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spc="5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2400" b="1" i="1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4</a:t>
            </a:r>
            <a:r>
              <a:rPr sz="2400" b="1" i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2400" b="1" i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8</a:t>
            </a:r>
            <a:r>
              <a:rPr sz="2400" b="1" i="1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221F1F"/>
                </a:solidFill>
                <a:latin typeface="Cambria"/>
                <a:cs typeface="Cambria"/>
              </a:rPr>
              <a:t>ans.</a:t>
            </a:r>
            <a:endParaRPr sz="2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  <a:spcBef>
                <a:spcPts val="434"/>
              </a:spcBef>
            </a:pP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HERITAGE</a:t>
            </a:r>
            <a:endParaRPr sz="1800" dirty="0">
              <a:latin typeface="Cambria"/>
              <a:cs typeface="Cambria"/>
            </a:endParaRPr>
          </a:p>
          <a:p>
            <a:pPr marL="719455" marR="61493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mbria"/>
                <a:cs typeface="Cambria"/>
              </a:rPr>
              <a:t>Assemblage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50%</a:t>
            </a:r>
            <a:r>
              <a:rPr sz="1400" spc="-10" dirty="0">
                <a:latin typeface="Cambria"/>
                <a:cs typeface="Cambria"/>
              </a:rPr>
              <a:t> Chardonnay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-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50% Pinot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Noir.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Vieillissement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moins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4</a:t>
            </a:r>
            <a:r>
              <a:rPr sz="1400" spc="-5" dirty="0">
                <a:latin typeface="Cambria"/>
                <a:cs typeface="Cambria"/>
              </a:rPr>
              <a:t> ans.</a:t>
            </a: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Aspect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-5" dirty="0">
                <a:latin typeface="Cambria"/>
                <a:cs typeface="Cambria"/>
              </a:rPr>
              <a:t> teinte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dorée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brillante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multitude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fines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bulles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créant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halo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mousse.</a:t>
            </a:r>
          </a:p>
          <a:p>
            <a:pPr marL="71945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Bouquet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complexe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élégant,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grand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accent sur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 fruits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15" dirty="0">
                <a:latin typeface="Cambria"/>
                <a:cs typeface="Cambria"/>
              </a:rPr>
              <a:t>noyau</a:t>
            </a:r>
            <a:r>
              <a:rPr sz="1400" dirty="0">
                <a:latin typeface="Cambria"/>
                <a:cs typeface="Cambria"/>
              </a:rPr>
              <a:t> (pêches</a:t>
            </a:r>
            <a:r>
              <a:rPr sz="1400" spc="-5" dirty="0">
                <a:latin typeface="Cambria"/>
                <a:cs typeface="Cambria"/>
              </a:rPr>
              <a:t> blanches)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agrumes </a:t>
            </a:r>
            <a:r>
              <a:rPr sz="1400" dirty="0">
                <a:latin typeface="Cambria"/>
                <a:cs typeface="Cambria"/>
              </a:rPr>
              <a:t>(pamplemousses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</a:p>
          <a:p>
            <a:pPr marL="7194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citrons)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finale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briochée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notes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d’amande,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noisette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rôtie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d’écorce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d’orange.</a:t>
            </a:r>
            <a:endParaRPr sz="1400" dirty="0">
              <a:latin typeface="Cambria"/>
              <a:cs typeface="Cambria"/>
            </a:endParaRPr>
          </a:p>
          <a:p>
            <a:pPr marL="719455" marR="510540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Bouche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bien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équilibrée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corsée,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révélatrice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gelée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coing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d’abricots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confits.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finale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fraîche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longue.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Véritable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représentation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la</a:t>
            </a:r>
            <a:r>
              <a:rPr sz="1400" spc="-5" dirty="0">
                <a:latin typeface="Cambria"/>
                <a:cs typeface="Cambria"/>
              </a:rPr>
              <a:t> Maison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Champagne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Jean-Noel </a:t>
            </a:r>
            <a:r>
              <a:rPr sz="1400" spc="-25" dirty="0">
                <a:latin typeface="Cambria"/>
                <a:cs typeface="Cambria"/>
              </a:rPr>
              <a:t>HATON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;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déguster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spc="-5" dirty="0">
                <a:latin typeface="Cambria"/>
                <a:cs typeface="Cambria"/>
              </a:rPr>
              <a:t>les amateurs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vin.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  <a:spcBef>
                <a:spcPts val="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BLANC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BLANCS</a:t>
            </a:r>
            <a:endParaRPr sz="1800" dirty="0">
              <a:latin typeface="Cambria"/>
              <a:cs typeface="Cambria"/>
            </a:endParaRPr>
          </a:p>
          <a:p>
            <a:pPr marL="719455" marR="730821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mbria"/>
                <a:cs typeface="Cambria"/>
              </a:rPr>
              <a:t>Assemblage </a:t>
            </a:r>
            <a:r>
              <a:rPr sz="1400" dirty="0">
                <a:latin typeface="Cambria"/>
                <a:cs typeface="Cambria"/>
              </a:rPr>
              <a:t>: 100% </a:t>
            </a:r>
            <a:r>
              <a:rPr sz="1400" spc="-20" dirty="0">
                <a:latin typeface="Cambria"/>
                <a:cs typeface="Cambria"/>
              </a:rPr>
              <a:t>Chardonnay. 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Vieillissement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moins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4-6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ans.</a:t>
            </a: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Aspect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 couleur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dorée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pâle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large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fil continu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fines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bulles.</a:t>
            </a:r>
            <a:endParaRPr sz="1400" dirty="0">
              <a:latin typeface="Cambria"/>
              <a:cs typeface="Cambria"/>
            </a:endParaRPr>
          </a:p>
          <a:p>
            <a:pPr marL="719455" marR="300990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Bouquet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floral</a:t>
            </a:r>
            <a:r>
              <a:rPr sz="1400" dirty="0">
                <a:latin typeface="Cambria"/>
                <a:cs typeface="Cambria"/>
              </a:rPr>
              <a:t> 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raffiné,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révélant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arômes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rose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fleur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d’acacia.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Avec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l’aération,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agrumes (mandarine-orange),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cannelle,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quelques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fleurs séchées,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</a:t>
            </a:r>
            <a:r>
              <a:rPr sz="1400" spc="-5" dirty="0">
                <a:latin typeface="Cambria"/>
                <a:cs typeface="Cambria"/>
              </a:rPr>
              <a:t> café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torréfié</a:t>
            </a:r>
            <a:r>
              <a:rPr sz="1400" dirty="0">
                <a:latin typeface="Cambria"/>
                <a:cs typeface="Cambria"/>
              </a:rPr>
              <a:t> 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soupçon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pain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grillé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illustrent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parfaite</a:t>
            </a:r>
            <a:r>
              <a:rPr sz="1400" spc="-5" dirty="0">
                <a:latin typeface="Cambria"/>
                <a:cs typeface="Cambria"/>
              </a:rPr>
              <a:t> maturité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du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vin.</a:t>
            </a:r>
          </a:p>
          <a:p>
            <a:pPr marL="71945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Bouche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l’attaque </a:t>
            </a:r>
            <a:r>
              <a:rPr sz="1400" dirty="0">
                <a:latin typeface="Cambria"/>
                <a:cs typeface="Cambria"/>
              </a:rPr>
              <a:t>est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fraîche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crémeuse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agréable </a:t>
            </a:r>
            <a:r>
              <a:rPr sz="1400" spc="-10" dirty="0">
                <a:latin typeface="Cambria"/>
                <a:cs typeface="Cambria"/>
              </a:rPr>
              <a:t>floraison,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rétro-olfaction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miellée.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finale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douce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élégante.</a:t>
            </a: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complexité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l’élégance</a:t>
            </a:r>
            <a:r>
              <a:rPr sz="1400" dirty="0">
                <a:latin typeface="Cambria"/>
                <a:cs typeface="Cambria"/>
              </a:rPr>
              <a:t> d’un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grand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Chardonnay.</a:t>
            </a:r>
            <a:r>
              <a:rPr sz="1400" dirty="0">
                <a:latin typeface="Cambria"/>
                <a:cs typeface="Cambria"/>
              </a:rPr>
              <a:t> Délicat,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parfait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apéritif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fruits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mer.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NOBLE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VINTAGE</a:t>
            </a:r>
            <a:endParaRPr sz="1800" dirty="0">
              <a:latin typeface="Cambria"/>
              <a:cs typeface="Cambria"/>
            </a:endParaRPr>
          </a:p>
          <a:p>
            <a:pPr marL="719455" marR="61493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mbria"/>
                <a:cs typeface="Cambria"/>
              </a:rPr>
              <a:t>Assemblage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60%</a:t>
            </a:r>
            <a:r>
              <a:rPr sz="1400" spc="-10" dirty="0">
                <a:latin typeface="Cambria"/>
                <a:cs typeface="Cambria"/>
              </a:rPr>
              <a:t> Chardonnay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-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40% Pinot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Noir.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Vieillissement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moins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5-8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ans.</a:t>
            </a:r>
            <a:endParaRPr sz="1400" dirty="0">
              <a:latin typeface="Cambria"/>
              <a:cs typeface="Cambria"/>
            </a:endParaRPr>
          </a:p>
          <a:p>
            <a:pPr marL="719455" marR="463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Aspect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 couleur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jaune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doré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dirty="0">
                <a:latin typeface="Cambria"/>
                <a:cs typeface="Cambria"/>
              </a:rPr>
              <a:t> une </a:t>
            </a:r>
            <a:r>
              <a:rPr sz="1400" spc="-5" dirty="0">
                <a:latin typeface="Cambria"/>
                <a:cs typeface="Cambria"/>
              </a:rPr>
              <a:t>brillance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parfaite, la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superbe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effervescence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bulles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délicates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formant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flux</a:t>
            </a:r>
            <a:r>
              <a:rPr sz="1400" dirty="0">
                <a:latin typeface="Cambria"/>
                <a:cs typeface="Cambria"/>
              </a:rPr>
              <a:t> crémeux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persistant.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Bouquet : </a:t>
            </a:r>
            <a:r>
              <a:rPr sz="1400" spc="-5" dirty="0">
                <a:latin typeface="Cambria"/>
                <a:cs typeface="Cambria"/>
              </a:rPr>
              <a:t>agréable, </a:t>
            </a:r>
            <a:r>
              <a:rPr sz="1400" spc="-10" dirty="0">
                <a:latin typeface="Cambria"/>
                <a:cs typeface="Cambria"/>
              </a:rPr>
              <a:t>ouvert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parfumé, </a:t>
            </a:r>
            <a:r>
              <a:rPr sz="1400" dirty="0">
                <a:latin typeface="Cambria"/>
                <a:cs typeface="Cambria"/>
              </a:rPr>
              <a:t>il </a:t>
            </a:r>
            <a:r>
              <a:rPr sz="1400" spc="-10" dirty="0">
                <a:latin typeface="Cambria"/>
                <a:cs typeface="Cambria"/>
              </a:rPr>
              <a:t>révèle </a:t>
            </a:r>
            <a:r>
              <a:rPr sz="1400" spc="-5" dirty="0">
                <a:latin typeface="Cambria"/>
                <a:cs typeface="Cambria"/>
              </a:rPr>
              <a:t>les </a:t>
            </a:r>
            <a:r>
              <a:rPr sz="1400" spc="-10" dirty="0">
                <a:latin typeface="Cambria"/>
                <a:cs typeface="Cambria"/>
              </a:rPr>
              <a:t>arômes </a:t>
            </a:r>
            <a:r>
              <a:rPr sz="1400" dirty="0">
                <a:latin typeface="Cambria"/>
                <a:cs typeface="Cambria"/>
              </a:rPr>
              <a:t>doux et </a:t>
            </a:r>
            <a:r>
              <a:rPr sz="1400" spc="-5" dirty="0">
                <a:latin typeface="Cambria"/>
                <a:cs typeface="Cambria"/>
              </a:rPr>
              <a:t>fruités </a:t>
            </a:r>
            <a:r>
              <a:rPr sz="1400" dirty="0">
                <a:latin typeface="Cambria"/>
                <a:cs typeface="Cambria"/>
              </a:rPr>
              <a:t>de pêche, d’abricot et de </a:t>
            </a:r>
            <a:r>
              <a:rPr sz="1400" spc="-5" dirty="0">
                <a:latin typeface="Cambria"/>
                <a:cs typeface="Cambria"/>
              </a:rPr>
              <a:t>confiture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prune.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Avec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l’aération,</a:t>
            </a:r>
            <a:r>
              <a:rPr sz="1400" dirty="0">
                <a:latin typeface="Cambria"/>
                <a:cs typeface="Cambria"/>
              </a:rPr>
              <a:t> 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notes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secs,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figues,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d’amandes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confits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émergent,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laissant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place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finale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épices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touche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torréfiée.</a:t>
            </a: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En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bouche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intense,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fruité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structuré,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révèle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finale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d’une</a:t>
            </a:r>
            <a:r>
              <a:rPr sz="1400" spc="-5" dirty="0">
                <a:latin typeface="Cambria"/>
                <a:cs typeface="Cambria"/>
              </a:rPr>
              <a:t> grande</a:t>
            </a:r>
            <a:r>
              <a:rPr sz="1400" dirty="0">
                <a:latin typeface="Cambria"/>
                <a:cs typeface="Cambria"/>
              </a:rPr>
              <a:t> persistance.</a:t>
            </a:r>
          </a:p>
          <a:p>
            <a:pPr marL="71945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Champagne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unique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partir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d’une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seule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récolte,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combinaison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habile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raisins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noirs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blancs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fait</a:t>
            </a:r>
            <a:r>
              <a:rPr sz="1400" dirty="0">
                <a:latin typeface="Cambria"/>
                <a:cs typeface="Cambria"/>
              </a:rPr>
              <a:t> un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grand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vin.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ambria"/>
              <a:cs typeface="Cambria"/>
            </a:endParaRPr>
          </a:p>
          <a:p>
            <a:pPr marL="719455">
              <a:lnSpc>
                <a:spcPct val="100000"/>
              </a:lnSpc>
              <a:spcBef>
                <a:spcPts val="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PUR</a:t>
            </a:r>
            <a:r>
              <a:rPr lang="fr-FR" sz="18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ZERO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DOSAGE</a:t>
            </a:r>
            <a:endParaRPr sz="1800" dirty="0">
              <a:latin typeface="Cambria"/>
              <a:cs typeface="Cambria"/>
            </a:endParaRPr>
          </a:p>
          <a:p>
            <a:pPr marL="719455" marR="6108065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Assemblage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60%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Chardonnay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-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40% Pinot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Noir.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Vieillissement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moins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5-8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ans.</a:t>
            </a:r>
            <a:endParaRPr sz="1400" dirty="0">
              <a:latin typeface="Cambria"/>
              <a:cs typeface="Cambria"/>
            </a:endParaRPr>
          </a:p>
          <a:p>
            <a:pPr marL="719455" marR="5080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Aspect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 couleur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jaune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doré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dirty="0">
                <a:latin typeface="Cambria"/>
                <a:cs typeface="Cambria"/>
              </a:rPr>
              <a:t> une </a:t>
            </a:r>
            <a:r>
              <a:rPr sz="1400" spc="-5" dirty="0">
                <a:latin typeface="Cambria"/>
                <a:cs typeface="Cambria"/>
              </a:rPr>
              <a:t>brillance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parfaite, la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superbe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effervescence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bulles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délicates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formant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flux</a:t>
            </a:r>
            <a:r>
              <a:rPr sz="1400" dirty="0">
                <a:latin typeface="Cambria"/>
                <a:cs typeface="Cambria"/>
              </a:rPr>
              <a:t> crémeux.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Bouquet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ouvert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parfumé,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révèle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arômes</a:t>
            </a:r>
            <a:r>
              <a:rPr sz="1400" dirty="0">
                <a:latin typeface="Cambria"/>
                <a:cs typeface="Cambria"/>
              </a:rPr>
              <a:t> doux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fruités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pêche,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d’abricot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confiture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prune.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Avec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l’aération,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notes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secs,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figues,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d’amandes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confits émergent,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laissant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place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finale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épices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une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touche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torréfiée.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bouche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intense,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fruité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structuré,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révèle</a:t>
            </a:r>
            <a:r>
              <a:rPr sz="1400" dirty="0">
                <a:latin typeface="Cambria"/>
                <a:cs typeface="Cambria"/>
              </a:rPr>
              <a:t> une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finale d’une</a:t>
            </a:r>
            <a:r>
              <a:rPr sz="1400" spc="-5" dirty="0">
                <a:latin typeface="Cambria"/>
                <a:cs typeface="Cambria"/>
              </a:rPr>
              <a:t> grande</a:t>
            </a:r>
            <a:r>
              <a:rPr sz="1400" dirty="0">
                <a:latin typeface="Cambria"/>
                <a:cs typeface="Cambria"/>
              </a:rPr>
              <a:t> persistance.</a:t>
            </a:r>
          </a:p>
          <a:p>
            <a:pPr marL="71945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champagne </a:t>
            </a:r>
            <a:r>
              <a:rPr sz="1400" dirty="0">
                <a:latin typeface="Cambria"/>
                <a:cs typeface="Cambria"/>
              </a:rPr>
              <a:t>«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pur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sans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dosage ajouté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pas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«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maquillage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amateurs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champagne,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frais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droit.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856488"/>
            <a:ext cx="554736" cy="18470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73" y="2941320"/>
            <a:ext cx="560782" cy="18699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444" y="5186172"/>
            <a:ext cx="574548" cy="1874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55" y="7278636"/>
            <a:ext cx="533400" cy="17647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792" y="10160"/>
            <a:ext cx="586790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110" dirty="0">
                <a:solidFill>
                  <a:srgbClr val="D4A650"/>
                </a:solidFill>
                <a:latin typeface="Georgia"/>
                <a:cs typeface="Georgia"/>
              </a:rPr>
              <a:t>Collection</a:t>
            </a:r>
            <a:r>
              <a:rPr sz="2700" b="0" spc="265" dirty="0">
                <a:solidFill>
                  <a:srgbClr val="D4A650"/>
                </a:solidFill>
                <a:latin typeface="Georgia"/>
                <a:cs typeface="Georgia"/>
              </a:rPr>
              <a:t> </a:t>
            </a:r>
            <a:r>
              <a:rPr sz="2700" b="0" spc="100" dirty="0">
                <a:solidFill>
                  <a:srgbClr val="D4A650"/>
                </a:solidFill>
                <a:latin typeface="Georgia"/>
                <a:cs typeface="Georgia"/>
              </a:rPr>
              <a:t>EXTRA</a:t>
            </a:r>
            <a:r>
              <a:rPr lang="fr-FR" sz="2700" b="0" spc="100" dirty="0">
                <a:solidFill>
                  <a:srgbClr val="D4A650"/>
                </a:solidFill>
                <a:latin typeface="Georgia"/>
                <a:cs typeface="Georgia"/>
              </a:rPr>
              <a:t> GRAND CRU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63" y="331383"/>
            <a:ext cx="10897235" cy="86887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Vins</a:t>
            </a:r>
            <a:r>
              <a:rPr sz="2000" b="1" i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élevés</a:t>
            </a:r>
            <a:r>
              <a:rPr sz="2000" b="1" i="1" spc="5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20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fûts</a:t>
            </a:r>
            <a:r>
              <a:rPr sz="2000" b="1" i="1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20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chêne,</a:t>
            </a:r>
            <a:r>
              <a:rPr sz="20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5</a:t>
            </a:r>
            <a:r>
              <a:rPr sz="20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2000" b="1" i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15%,</a:t>
            </a:r>
            <a:r>
              <a:rPr sz="20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Élevage</a:t>
            </a:r>
            <a:r>
              <a:rPr sz="20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2000" b="1" i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6</a:t>
            </a:r>
            <a:r>
              <a:rPr sz="2000" b="1" i="1" spc="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2000" b="1" i="1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8</a:t>
            </a:r>
            <a:r>
              <a:rPr sz="2000" b="1" i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ans</a:t>
            </a:r>
            <a:r>
              <a:rPr sz="20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minimum,</a:t>
            </a:r>
            <a:r>
              <a:rPr sz="2000" b="1" i="1" spc="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221F1F"/>
                </a:solidFill>
                <a:latin typeface="Cambria"/>
                <a:cs typeface="Cambria"/>
              </a:rPr>
              <a:t>Parcelles</a:t>
            </a:r>
            <a:r>
              <a:rPr sz="2000" b="1" i="1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221F1F"/>
                </a:solidFill>
                <a:latin typeface="Cambria"/>
                <a:cs typeface="Cambria"/>
              </a:rPr>
              <a:t>choisies.</a:t>
            </a:r>
            <a:endParaRPr sz="20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10"/>
              </a:spcBef>
            </a:pP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EXTRA</a:t>
            </a:r>
            <a:r>
              <a:rPr sz="1400" b="1" u="heavy" spc="-2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GRAND</a:t>
            </a:r>
            <a:r>
              <a:rPr lang="fr-FR" sz="1400" b="1" u="heavy" spc="-2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1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CRU </a:t>
            </a:r>
            <a:r>
              <a:rPr sz="1400" b="1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INTENSE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Assemblage*</a:t>
            </a:r>
            <a:r>
              <a:rPr sz="1400" b="1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50%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Chardonnay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-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50%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Noir. </a:t>
            </a:r>
            <a:r>
              <a:rPr sz="1400" b="1" spc="-20" dirty="0">
                <a:solidFill>
                  <a:srgbClr val="221F1F"/>
                </a:solidFill>
                <a:latin typeface="Cambria"/>
                <a:cs typeface="Cambria"/>
              </a:rPr>
              <a:t>Bouzy, Ambonnay,</a:t>
            </a:r>
            <a:r>
              <a:rPr sz="1400" b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Avize, Mesnil-sur-Oger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.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7%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vinifié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chêne.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5"/>
              </a:spcBef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Aspect</a:t>
            </a:r>
            <a:r>
              <a:rPr sz="1400" b="1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L’effervescence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forme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chaîne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délicate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persistante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fines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bulles.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Jaune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doré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belle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brillance.</a:t>
            </a:r>
            <a:endParaRPr sz="1400" dirty="0">
              <a:latin typeface="Cambria"/>
              <a:cs typeface="Cambria"/>
            </a:endParaRPr>
          </a:p>
          <a:p>
            <a:pPr marL="821690" marR="184785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Nez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élégant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fin,</a:t>
            </a:r>
            <a:r>
              <a:rPr sz="1400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notes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fruits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frais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(groseille,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pêche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abricot)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d’agrumes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(pamplemousse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orange).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La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complexité </a:t>
            </a:r>
            <a:r>
              <a:rPr sz="1400" spc="-29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est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ajoutée par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épices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 une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touche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 fleurs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séchées.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Bouche</a:t>
            </a: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fraîche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généreuse.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Finale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vive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élégante,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laissant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entrevoir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un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dosage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subtil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montrant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l’équilibre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naturel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du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vin.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Allie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intensité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élégance,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servir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apéritif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 à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accompagner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poisson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sauce,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viande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blanche.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EXTRA</a:t>
            </a:r>
            <a:r>
              <a:rPr sz="1400" b="1" u="heavy" spc="-2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GRAND</a:t>
            </a:r>
            <a:r>
              <a:rPr lang="fr-FR" sz="1400" b="1" u="heavy" spc="-3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1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CRU </a:t>
            </a:r>
            <a:r>
              <a:rPr sz="1400" b="1" u="heavy" spc="-1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ROSE</a:t>
            </a:r>
            <a:endParaRPr sz="1400" dirty="0">
              <a:latin typeface="Cambria"/>
              <a:cs typeface="Cambria"/>
            </a:endParaRPr>
          </a:p>
          <a:p>
            <a:pPr marL="821690" marR="2558415">
              <a:lnSpc>
                <a:spcPts val="2280"/>
              </a:lnSpc>
              <a:spcBef>
                <a:spcPts val="175"/>
              </a:spcBef>
            </a:pP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Assemblage*</a:t>
            </a:r>
            <a:r>
              <a:rPr sz="1400" b="1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50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%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Chardonnay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–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50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%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Noir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(dont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%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Noir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transformé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en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vin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rouge). </a:t>
            </a:r>
            <a:r>
              <a:rPr sz="1400" spc="-29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221F1F"/>
                </a:solidFill>
                <a:latin typeface="Cambria"/>
                <a:cs typeface="Cambria"/>
              </a:rPr>
              <a:t>Bouzy,</a:t>
            </a:r>
            <a:r>
              <a:rPr sz="1400" b="1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221F1F"/>
                </a:solidFill>
                <a:latin typeface="Cambria"/>
                <a:cs typeface="Cambria"/>
              </a:rPr>
              <a:t>Ambonnay,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 Avize,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Menil-sur-Oger.</a:t>
            </a:r>
            <a:r>
              <a:rPr sz="1400" b="1" spc="-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7%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vinifié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chêne.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425"/>
              </a:spcBef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Aspect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belle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mousse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légèrement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rosée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coulant.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L’effervescence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continue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crée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fine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chaîne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bulles.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couleur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rose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saumon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infusée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de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légers relents cuivrés.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Bouquet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nez</a:t>
            </a:r>
            <a:r>
              <a:rPr sz="1400" spc="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puissant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élégant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parfums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vieille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rose,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fruits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rouges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(framboise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groseille)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d’agrumes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(mandarine).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Bouche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précise,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texture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fine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Pinot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Noir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équilibrée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par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fraîcheur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soyeuse.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champagne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subtil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gourmand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est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merveilleux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apéritif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pour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accompagner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dessert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fruits rouges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 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macarons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framboises..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  <a:spcBef>
                <a:spcPts val="5"/>
              </a:spcBef>
            </a:pP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EXTRA</a:t>
            </a:r>
            <a:r>
              <a:rPr lang="fr-FR"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GRAND</a:t>
            </a:r>
            <a:r>
              <a:rPr lang="fr-FR" sz="1400" b="1" u="heavy" spc="-2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1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CRU</a:t>
            </a:r>
            <a:r>
              <a:rPr sz="1400" b="1" u="heavy" spc="-2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2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BLANC</a:t>
            </a:r>
            <a:r>
              <a:rPr sz="1400" b="1" u="heavy" spc="-1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heavy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DE</a:t>
            </a: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BLANCS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Assemblage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100 %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Chardonnay</a:t>
            </a:r>
            <a:r>
              <a:rPr lang="fr-FR" sz="1400" spc="-10" dirty="0">
                <a:solidFill>
                  <a:srgbClr val="221F1F"/>
                </a:solidFill>
                <a:latin typeface="Cambria"/>
                <a:cs typeface="Cambria"/>
              </a:rPr>
              <a:t>, </a:t>
            </a:r>
            <a:r>
              <a:rPr sz="1400" b="1" spc="-10" dirty="0" err="1">
                <a:solidFill>
                  <a:srgbClr val="221F1F"/>
                </a:solidFill>
                <a:latin typeface="Cambria"/>
                <a:cs typeface="Cambria"/>
              </a:rPr>
              <a:t>Avize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,</a:t>
            </a:r>
            <a:r>
              <a:rPr sz="1400" b="1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Mesnil-sur-</a:t>
            </a:r>
            <a:r>
              <a:rPr sz="1400" b="1" spc="-5" dirty="0" err="1">
                <a:solidFill>
                  <a:srgbClr val="221F1F"/>
                </a:solidFill>
                <a:latin typeface="Cambria"/>
                <a:cs typeface="Cambria"/>
              </a:rPr>
              <a:t>Oger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.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5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à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7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%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vinifié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en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chêne.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Aspect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belle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robe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dorée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taches</a:t>
            </a:r>
            <a:endParaRPr sz="1400" dirty="0">
              <a:latin typeface="Cambria"/>
              <a:cs typeface="Cambria"/>
            </a:endParaRPr>
          </a:p>
          <a:p>
            <a:pPr marL="821690" marR="704215">
              <a:lnSpc>
                <a:spcPct val="100000"/>
              </a:lnSpc>
            </a:pP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d’émeraude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superbe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brillance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rehaussée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par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bulles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très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fines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formant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une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délicate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collerette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mousse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blanche.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Bouquet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nez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est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d’une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grande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puissance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et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subtilité,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alternant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entre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arômes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fins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délicats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(acacia,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tilleul),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notes </a:t>
            </a:r>
            <a:r>
              <a:rPr sz="1400" spc="-29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d’agrumes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(citron)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 des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arômes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résineux.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La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finesse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révèle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dans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soupçon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poivre</a:t>
            </a:r>
            <a:r>
              <a:rPr sz="1400" spc="-3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menthol.</a:t>
            </a:r>
            <a:endParaRPr sz="1400" dirty="0">
              <a:latin typeface="Cambria"/>
              <a:cs typeface="Cambria"/>
            </a:endParaRPr>
          </a:p>
          <a:p>
            <a:pPr marL="821690" marR="159385">
              <a:lnSpc>
                <a:spcPct val="100000"/>
              </a:lnSpc>
            </a:pP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Sensation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bouche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subtile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combinaison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structure,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longueur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vivacité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avec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la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légèreté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d’un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très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grand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Chardonnay. </a:t>
            </a:r>
            <a:r>
              <a:rPr sz="1400" spc="-29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champagne pour les occasions spéciales, merveilleux pour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faire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ressortir les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saveurs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poissons nobles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comme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turbot, 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ou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la 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volaille</a:t>
            </a:r>
            <a:r>
              <a:rPr sz="1400" spc="-4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aux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morilles.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EXTRA</a:t>
            </a:r>
            <a:r>
              <a:rPr sz="1400" b="1" u="heavy" spc="-3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 </a:t>
            </a:r>
            <a:r>
              <a:rPr lang="fr-FR" sz="1400" b="1" u="heavy" spc="-3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GRAND CRU </a:t>
            </a:r>
            <a:r>
              <a:rPr sz="1400" b="1" u="heavy" spc="-3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Cambria"/>
                <a:cs typeface="Cambria"/>
              </a:rPr>
              <a:t>VINTAGE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Assemblage*</a:t>
            </a:r>
            <a:r>
              <a:rPr sz="1400" b="1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60%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Chardonnay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-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40%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Pinot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Noir.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15%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vinifié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chêne.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Aspect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fine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effervescence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qui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dégage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arômes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délicats.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robe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jaune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époustouflante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texture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extrêmement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raffinée.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Bouquet</a:t>
            </a:r>
            <a:r>
              <a:rPr sz="1400" b="1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b="1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nez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complexe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fruits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mûrs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(coing,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bergamote),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fruits confits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d’épices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(gingembre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cannelle).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Bouche</a:t>
            </a:r>
            <a:r>
              <a:rPr sz="1400" b="1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mbria"/>
                <a:cs typeface="Cambria"/>
              </a:rPr>
              <a:t>: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bouche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soyeuse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sensation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plénitude.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goût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doux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subtil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rehaussé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par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une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remarquable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impression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de</a:t>
            </a:r>
            <a:endParaRPr sz="1400" dirty="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fraîcheur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obtenue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par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dosage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méticuleux.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Une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finale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d’une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superbe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longueur.</a:t>
            </a:r>
            <a:endParaRPr sz="1400" dirty="0">
              <a:latin typeface="Cambria"/>
              <a:cs typeface="Cambria"/>
            </a:endParaRPr>
          </a:p>
          <a:p>
            <a:pPr marL="821690" marR="182245">
              <a:lnSpc>
                <a:spcPct val="100000"/>
              </a:lnSpc>
            </a:pP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Parfait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en</a:t>
            </a:r>
            <a:r>
              <a:rPr sz="1400" spc="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apéritif</a:t>
            </a:r>
            <a:r>
              <a:rPr sz="1400" spc="-2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</a:t>
            </a:r>
            <a:r>
              <a:rPr sz="1400" spc="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pour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accompagner</a:t>
            </a:r>
            <a:r>
              <a:rPr sz="1400" spc="-2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des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plats élégants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comme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homard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navarin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aux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petits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légumes,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carpaccio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John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221F1F"/>
                </a:solidFill>
                <a:latin typeface="Cambria"/>
                <a:cs typeface="Cambria"/>
              </a:rPr>
              <a:t>Dory </a:t>
            </a:r>
            <a:r>
              <a:rPr sz="1400" spc="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ou</a:t>
            </a:r>
            <a:r>
              <a:rPr sz="1400" spc="-1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le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poulet</a:t>
            </a:r>
            <a:r>
              <a:rPr sz="1400" spc="-3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de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printemps</a:t>
            </a:r>
            <a:r>
              <a:rPr sz="1400" spc="-15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aux</a:t>
            </a:r>
            <a:r>
              <a:rPr sz="1400" dirty="0">
                <a:solidFill>
                  <a:srgbClr val="221F1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Cambria"/>
                <a:cs typeface="Cambria"/>
              </a:rPr>
              <a:t>écrevisses.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7" y="3768852"/>
            <a:ext cx="10890885" cy="4144010"/>
            <a:chOff x="79247" y="3768852"/>
            <a:chExt cx="10890885" cy="4144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2788" y="3768852"/>
              <a:ext cx="5426964" cy="4110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3802380"/>
              <a:ext cx="5477256" cy="41102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68595" y="0"/>
            <a:ext cx="550989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Compétitions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internationales</a:t>
            </a:r>
            <a:endParaRPr sz="3200"/>
          </a:p>
          <a:p>
            <a:pPr marL="31115" algn="ctr">
              <a:lnSpc>
                <a:spcPct val="100000"/>
              </a:lnSpc>
              <a:spcBef>
                <a:spcPts val="40"/>
              </a:spcBef>
            </a:pPr>
            <a:r>
              <a:rPr sz="2000" dirty="0">
                <a:solidFill>
                  <a:srgbClr val="000000"/>
                </a:solidFill>
              </a:rPr>
              <a:t>Voir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la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liste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complète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en</a:t>
            </a:r>
            <a:r>
              <a:rPr sz="2000" spc="-5" dirty="0">
                <a:solidFill>
                  <a:srgbClr val="000000"/>
                </a:solidFill>
              </a:rPr>
              <a:t> annexe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36928" y="1297940"/>
            <a:ext cx="826262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895" algn="ctr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Cambria"/>
                <a:cs typeface="Cambria"/>
              </a:rPr>
              <a:t>IWC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2020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(dégustations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à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l’aveugle),</a:t>
            </a:r>
            <a:endParaRPr sz="2400" dirty="0">
              <a:latin typeface="Cambria"/>
              <a:cs typeface="Cambria"/>
            </a:endParaRPr>
          </a:p>
          <a:p>
            <a:pPr marL="176530" algn="ctr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</a:t>
            </a:r>
            <a:r>
              <a:rPr sz="2400" b="1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médailles</a:t>
            </a:r>
            <a:r>
              <a:rPr sz="2400" b="1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d’or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95</a:t>
            </a:r>
            <a:r>
              <a:rPr sz="2400" b="1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points</a:t>
            </a:r>
            <a:r>
              <a:rPr sz="2400" b="1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+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Cambria"/>
                <a:cs typeface="Cambria"/>
              </a:rPr>
              <a:t>-</a:t>
            </a:r>
            <a:r>
              <a:rPr sz="2800" spc="-20" dirty="0">
                <a:latin typeface="Cambria"/>
                <a:cs typeface="Cambria"/>
              </a:rPr>
              <a:t>Parmi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les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8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meilleures</a:t>
            </a:r>
            <a:r>
              <a:rPr sz="2800" b="1" spc="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maisons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champagne.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mbria"/>
                <a:cs typeface="Cambria"/>
              </a:rPr>
              <a:t>-</a:t>
            </a:r>
            <a:r>
              <a:rPr sz="2800" spc="-20" dirty="0">
                <a:latin typeface="Cambria"/>
                <a:cs typeface="Cambria"/>
              </a:rPr>
              <a:t>Parmi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les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8</a:t>
            </a:r>
            <a:r>
              <a:rPr sz="2800" b="1" spc="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meilleurs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champagnes</a:t>
            </a:r>
            <a:r>
              <a:rPr sz="2800" b="1" spc="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non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millésimés</a:t>
            </a:r>
            <a:r>
              <a:rPr sz="2800" spc="-5" dirty="0">
                <a:latin typeface="Cambria"/>
                <a:cs typeface="Cambria"/>
              </a:rPr>
              <a:t>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128" y="8533283"/>
            <a:ext cx="10279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35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mbria"/>
                <a:cs typeface="Cambria"/>
              </a:rPr>
              <a:t>Vivino</a:t>
            </a:r>
            <a:r>
              <a:rPr sz="1600" b="1" u="heavy" spc="-95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heavy" spc="-5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mbria"/>
                <a:cs typeface="Cambria"/>
              </a:rPr>
              <a:t>:</a:t>
            </a:r>
            <a:r>
              <a:rPr sz="1600" b="1" spc="-5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1F1F1F"/>
                </a:solidFill>
                <a:latin typeface="Cambria"/>
                <a:cs typeface="Cambria"/>
              </a:rPr>
              <a:t>le</a:t>
            </a:r>
            <a:r>
              <a:rPr sz="1600" b="1" spc="-7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plus</a:t>
            </a:r>
            <a:r>
              <a:rPr sz="1600" b="1" spc="-7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grand</a:t>
            </a:r>
            <a:r>
              <a:rPr sz="1600" b="1" spc="-7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marché</a:t>
            </a:r>
            <a:r>
              <a:rPr sz="1600" b="1" spc="-4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1F1F"/>
                </a:solidFill>
                <a:latin typeface="Cambria"/>
                <a:cs typeface="Cambria"/>
              </a:rPr>
              <a:t>du</a:t>
            </a:r>
            <a:r>
              <a:rPr sz="1600" b="1" spc="-7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1F1F"/>
                </a:solidFill>
                <a:latin typeface="Cambria"/>
                <a:cs typeface="Cambria"/>
              </a:rPr>
              <a:t>vin</a:t>
            </a:r>
            <a:r>
              <a:rPr sz="1600" b="1" spc="-9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1F1F1F"/>
                </a:solidFill>
                <a:latin typeface="Cambria"/>
                <a:cs typeface="Cambria"/>
              </a:rPr>
              <a:t>en</a:t>
            </a:r>
            <a:r>
              <a:rPr sz="1600" b="1" spc="-6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ligne</a:t>
            </a:r>
            <a:r>
              <a:rPr sz="1600" b="1" spc="-8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1F1F"/>
                </a:solidFill>
                <a:latin typeface="Cambria"/>
                <a:cs typeface="Cambria"/>
              </a:rPr>
              <a:t>au</a:t>
            </a:r>
            <a:r>
              <a:rPr sz="1600" b="1" spc="-5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monde</a:t>
            </a:r>
            <a:r>
              <a:rPr sz="1600" b="1" spc="-7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1F1F1F"/>
                </a:solidFill>
                <a:latin typeface="Cambria"/>
                <a:cs typeface="Cambria"/>
              </a:rPr>
              <a:t>et</a:t>
            </a:r>
            <a:r>
              <a:rPr sz="1600" b="1" spc="-6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l’application</a:t>
            </a:r>
            <a:r>
              <a:rPr sz="1600" b="1" spc="-9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1F1F"/>
                </a:solidFill>
                <a:latin typeface="Cambria"/>
                <a:cs typeface="Cambria"/>
              </a:rPr>
              <a:t>de</a:t>
            </a:r>
            <a:r>
              <a:rPr sz="1600" b="1" spc="-7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1F1F"/>
                </a:solidFill>
                <a:latin typeface="Cambria"/>
                <a:cs typeface="Cambria"/>
              </a:rPr>
              <a:t>vin</a:t>
            </a:r>
            <a:r>
              <a:rPr sz="1600" b="1" spc="-8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1F1F1F"/>
                </a:solidFill>
                <a:latin typeface="Cambria"/>
                <a:cs typeface="Cambria"/>
              </a:rPr>
              <a:t>la</a:t>
            </a:r>
            <a:r>
              <a:rPr sz="1600" b="1" spc="-6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plus</a:t>
            </a:r>
            <a:r>
              <a:rPr sz="1600" b="1" spc="-7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téléchargée,</a:t>
            </a:r>
            <a:r>
              <a:rPr sz="1600" b="1" spc="-9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alimentée</a:t>
            </a:r>
            <a:r>
              <a:rPr sz="1600" b="1" spc="-9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par</a:t>
            </a:r>
            <a:r>
              <a:rPr sz="1600" b="1" spc="-5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une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b="1" spc="-45" dirty="0">
                <a:solidFill>
                  <a:srgbClr val="1F1F1F"/>
                </a:solidFill>
                <a:latin typeface="Cambria"/>
                <a:cs typeface="Cambria"/>
              </a:rPr>
              <a:t>c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o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mmunau</a:t>
            </a:r>
            <a:r>
              <a:rPr sz="1600" b="1" spc="-50" dirty="0">
                <a:solidFill>
                  <a:srgbClr val="1F1F1F"/>
                </a:solidFill>
                <a:latin typeface="Cambria"/>
                <a:cs typeface="Cambria"/>
              </a:rPr>
              <a:t>t</a:t>
            </a:r>
            <a:r>
              <a:rPr sz="1600" b="1" spc="-5" dirty="0">
                <a:solidFill>
                  <a:srgbClr val="1F1F1F"/>
                </a:solidFill>
                <a:latin typeface="Cambria"/>
                <a:cs typeface="Cambria"/>
              </a:rPr>
              <a:t>é</a:t>
            </a:r>
            <a:r>
              <a:rPr sz="1600" b="1" spc="-7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d</a:t>
            </a:r>
            <a:r>
              <a:rPr sz="1600" b="1" spc="-5" dirty="0">
                <a:solidFill>
                  <a:srgbClr val="1F1F1F"/>
                </a:solidFill>
                <a:latin typeface="Cambria"/>
                <a:cs typeface="Cambria"/>
              </a:rPr>
              <a:t>e</a:t>
            </a:r>
            <a:r>
              <a:rPr sz="1600" b="1" spc="-6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m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illi</a:t>
            </a:r>
            <a:r>
              <a:rPr sz="1600" b="1" spc="-40" dirty="0">
                <a:solidFill>
                  <a:srgbClr val="1F1F1F"/>
                </a:solidFill>
                <a:latin typeface="Cambria"/>
                <a:cs typeface="Cambria"/>
              </a:rPr>
              <a:t>o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n</a:t>
            </a:r>
            <a:r>
              <a:rPr sz="1600" b="1" spc="-5" dirty="0">
                <a:solidFill>
                  <a:srgbClr val="1F1F1F"/>
                </a:solidFill>
                <a:latin typeface="Cambria"/>
                <a:cs typeface="Cambria"/>
              </a:rPr>
              <a:t>s</a:t>
            </a:r>
            <a:r>
              <a:rPr sz="1600" b="1" spc="-9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d</a:t>
            </a:r>
            <a:r>
              <a:rPr sz="1600" b="1" spc="-5" dirty="0">
                <a:solidFill>
                  <a:srgbClr val="1F1F1F"/>
                </a:solidFill>
                <a:latin typeface="Cambria"/>
                <a:cs typeface="Cambria"/>
              </a:rPr>
              <a:t>e</a:t>
            </a:r>
            <a:r>
              <a:rPr sz="1600" b="1" spc="-75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1600" b="1" spc="-45" dirty="0">
                <a:solidFill>
                  <a:srgbClr val="1F1F1F"/>
                </a:solidFill>
                <a:latin typeface="Cambria"/>
                <a:cs typeface="Cambria"/>
              </a:rPr>
              <a:t>c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o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n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so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mma</a:t>
            </a:r>
            <a:r>
              <a:rPr sz="1600" b="1" spc="-50" dirty="0">
                <a:solidFill>
                  <a:srgbClr val="1F1F1F"/>
                </a:solidFill>
                <a:latin typeface="Cambria"/>
                <a:cs typeface="Cambria"/>
              </a:rPr>
              <a:t>t</a:t>
            </a:r>
            <a:r>
              <a:rPr sz="1600" b="1" spc="-25" dirty="0">
                <a:solidFill>
                  <a:srgbClr val="1F1F1F"/>
                </a:solidFill>
                <a:latin typeface="Cambria"/>
                <a:cs typeface="Cambria"/>
              </a:rPr>
              <a:t>e</a:t>
            </a:r>
            <a:r>
              <a:rPr sz="1600" b="1" spc="-35" dirty="0">
                <a:solidFill>
                  <a:srgbClr val="1F1F1F"/>
                </a:solidFill>
                <a:latin typeface="Cambria"/>
                <a:cs typeface="Cambria"/>
              </a:rPr>
              <a:t>ur</a:t>
            </a:r>
            <a:r>
              <a:rPr sz="1600" b="1" spc="-30" dirty="0">
                <a:solidFill>
                  <a:srgbClr val="1F1F1F"/>
                </a:solidFill>
                <a:latin typeface="Cambria"/>
                <a:cs typeface="Cambria"/>
              </a:rPr>
              <a:t>s</a:t>
            </a:r>
            <a:r>
              <a:rPr sz="1600" b="1" spc="-5" dirty="0">
                <a:solidFill>
                  <a:srgbClr val="1F1F1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" y="1517904"/>
            <a:ext cx="10209530" cy="6795770"/>
            <a:chOff x="160020" y="1517904"/>
            <a:chExt cx="10209530" cy="6795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" y="3485388"/>
              <a:ext cx="5443728" cy="1418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084" y="3570732"/>
              <a:ext cx="4529327" cy="1324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2" y="4934712"/>
              <a:ext cx="5711952" cy="1662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8548" y="5285232"/>
              <a:ext cx="3477767" cy="1312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" y="1517904"/>
              <a:ext cx="10058400" cy="1962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7820" y="3480816"/>
              <a:ext cx="4552187" cy="1667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020" y="6725412"/>
              <a:ext cx="5530596" cy="1588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6108" y="6790944"/>
              <a:ext cx="4888992" cy="1487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5543" y="5053584"/>
              <a:ext cx="4873752" cy="195681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66147" y="100584"/>
            <a:ext cx="1376172" cy="12893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05817" y="292188"/>
            <a:ext cx="551307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5" dirty="0">
                <a:latin typeface="Cambria"/>
                <a:cs typeface="Cambria"/>
              </a:rPr>
              <a:t>Parmi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les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mieux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notés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sous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35€ </a:t>
            </a:r>
            <a:r>
              <a:rPr sz="1800" b="1" spc="-15" dirty="0">
                <a:latin typeface="Cambria"/>
                <a:cs typeface="Cambria"/>
              </a:rPr>
              <a:t>TTC</a:t>
            </a:r>
            <a:endParaRPr sz="1800" dirty="0">
              <a:latin typeface="Cambria"/>
              <a:cs typeface="Cambria"/>
            </a:endParaRPr>
          </a:p>
          <a:p>
            <a:pPr marL="589915" lvl="1" indent="-3435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90550" algn="l"/>
              </a:tabLst>
            </a:pPr>
            <a:r>
              <a:rPr sz="2400" b="1" spc="-10" dirty="0">
                <a:latin typeface="Cambria"/>
                <a:cs typeface="Cambria"/>
              </a:rPr>
              <a:t>Note</a:t>
            </a:r>
            <a:r>
              <a:rPr sz="2400" b="1" spc="-30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moyenne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supérieure</a:t>
            </a:r>
            <a:r>
              <a:rPr sz="2400" b="1" spc="3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à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4</a:t>
            </a:r>
            <a:r>
              <a:rPr lang="fr-FR" sz="2400" b="1" spc="-5" dirty="0">
                <a:latin typeface="Cambria"/>
                <a:cs typeface="Cambria"/>
              </a:rPr>
              <a:t>,1</a:t>
            </a:r>
            <a:r>
              <a:rPr sz="2400" b="1" spc="-5" dirty="0">
                <a:latin typeface="Cambria"/>
                <a:cs typeface="Cambria"/>
              </a:rPr>
              <a:t>/5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0F8388-134F-6946-007A-C464BC06C6E0}"/>
              </a:ext>
            </a:extLst>
          </p:cNvPr>
          <p:cNvSpPr/>
          <p:nvPr/>
        </p:nvSpPr>
        <p:spPr>
          <a:xfrm>
            <a:off x="2642159" y="4116995"/>
            <a:ext cx="986940" cy="300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ea typeface="Cambria" panose="02040503050406030204" pitchFamily="18" charset="0"/>
                <a:cs typeface="Arial" panose="020B0604020202020204" pitchFamily="34" charset="0"/>
              </a:rPr>
              <a:t>€ 28,00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41019-F9BE-36B1-A94C-EA2F8BB09620}"/>
              </a:ext>
            </a:extLst>
          </p:cNvPr>
          <p:cNvSpPr/>
          <p:nvPr/>
        </p:nvSpPr>
        <p:spPr>
          <a:xfrm>
            <a:off x="8421715" y="4325788"/>
            <a:ext cx="1111771" cy="2861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€ 47,95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C4E9D02-42D6-8E26-FDF8-A018DE9CA7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6444" y="5867330"/>
            <a:ext cx="1219306" cy="4816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8A2912-E87B-E870-2B88-BB9495B9E8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6297" y="7408928"/>
            <a:ext cx="1085182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100" y="1635252"/>
            <a:ext cx="6438900" cy="7086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43100" y="5355336"/>
            <a:ext cx="3201035" cy="2376170"/>
            <a:chOff x="1943100" y="5355336"/>
            <a:chExt cx="3201035" cy="2376170"/>
          </a:xfrm>
        </p:grpSpPr>
        <p:sp>
          <p:nvSpPr>
            <p:cNvPr id="4" name="object 4"/>
            <p:cNvSpPr/>
            <p:nvPr/>
          </p:nvSpPr>
          <p:spPr>
            <a:xfrm>
              <a:off x="3916680" y="5803392"/>
              <a:ext cx="1222375" cy="485775"/>
            </a:xfrm>
            <a:custGeom>
              <a:avLst/>
              <a:gdLst/>
              <a:ahLst/>
              <a:cxnLst/>
              <a:rect l="l" t="t" r="r" b="b"/>
              <a:pathLst>
                <a:path w="1222375" h="485775">
                  <a:moveTo>
                    <a:pt x="37693" y="121399"/>
                  </a:moveTo>
                  <a:lnTo>
                    <a:pt x="0" y="121399"/>
                  </a:lnTo>
                  <a:lnTo>
                    <a:pt x="0" y="364236"/>
                  </a:lnTo>
                  <a:lnTo>
                    <a:pt x="37693" y="364236"/>
                  </a:lnTo>
                  <a:lnTo>
                    <a:pt x="37693" y="121399"/>
                  </a:lnTo>
                  <a:close/>
                </a:path>
                <a:path w="1222375" h="485775">
                  <a:moveTo>
                    <a:pt x="152273" y="121399"/>
                  </a:moveTo>
                  <a:lnTo>
                    <a:pt x="76200" y="121399"/>
                  </a:lnTo>
                  <a:lnTo>
                    <a:pt x="76200" y="364236"/>
                  </a:lnTo>
                  <a:lnTo>
                    <a:pt x="152273" y="364236"/>
                  </a:lnTo>
                  <a:lnTo>
                    <a:pt x="152273" y="121399"/>
                  </a:lnTo>
                  <a:close/>
                </a:path>
                <a:path w="1222375" h="485775">
                  <a:moveTo>
                    <a:pt x="1222121" y="242824"/>
                  </a:moveTo>
                  <a:lnTo>
                    <a:pt x="916432" y="0"/>
                  </a:lnTo>
                  <a:lnTo>
                    <a:pt x="916432" y="121412"/>
                  </a:lnTo>
                  <a:lnTo>
                    <a:pt x="190627" y="121412"/>
                  </a:lnTo>
                  <a:lnTo>
                    <a:pt x="190627" y="364236"/>
                  </a:lnTo>
                  <a:lnTo>
                    <a:pt x="916432" y="364236"/>
                  </a:lnTo>
                  <a:lnTo>
                    <a:pt x="916432" y="485775"/>
                  </a:lnTo>
                  <a:lnTo>
                    <a:pt x="1222121" y="242824"/>
                  </a:lnTo>
                  <a:close/>
                </a:path>
              </a:pathLst>
            </a:custGeom>
            <a:solidFill>
              <a:srgbClr val="B5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16679" y="5803392"/>
              <a:ext cx="1222375" cy="485775"/>
            </a:xfrm>
            <a:custGeom>
              <a:avLst/>
              <a:gdLst/>
              <a:ahLst/>
              <a:cxnLst/>
              <a:rect l="l" t="t" r="r" b="b"/>
              <a:pathLst>
                <a:path w="1222375" h="485775">
                  <a:moveTo>
                    <a:pt x="916432" y="0"/>
                  </a:moveTo>
                  <a:lnTo>
                    <a:pt x="916432" y="121412"/>
                  </a:lnTo>
                  <a:lnTo>
                    <a:pt x="190627" y="121412"/>
                  </a:lnTo>
                  <a:lnTo>
                    <a:pt x="190627" y="364236"/>
                  </a:lnTo>
                  <a:lnTo>
                    <a:pt x="916432" y="364236"/>
                  </a:lnTo>
                  <a:lnTo>
                    <a:pt x="916432" y="485775"/>
                  </a:lnTo>
                  <a:lnTo>
                    <a:pt x="1222121" y="242824"/>
                  </a:lnTo>
                  <a:lnTo>
                    <a:pt x="916432" y="0"/>
                  </a:lnTo>
                  <a:close/>
                </a:path>
                <a:path w="1222375" h="485775">
                  <a:moveTo>
                    <a:pt x="76200" y="364236"/>
                  </a:moveTo>
                  <a:lnTo>
                    <a:pt x="152285" y="364236"/>
                  </a:lnTo>
                  <a:lnTo>
                    <a:pt x="152285" y="121373"/>
                  </a:lnTo>
                  <a:lnTo>
                    <a:pt x="76200" y="121373"/>
                  </a:lnTo>
                  <a:lnTo>
                    <a:pt x="76200" y="364236"/>
                  </a:lnTo>
                  <a:close/>
                </a:path>
                <a:path w="1222375" h="485775">
                  <a:moveTo>
                    <a:pt x="0" y="364236"/>
                  </a:moveTo>
                  <a:lnTo>
                    <a:pt x="37705" y="364236"/>
                  </a:lnTo>
                  <a:lnTo>
                    <a:pt x="37705" y="121373"/>
                  </a:lnTo>
                  <a:lnTo>
                    <a:pt x="0" y="121373"/>
                  </a:lnTo>
                  <a:lnTo>
                    <a:pt x="0" y="364236"/>
                  </a:lnTo>
                  <a:close/>
                </a:path>
              </a:pathLst>
            </a:custGeom>
            <a:ln w="9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5355336"/>
              <a:ext cx="1927860" cy="23759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49056" y="25730"/>
            <a:ext cx="353898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3200" b="0" dirty="0">
                <a:solidFill>
                  <a:srgbClr val="000000"/>
                </a:solidFill>
                <a:latin typeface="Cambria"/>
                <a:cs typeface="Cambria"/>
              </a:rPr>
              <a:t>Expert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C</a:t>
            </a:r>
            <a:r>
              <a:rPr sz="3200" b="0" spc="-10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ampa</a:t>
            </a:r>
            <a:r>
              <a:rPr sz="3200" b="0" spc="-25" dirty="0">
                <a:solidFill>
                  <a:srgbClr val="000000"/>
                </a:solidFill>
                <a:latin typeface="Cambria"/>
                <a:cs typeface="Cambria"/>
              </a:rPr>
              <a:t>g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n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3200" b="0" spc="-19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9042" y="1596644"/>
            <a:ext cx="4705350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latin typeface="Cambria"/>
                <a:cs typeface="Cambria"/>
              </a:rPr>
              <a:t>Tom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spc="-30" dirty="0">
                <a:latin typeface="Cambria"/>
                <a:cs typeface="Cambria"/>
              </a:rPr>
              <a:t>Stevenson</a:t>
            </a:r>
            <a:endParaRPr sz="2400">
              <a:latin typeface="Cambria"/>
              <a:cs typeface="Cambria"/>
            </a:endParaRPr>
          </a:p>
          <a:p>
            <a:pPr marL="129539" algn="ctr">
              <a:lnSpc>
                <a:spcPct val="100000"/>
              </a:lnSpc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Champagne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Global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Report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2009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927100" marR="5080" indent="-91440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+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Fondateur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et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président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des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Championnats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du </a:t>
            </a:r>
            <a:r>
              <a:rPr sz="2000" spc="-10" dirty="0">
                <a:latin typeface="Cambria"/>
                <a:cs typeface="Cambria"/>
              </a:rPr>
              <a:t>monde des champagnes et </a:t>
            </a:r>
            <a:r>
              <a:rPr sz="2000" spc="-15" dirty="0">
                <a:latin typeface="Cambria"/>
                <a:cs typeface="Cambria"/>
              </a:rPr>
              <a:t>vins </a:t>
            </a:r>
            <a:r>
              <a:rPr sz="2000" spc="-10" dirty="0">
                <a:latin typeface="Cambria"/>
                <a:cs typeface="Cambria"/>
              </a:rPr>
              <a:t> mousseux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CSWWC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+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Auteur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la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célèbre</a:t>
            </a:r>
            <a:endParaRPr sz="2000">
              <a:latin typeface="Cambria"/>
              <a:cs typeface="Cambria"/>
            </a:endParaRPr>
          </a:p>
          <a:p>
            <a:pPr marL="927100" marR="148590">
              <a:lnSpc>
                <a:spcPct val="100000"/>
              </a:lnSpc>
            </a:pPr>
            <a:r>
              <a:rPr sz="2000" spc="-15" dirty="0">
                <a:latin typeface="Cambria"/>
                <a:cs typeface="Cambria"/>
              </a:rPr>
              <a:t>Christies’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Champagne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Sparkling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Encyclopédie mondiale </a:t>
            </a:r>
            <a:r>
              <a:rPr sz="2000" spc="-10" dirty="0">
                <a:latin typeface="Cambria"/>
                <a:cs typeface="Cambria"/>
              </a:rPr>
              <a:t>des </a:t>
            </a:r>
            <a:r>
              <a:rPr sz="2000" spc="-15" dirty="0">
                <a:latin typeface="Cambria"/>
                <a:cs typeface="Cambria"/>
              </a:rPr>
              <a:t>vins 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avec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Essi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Avellan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MW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4061" y="78994"/>
            <a:ext cx="3603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L’assemblage</a:t>
            </a:r>
            <a:r>
              <a:rPr sz="3200"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parfait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042" y="913028"/>
            <a:ext cx="10809605" cy="7960513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395"/>
              </a:spcBef>
            </a:pPr>
            <a:r>
              <a:rPr sz="2800" b="1" spc="-5" dirty="0">
                <a:latin typeface="Cambria"/>
                <a:cs typeface="Cambria"/>
              </a:rPr>
              <a:t>Jean-Noël</a:t>
            </a:r>
            <a:r>
              <a:rPr sz="2800" b="1" spc="-15" dirty="0">
                <a:latin typeface="Cambria"/>
                <a:cs typeface="Cambria"/>
              </a:rPr>
              <a:t> </a:t>
            </a:r>
            <a:r>
              <a:rPr sz="2800" b="1" spc="-65" dirty="0">
                <a:latin typeface="Cambria"/>
                <a:cs typeface="Cambria"/>
              </a:rPr>
              <a:t>HATON,</a:t>
            </a:r>
            <a:r>
              <a:rPr sz="2800" b="1" spc="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l’assemblage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parfait en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Champagne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=</a:t>
            </a:r>
            <a:endParaRPr sz="2800" dirty="0">
              <a:latin typeface="Cambria"/>
              <a:cs typeface="Cambria"/>
            </a:endParaRPr>
          </a:p>
          <a:p>
            <a:pPr marR="45720" algn="ctr">
              <a:lnSpc>
                <a:spcPct val="100000"/>
              </a:lnSpc>
              <a:spcBef>
                <a:spcPts val="1300"/>
              </a:spcBef>
            </a:pPr>
            <a:r>
              <a:rPr lang="fr-FR" sz="2800" b="1" spc="-15" dirty="0">
                <a:latin typeface="Cambria"/>
                <a:cs typeface="Cambria"/>
              </a:rPr>
              <a:t>Maîtrise </a:t>
            </a:r>
            <a:r>
              <a:rPr sz="2800" b="1" spc="-10" dirty="0">
                <a:latin typeface="Cambria"/>
                <a:cs typeface="Cambria"/>
              </a:rPr>
              <a:t>d’un</a:t>
            </a:r>
            <a:r>
              <a:rPr sz="2800" b="1" spc="1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vi</a:t>
            </a:r>
            <a:r>
              <a:rPr lang="fr-FR" sz="2800" b="1" spc="-10" dirty="0" err="1">
                <a:latin typeface="Cambria"/>
                <a:cs typeface="Cambria"/>
              </a:rPr>
              <a:t>gneron</a:t>
            </a:r>
            <a:r>
              <a:rPr lang="fr-FR" sz="2800" b="1" spc="-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+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800" b="1" spc="-15" dirty="0">
                <a:latin typeface="Cambria"/>
                <a:cs typeface="Cambria"/>
              </a:rPr>
              <a:t>Régularité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spc="-10" dirty="0" err="1">
                <a:latin typeface="Cambria"/>
                <a:cs typeface="Cambria"/>
              </a:rPr>
              <a:t>d’une</a:t>
            </a:r>
            <a:r>
              <a:rPr sz="2800" b="1" spc="25" dirty="0">
                <a:latin typeface="Cambria"/>
                <a:cs typeface="Cambria"/>
              </a:rPr>
              <a:t> </a:t>
            </a:r>
            <a:r>
              <a:rPr lang="fr-FR" sz="2800" b="1" spc="25" dirty="0">
                <a:latin typeface="Cambria"/>
                <a:cs typeface="Cambria"/>
              </a:rPr>
              <a:t>belle M</a:t>
            </a:r>
            <a:r>
              <a:rPr sz="2800" b="1" spc="-10" dirty="0" err="1">
                <a:latin typeface="Cambria"/>
                <a:cs typeface="Cambria"/>
              </a:rPr>
              <a:t>aison</a:t>
            </a:r>
            <a:endParaRPr sz="2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Cambria"/>
              <a:cs typeface="Cambria"/>
            </a:endParaRPr>
          </a:p>
          <a:p>
            <a:pPr marL="422275" indent="-343535">
              <a:lnSpc>
                <a:spcPct val="100000"/>
              </a:lnSpc>
              <a:buFont typeface="Wingdings"/>
              <a:buChar char=""/>
              <a:tabLst>
                <a:tab pos="422275" algn="l"/>
                <a:tab pos="422909" algn="l"/>
              </a:tabLst>
            </a:pPr>
            <a:r>
              <a:rPr sz="2400" spc="-95" dirty="0">
                <a:latin typeface="Cambria"/>
                <a:cs typeface="Cambria"/>
              </a:rPr>
              <a:t>Structure</a:t>
            </a:r>
            <a:r>
              <a:rPr sz="2400" spc="-190" dirty="0">
                <a:latin typeface="Cambria"/>
                <a:cs typeface="Cambria"/>
              </a:rPr>
              <a:t> </a:t>
            </a:r>
            <a:r>
              <a:rPr sz="2400" spc="-90" dirty="0">
                <a:latin typeface="Cambria"/>
                <a:cs typeface="Cambria"/>
              </a:rPr>
              <a:t>familiale,</a:t>
            </a:r>
            <a:r>
              <a:rPr sz="2400" spc="-220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100%</a:t>
            </a:r>
            <a:r>
              <a:rPr sz="2400" spc="-204" dirty="0">
                <a:latin typeface="Cambria"/>
                <a:cs typeface="Cambria"/>
              </a:rPr>
              <a:t> </a:t>
            </a:r>
            <a:r>
              <a:rPr sz="2400" spc="-95" dirty="0">
                <a:latin typeface="Cambria"/>
                <a:cs typeface="Cambria"/>
              </a:rPr>
              <a:t>indépendante</a:t>
            </a:r>
            <a:endParaRPr sz="2400" dirty="0">
              <a:latin typeface="Cambria"/>
              <a:cs typeface="Cambria"/>
            </a:endParaRPr>
          </a:p>
          <a:p>
            <a:pPr marL="766445">
              <a:lnSpc>
                <a:spcPts val="2115"/>
              </a:lnSpc>
              <a:spcBef>
                <a:spcPts val="150"/>
              </a:spcBef>
            </a:pPr>
            <a:r>
              <a:rPr sz="1800" dirty="0">
                <a:latin typeface="Cambria"/>
                <a:cs typeface="Cambria"/>
              </a:rPr>
              <a:t>.</a:t>
            </a:r>
          </a:p>
          <a:p>
            <a:pPr marL="355600" indent="-342900">
              <a:lnSpc>
                <a:spcPts val="283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45" dirty="0">
                <a:latin typeface="Cambria"/>
                <a:cs typeface="Cambria"/>
              </a:rPr>
              <a:t>L’expérience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de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vignerons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depuis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le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XVIIs.</a:t>
            </a:r>
            <a:endParaRPr sz="24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30" dirty="0">
                <a:latin typeface="Cambria"/>
                <a:cs typeface="Cambria"/>
              </a:rPr>
              <a:t>Régularité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des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vinifications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depuis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1928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:</a:t>
            </a:r>
          </a:p>
          <a:p>
            <a:pPr marL="812800" lvl="1" indent="-342900">
              <a:lnSpc>
                <a:spcPct val="100000"/>
              </a:lnSpc>
              <a:spcBef>
                <a:spcPts val="1550"/>
              </a:spcBef>
              <a:buFont typeface="Wingdings"/>
              <a:buChar char=""/>
              <a:tabLst>
                <a:tab pos="812800" algn="l"/>
              </a:tabLst>
            </a:pPr>
            <a:r>
              <a:rPr sz="2400" spc="-30" dirty="0">
                <a:latin typeface="Cambria"/>
                <a:cs typeface="Cambria"/>
              </a:rPr>
              <a:t>stocks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élevés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de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vins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de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lang="fr-FR" sz="2400" spc="-45" dirty="0">
                <a:latin typeface="Cambria"/>
                <a:cs typeface="Cambria"/>
              </a:rPr>
              <a:t>R</a:t>
            </a:r>
            <a:r>
              <a:rPr sz="2400" spc="-35" dirty="0" err="1">
                <a:latin typeface="Cambria"/>
                <a:cs typeface="Cambria"/>
              </a:rPr>
              <a:t>éserve</a:t>
            </a:r>
            <a:r>
              <a:rPr lang="fr-FR" sz="2400" spc="-35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812800" lvl="1" indent="-34290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812800" algn="l"/>
              </a:tabLst>
            </a:pPr>
            <a:r>
              <a:rPr sz="2400" spc="-25" dirty="0">
                <a:latin typeface="Cambria"/>
                <a:cs typeface="Cambria"/>
              </a:rPr>
              <a:t>grande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variété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de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crus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5" dirty="0" err="1">
                <a:latin typeface="Cambria"/>
                <a:cs typeface="Cambria"/>
              </a:rPr>
              <a:t>Champenois</a:t>
            </a:r>
            <a:r>
              <a:rPr sz="2400" spc="-25" dirty="0">
                <a:latin typeface="Cambria"/>
                <a:cs typeface="Cambria"/>
              </a:rPr>
              <a:t>.</a:t>
            </a:r>
            <a:endParaRPr lang="fr-FR" sz="2400" spc="-25" dirty="0">
              <a:latin typeface="Cambria"/>
              <a:cs typeface="Cambria"/>
            </a:endParaRPr>
          </a:p>
          <a:p>
            <a:pPr marL="812800" lvl="1" indent="-34290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812800" algn="l"/>
              </a:tabLst>
            </a:pPr>
            <a:r>
              <a:rPr lang="fr-FR" sz="2400" spc="-25" dirty="0">
                <a:latin typeface="Cambria"/>
                <a:cs typeface="Cambria"/>
              </a:rPr>
              <a:t>liqueur de dosage avec le moût de raisin</a:t>
            </a:r>
            <a:endParaRPr sz="2400" dirty="0">
              <a:latin typeface="Cambria"/>
              <a:cs typeface="Cambria"/>
            </a:endParaRPr>
          </a:p>
          <a:p>
            <a:pPr marL="355600" marR="4851400" indent="-342900">
              <a:lnSpc>
                <a:spcPts val="4430"/>
              </a:lnSpc>
              <a:spcBef>
                <a:spcPts val="3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mbria"/>
                <a:cs typeface="Cambria"/>
              </a:rPr>
              <a:t>Une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distribution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35" dirty="0" err="1">
                <a:latin typeface="Cambria"/>
                <a:cs typeface="Cambria"/>
              </a:rPr>
              <a:t>sélective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lang="fr-FR" sz="2400" spc="-60" dirty="0">
                <a:latin typeface="Cambria"/>
                <a:cs typeface="Cambria"/>
              </a:rPr>
              <a:t>en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HORECA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&amp;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lang="fr-FR" sz="2400" spc="-55" dirty="0">
                <a:latin typeface="Cambria"/>
                <a:cs typeface="Cambria"/>
              </a:rPr>
              <a:t>chez les </a:t>
            </a:r>
            <a:r>
              <a:rPr sz="2400" spc="-30" dirty="0" err="1">
                <a:latin typeface="Cambria"/>
                <a:cs typeface="Cambria"/>
              </a:rPr>
              <a:t>cavistes</a:t>
            </a:r>
            <a:r>
              <a:rPr sz="2400" spc="-3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  <a:p>
            <a:pPr marL="1600200">
              <a:lnSpc>
                <a:spcPct val="100000"/>
              </a:lnSpc>
              <a:spcBef>
                <a:spcPts val="2260"/>
              </a:spcBef>
            </a:pPr>
            <a:r>
              <a:rPr sz="2400" b="1" spc="-5" dirty="0">
                <a:latin typeface="Cambria"/>
                <a:cs typeface="Cambria"/>
              </a:rPr>
              <a:t>Meilleur </a:t>
            </a:r>
            <a:r>
              <a:rPr sz="2400" b="1" dirty="0">
                <a:latin typeface="Cambria"/>
                <a:cs typeface="Cambria"/>
              </a:rPr>
              <a:t>choix </a:t>
            </a:r>
            <a:r>
              <a:rPr sz="2400" b="1" spc="-5" dirty="0">
                <a:latin typeface="Cambria"/>
                <a:cs typeface="Cambria"/>
              </a:rPr>
              <a:t>parmi</a:t>
            </a:r>
            <a:r>
              <a:rPr sz="2400" b="1" spc="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les Maisons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Familiales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Indépendantes*</a:t>
            </a:r>
            <a:endParaRPr sz="2400" dirty="0">
              <a:latin typeface="Cambria"/>
              <a:cs typeface="Cambria"/>
            </a:endParaRPr>
          </a:p>
          <a:p>
            <a:pPr marL="4321175">
              <a:lnSpc>
                <a:spcPct val="100000"/>
              </a:lnSpc>
              <a:spcBef>
                <a:spcPts val="1695"/>
              </a:spcBef>
            </a:pPr>
            <a:r>
              <a:rPr sz="2000" b="1" dirty="0">
                <a:latin typeface="Cambria"/>
                <a:cs typeface="Cambria"/>
              </a:rPr>
              <a:t>*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100%</a:t>
            </a:r>
            <a:r>
              <a:rPr sz="2000" b="1" spc="-105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dirigées</a:t>
            </a:r>
            <a:r>
              <a:rPr sz="2000" b="1" spc="-229" dirty="0">
                <a:latin typeface="Cambria"/>
                <a:cs typeface="Cambria"/>
              </a:rPr>
              <a:t> </a:t>
            </a:r>
            <a:r>
              <a:rPr sz="2000" b="1" spc="-50" dirty="0">
                <a:latin typeface="Cambria"/>
                <a:cs typeface="Cambria"/>
              </a:rPr>
              <a:t>et</a:t>
            </a:r>
            <a:r>
              <a:rPr sz="2000" b="1" spc="-195" dirty="0">
                <a:latin typeface="Cambria"/>
                <a:cs typeface="Cambria"/>
              </a:rPr>
              <a:t> </a:t>
            </a:r>
            <a:r>
              <a:rPr lang="fr-FR" sz="2000" b="1" spc="-195" dirty="0">
                <a:latin typeface="Cambria"/>
                <a:cs typeface="Cambria"/>
              </a:rPr>
              <a:t>propriété  de </a:t>
            </a:r>
            <a:r>
              <a:rPr sz="2000" b="1" spc="-185" dirty="0">
                <a:latin typeface="Cambria"/>
                <a:cs typeface="Cambria"/>
              </a:rPr>
              <a:t> </a:t>
            </a:r>
            <a:r>
              <a:rPr sz="2000" b="1" spc="-55" dirty="0">
                <a:latin typeface="Cambria"/>
                <a:cs typeface="Cambria"/>
              </a:rPr>
              <a:t>la</a:t>
            </a:r>
            <a:r>
              <a:rPr sz="2000" b="1" spc="-185" dirty="0">
                <a:latin typeface="Cambria"/>
                <a:cs typeface="Cambria"/>
              </a:rPr>
              <a:t> </a:t>
            </a:r>
            <a:r>
              <a:rPr sz="2000" b="1" spc="-90" dirty="0" err="1">
                <a:latin typeface="Cambria"/>
                <a:cs typeface="Cambria"/>
              </a:rPr>
              <a:t>famille</a:t>
            </a:r>
            <a:r>
              <a:rPr sz="2000" b="1" spc="-195" dirty="0">
                <a:latin typeface="Cambria"/>
                <a:cs typeface="Cambria"/>
              </a:rPr>
              <a:t> </a:t>
            </a:r>
            <a:r>
              <a:rPr lang="fr-FR" sz="2000" b="1" spc="-195" dirty="0">
                <a:latin typeface="Cambria"/>
                <a:cs typeface="Cambria"/>
              </a:rPr>
              <a:t> </a:t>
            </a:r>
            <a:r>
              <a:rPr lang="fr-FR" sz="2000" b="1" spc="-30" dirty="0">
                <a:latin typeface="Cambria"/>
                <a:cs typeface="Cambria"/>
              </a:rPr>
              <a:t>d’origine</a:t>
            </a:r>
            <a:r>
              <a:rPr sz="2000" b="1" spc="-30" dirty="0"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" y="7942994"/>
            <a:ext cx="797560" cy="369570"/>
            <a:chOff x="59240" y="7424732"/>
            <a:chExt cx="797560" cy="369570"/>
          </a:xfrm>
        </p:grpSpPr>
        <p:sp>
          <p:nvSpPr>
            <p:cNvPr id="5" name="object 5"/>
            <p:cNvSpPr/>
            <p:nvPr/>
          </p:nvSpPr>
          <p:spPr>
            <a:xfrm>
              <a:off x="64008" y="7429500"/>
              <a:ext cx="788035" cy="359410"/>
            </a:xfrm>
            <a:custGeom>
              <a:avLst/>
              <a:gdLst/>
              <a:ahLst/>
              <a:cxnLst/>
              <a:rect l="l" t="t" r="r" b="b"/>
              <a:pathLst>
                <a:path w="788035" h="359409">
                  <a:moveTo>
                    <a:pt x="592289" y="0"/>
                  </a:moveTo>
                  <a:lnTo>
                    <a:pt x="592289" y="89407"/>
                  </a:lnTo>
                  <a:lnTo>
                    <a:pt x="0" y="89407"/>
                  </a:lnTo>
                  <a:lnTo>
                    <a:pt x="0" y="269493"/>
                  </a:lnTo>
                  <a:lnTo>
                    <a:pt x="592289" y="269493"/>
                  </a:lnTo>
                  <a:lnTo>
                    <a:pt x="592289" y="359409"/>
                  </a:lnTo>
                  <a:lnTo>
                    <a:pt x="787514" y="179450"/>
                  </a:lnTo>
                  <a:lnTo>
                    <a:pt x="59228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8" y="7429500"/>
              <a:ext cx="788035" cy="359410"/>
            </a:xfrm>
            <a:custGeom>
              <a:avLst/>
              <a:gdLst/>
              <a:ahLst/>
              <a:cxnLst/>
              <a:rect l="l" t="t" r="r" b="b"/>
              <a:pathLst>
                <a:path w="788035" h="359409">
                  <a:moveTo>
                    <a:pt x="592289" y="0"/>
                  </a:moveTo>
                  <a:lnTo>
                    <a:pt x="592289" y="89407"/>
                  </a:lnTo>
                  <a:lnTo>
                    <a:pt x="0" y="89407"/>
                  </a:lnTo>
                  <a:lnTo>
                    <a:pt x="0" y="269493"/>
                  </a:lnTo>
                  <a:lnTo>
                    <a:pt x="592289" y="269493"/>
                  </a:lnTo>
                  <a:lnTo>
                    <a:pt x="592289" y="359409"/>
                  </a:lnTo>
                  <a:lnTo>
                    <a:pt x="787514" y="179450"/>
                  </a:lnTo>
                  <a:lnTo>
                    <a:pt x="59228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8" y="7429500"/>
              <a:ext cx="788035" cy="359410"/>
            </a:xfrm>
            <a:custGeom>
              <a:avLst/>
              <a:gdLst/>
              <a:ahLst/>
              <a:cxnLst/>
              <a:rect l="l" t="t" r="r" b="b"/>
              <a:pathLst>
                <a:path w="788035" h="359409">
                  <a:moveTo>
                    <a:pt x="592289" y="0"/>
                  </a:moveTo>
                  <a:lnTo>
                    <a:pt x="592289" y="89407"/>
                  </a:lnTo>
                  <a:lnTo>
                    <a:pt x="0" y="89407"/>
                  </a:lnTo>
                  <a:lnTo>
                    <a:pt x="0" y="269493"/>
                  </a:lnTo>
                  <a:lnTo>
                    <a:pt x="592289" y="269493"/>
                  </a:lnTo>
                  <a:lnTo>
                    <a:pt x="592289" y="359409"/>
                  </a:lnTo>
                  <a:lnTo>
                    <a:pt x="787514" y="179450"/>
                  </a:lnTo>
                  <a:lnTo>
                    <a:pt x="59228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08" y="7429500"/>
              <a:ext cx="788035" cy="359410"/>
            </a:xfrm>
            <a:custGeom>
              <a:avLst/>
              <a:gdLst/>
              <a:ahLst/>
              <a:cxnLst/>
              <a:rect l="l" t="t" r="r" b="b"/>
              <a:pathLst>
                <a:path w="788035" h="359409">
                  <a:moveTo>
                    <a:pt x="0" y="89407"/>
                  </a:moveTo>
                  <a:lnTo>
                    <a:pt x="592289" y="89407"/>
                  </a:lnTo>
                  <a:lnTo>
                    <a:pt x="592289" y="0"/>
                  </a:lnTo>
                  <a:lnTo>
                    <a:pt x="787514" y="179450"/>
                  </a:lnTo>
                  <a:lnTo>
                    <a:pt x="592289" y="359409"/>
                  </a:lnTo>
                  <a:lnTo>
                    <a:pt x="592289" y="269493"/>
                  </a:lnTo>
                  <a:lnTo>
                    <a:pt x="0" y="269493"/>
                  </a:lnTo>
                  <a:lnTo>
                    <a:pt x="0" y="89407"/>
                  </a:lnTo>
                  <a:close/>
                </a:path>
              </a:pathLst>
            </a:custGeom>
            <a:ln w="9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585" y="7390925"/>
            <a:ext cx="9802368" cy="14737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0196" y="2313432"/>
            <a:ext cx="4824984" cy="42656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101852"/>
            <a:ext cx="5334000" cy="7892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3827" y="1537843"/>
            <a:ext cx="322516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i="1" spc="-5" dirty="0">
                <a:solidFill>
                  <a:srgbClr val="000000"/>
                </a:solidFill>
                <a:latin typeface="Cambria"/>
                <a:cs typeface="Cambria"/>
              </a:rPr>
              <a:t>Prix</a:t>
            </a:r>
            <a:r>
              <a:rPr sz="2400" b="0" i="1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i="1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2400" b="0" i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i="1" spc="-5" dirty="0">
                <a:solidFill>
                  <a:srgbClr val="000000"/>
                </a:solidFill>
                <a:latin typeface="Cambria"/>
                <a:cs typeface="Cambria"/>
              </a:rPr>
              <a:t>revente</a:t>
            </a:r>
            <a:r>
              <a:rPr sz="2400" b="0" i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i="1" spc="-5" dirty="0">
                <a:solidFill>
                  <a:srgbClr val="000000"/>
                </a:solidFill>
                <a:latin typeface="Cambria"/>
                <a:cs typeface="Cambria"/>
              </a:rPr>
              <a:t>en</a:t>
            </a:r>
            <a:r>
              <a:rPr sz="2400" b="0" i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i="1" spc="-5" dirty="0">
                <a:solidFill>
                  <a:srgbClr val="000000"/>
                </a:solidFill>
                <a:latin typeface="Cambria"/>
                <a:cs typeface="Cambria"/>
              </a:rPr>
              <a:t>France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0" i="1" spc="-5" dirty="0">
                <a:solidFill>
                  <a:srgbClr val="000000"/>
                </a:solidFill>
                <a:latin typeface="Cambria"/>
                <a:cs typeface="Cambria"/>
              </a:rPr>
              <a:t>ttc,</a:t>
            </a:r>
            <a:r>
              <a:rPr sz="1800" b="0" i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Cambria"/>
                <a:cs typeface="Cambria"/>
              </a:rPr>
              <a:t>conseillé.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5713" y="2550388"/>
            <a:ext cx="4534535" cy="5482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115" marR="1029969" indent="-635" algn="ctr">
              <a:lnSpc>
                <a:spcPct val="112100"/>
              </a:lnSpc>
              <a:spcBef>
                <a:spcPts val="120"/>
              </a:spcBef>
            </a:pPr>
            <a:r>
              <a:rPr sz="2000" b="1" spc="-5" dirty="0">
                <a:latin typeface="Cambria"/>
                <a:cs typeface="Cambria"/>
              </a:rPr>
              <a:t>Collection </a:t>
            </a:r>
            <a:r>
              <a:rPr sz="2000" b="1" spc="-10" dirty="0">
                <a:latin typeface="Cambria"/>
                <a:cs typeface="Cambria"/>
              </a:rPr>
              <a:t>Elegance </a:t>
            </a:r>
            <a:r>
              <a:rPr sz="2000" b="1" dirty="0">
                <a:latin typeface="Cambria"/>
                <a:cs typeface="Cambria"/>
              </a:rPr>
              <a:t>: </a:t>
            </a:r>
            <a:r>
              <a:rPr sz="2000" b="1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À partir de </a:t>
            </a:r>
            <a:r>
              <a:rPr sz="2000" spc="35" dirty="0">
                <a:latin typeface="Cambria"/>
                <a:cs typeface="Cambria"/>
              </a:rPr>
              <a:t>€2</a:t>
            </a:r>
            <a:r>
              <a:rPr lang="fr-FR" sz="2000" spc="35" dirty="0">
                <a:latin typeface="Cambria"/>
                <a:cs typeface="Cambria"/>
              </a:rPr>
              <a:t>8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Collection</a:t>
            </a:r>
            <a:r>
              <a:rPr sz="2000" b="1" spc="-7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Excellence </a:t>
            </a:r>
            <a:r>
              <a:rPr sz="2000" b="1" spc="-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À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pa</a:t>
            </a:r>
            <a:r>
              <a:rPr sz="2000" spc="-40" dirty="0">
                <a:latin typeface="Cambria"/>
                <a:cs typeface="Cambria"/>
              </a:rPr>
              <a:t>r</a:t>
            </a:r>
            <a:r>
              <a:rPr sz="2000" spc="-35" dirty="0">
                <a:latin typeface="Cambria"/>
                <a:cs typeface="Cambria"/>
              </a:rPr>
              <a:t>t</a:t>
            </a:r>
            <a:r>
              <a:rPr sz="2000" spc="-45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€</a:t>
            </a:r>
            <a:r>
              <a:rPr sz="2000" spc="50" dirty="0">
                <a:latin typeface="Cambria"/>
                <a:cs typeface="Cambria"/>
              </a:rPr>
              <a:t>3</a:t>
            </a:r>
            <a:r>
              <a:rPr lang="fr-FR" sz="2000" spc="50" dirty="0">
                <a:latin typeface="Cambria"/>
                <a:cs typeface="Cambria"/>
              </a:rPr>
              <a:t>5</a:t>
            </a:r>
            <a:r>
              <a:rPr sz="2000" spc="50" dirty="0">
                <a:latin typeface="Cambria"/>
                <a:cs typeface="Cambria"/>
              </a:rPr>
              <a:t>  </a:t>
            </a:r>
            <a:r>
              <a:rPr sz="2000" b="1" spc="-5" dirty="0">
                <a:latin typeface="Cambria"/>
                <a:cs typeface="Cambria"/>
              </a:rPr>
              <a:t>Collection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Extra</a:t>
            </a:r>
            <a:r>
              <a:rPr lang="fr-FR" sz="2000" b="1" spc="-10" dirty="0">
                <a:latin typeface="Cambria"/>
                <a:cs typeface="Cambria"/>
              </a:rPr>
              <a:t> GRAND CRU 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Cambria"/>
                <a:cs typeface="Cambria"/>
              </a:rPr>
              <a:t>À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p</a:t>
            </a:r>
            <a:r>
              <a:rPr sz="2000" spc="-20" dirty="0">
                <a:latin typeface="Cambria"/>
                <a:cs typeface="Cambria"/>
              </a:rPr>
              <a:t>a</a:t>
            </a:r>
            <a:r>
              <a:rPr sz="2000" spc="-30" dirty="0">
                <a:latin typeface="Cambria"/>
                <a:cs typeface="Cambria"/>
              </a:rPr>
              <a:t>r</a:t>
            </a:r>
            <a:r>
              <a:rPr sz="2000" spc="-20" dirty="0">
                <a:latin typeface="Cambria"/>
                <a:cs typeface="Cambria"/>
              </a:rPr>
              <a:t>t</a:t>
            </a:r>
            <a:r>
              <a:rPr sz="2000" spc="-30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r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e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€</a:t>
            </a:r>
            <a:r>
              <a:rPr lang="fr-FR" sz="2000" spc="50" dirty="0">
                <a:latin typeface="Cambria"/>
                <a:cs typeface="Cambria"/>
              </a:rPr>
              <a:t>40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Cambria"/>
                <a:cs typeface="Cambria"/>
              </a:rPr>
              <a:t>Champagnes </a:t>
            </a:r>
            <a:r>
              <a:rPr sz="1800" spc="-10" dirty="0">
                <a:latin typeface="Cambria"/>
                <a:cs typeface="Cambria"/>
              </a:rPr>
              <a:t>en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vente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chez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les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bons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cavistes </a:t>
            </a:r>
            <a:r>
              <a:rPr sz="1800" spc="-10" dirty="0">
                <a:latin typeface="Cambria"/>
                <a:cs typeface="Cambria"/>
              </a:rPr>
              <a:t>en</a:t>
            </a:r>
            <a:endParaRPr sz="1800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latin typeface="Cambria"/>
                <a:cs typeface="Cambria"/>
              </a:rPr>
              <a:t>France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à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l’étranger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Cambria"/>
                <a:cs typeface="Cambria"/>
              </a:rPr>
              <a:t>C</a:t>
            </a:r>
            <a:r>
              <a:rPr sz="2000" b="1" dirty="0">
                <a:latin typeface="Cambria"/>
                <a:cs typeface="Cambria"/>
              </a:rPr>
              <a:t>h</a:t>
            </a:r>
            <a:r>
              <a:rPr sz="2000" b="1" spc="-5" dirty="0">
                <a:latin typeface="Cambria"/>
                <a:cs typeface="Cambria"/>
              </a:rPr>
              <a:t>a</a:t>
            </a:r>
            <a:r>
              <a:rPr sz="2000" b="1" spc="-20" dirty="0">
                <a:latin typeface="Cambria"/>
                <a:cs typeface="Cambria"/>
              </a:rPr>
              <a:t>m</a:t>
            </a:r>
            <a:r>
              <a:rPr sz="2000" b="1" dirty="0">
                <a:latin typeface="Cambria"/>
                <a:cs typeface="Cambria"/>
              </a:rPr>
              <a:t>p</a:t>
            </a:r>
            <a:r>
              <a:rPr sz="2000" b="1" spc="-20" dirty="0">
                <a:latin typeface="Cambria"/>
                <a:cs typeface="Cambria"/>
              </a:rPr>
              <a:t>a</a:t>
            </a:r>
            <a:r>
              <a:rPr sz="2000" b="1" spc="-15" dirty="0">
                <a:latin typeface="Cambria"/>
                <a:cs typeface="Cambria"/>
              </a:rPr>
              <a:t>g</a:t>
            </a:r>
            <a:r>
              <a:rPr sz="2000" b="1" dirty="0">
                <a:latin typeface="Cambria"/>
                <a:cs typeface="Cambria"/>
              </a:rPr>
              <a:t>ne</a:t>
            </a:r>
            <a:r>
              <a:rPr sz="2000" b="1" spc="-10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J</a:t>
            </a:r>
            <a:r>
              <a:rPr sz="2000" b="1" spc="5" dirty="0">
                <a:latin typeface="Cambria"/>
                <a:cs typeface="Cambria"/>
              </a:rPr>
              <a:t>e</a:t>
            </a:r>
            <a:r>
              <a:rPr sz="2000" b="1" spc="-5" dirty="0">
                <a:latin typeface="Cambria"/>
                <a:cs typeface="Cambria"/>
              </a:rPr>
              <a:t>a</a:t>
            </a:r>
            <a:r>
              <a:rPr sz="2000" b="1" dirty="0">
                <a:latin typeface="Cambria"/>
                <a:cs typeface="Cambria"/>
              </a:rPr>
              <a:t>n</a:t>
            </a:r>
            <a:r>
              <a:rPr sz="2000" b="1" spc="-5" dirty="0">
                <a:latin typeface="Cambria"/>
                <a:cs typeface="Cambria"/>
              </a:rPr>
              <a:t>-</a:t>
            </a:r>
            <a:r>
              <a:rPr sz="2000" b="1" spc="-20" dirty="0">
                <a:latin typeface="Cambria"/>
                <a:cs typeface="Cambria"/>
              </a:rPr>
              <a:t>N</a:t>
            </a:r>
            <a:r>
              <a:rPr sz="2000" b="1" spc="-5" dirty="0">
                <a:latin typeface="Cambria"/>
                <a:cs typeface="Cambria"/>
              </a:rPr>
              <a:t>oë</a:t>
            </a:r>
            <a:r>
              <a:rPr sz="2000" b="1" dirty="0">
                <a:latin typeface="Cambria"/>
                <a:cs typeface="Cambria"/>
              </a:rPr>
              <a:t>l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</a:t>
            </a:r>
            <a:r>
              <a:rPr sz="2000" b="1" spc="-25" dirty="0">
                <a:latin typeface="Cambria"/>
                <a:cs typeface="Cambria"/>
              </a:rPr>
              <a:t>t</a:t>
            </a:r>
            <a:r>
              <a:rPr sz="2000" b="1" spc="-5" dirty="0">
                <a:latin typeface="Cambria"/>
                <a:cs typeface="Cambria"/>
              </a:rPr>
              <a:t>o</a:t>
            </a:r>
            <a:r>
              <a:rPr sz="2000" b="1" dirty="0">
                <a:latin typeface="Cambria"/>
                <a:cs typeface="Cambria"/>
              </a:rPr>
              <a:t>n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mbria"/>
                <a:cs typeface="Cambria"/>
              </a:rPr>
              <a:t>5,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rue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Mermoz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-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51480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Damery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Cambria"/>
                <a:cs typeface="Cambria"/>
              </a:rPr>
              <a:t>+33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26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58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40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45</a:t>
            </a:r>
            <a:endParaRPr sz="2000" dirty="0">
              <a:latin typeface="Cambria"/>
              <a:cs typeface="Cambria"/>
            </a:endParaRPr>
          </a:p>
          <a:p>
            <a:pPr marL="3810" algn="ctr">
              <a:lnSpc>
                <a:spcPct val="100000"/>
              </a:lnSpc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contact@champagne-haton.com</a:t>
            </a:r>
            <a:endParaRPr sz="2000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  <a:spcBef>
                <a:spcPts val="190"/>
              </a:spcBef>
            </a:pPr>
            <a:r>
              <a:rPr sz="2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4"/>
              </a:rPr>
              <a:t>www.champagne-haton.com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1558" y="1533906"/>
            <a:ext cx="45415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0" spc="-10" dirty="0">
                <a:solidFill>
                  <a:srgbClr val="000000"/>
                </a:solidFill>
                <a:latin typeface="Cambria"/>
                <a:cs typeface="Cambria"/>
              </a:rPr>
              <a:t>ANNEXES &amp; photos 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0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028700" algn="l"/>
                <a:tab pos="1029335" algn="l"/>
              </a:tabLst>
            </a:pPr>
            <a:r>
              <a:rPr spc="-5" dirty="0"/>
              <a:t>Prix</a:t>
            </a:r>
            <a:r>
              <a:rPr spc="-30" dirty="0"/>
              <a:t> </a:t>
            </a:r>
            <a:r>
              <a:rPr spc="-5" dirty="0"/>
              <a:t>et</a:t>
            </a:r>
            <a:r>
              <a:rPr spc="-15" dirty="0"/>
              <a:t> </a:t>
            </a:r>
            <a:r>
              <a:rPr spc="-10" dirty="0"/>
              <a:t>scores</a:t>
            </a:r>
            <a:r>
              <a:rPr spc="-45" dirty="0"/>
              <a:t> </a:t>
            </a:r>
            <a:r>
              <a:rPr spc="-10" dirty="0"/>
              <a:t>internationaux</a:t>
            </a:r>
          </a:p>
          <a:p>
            <a:pPr marL="558800"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3000"/>
          </a:p>
          <a:p>
            <a:pPr marL="1028700" indent="-457834">
              <a:lnSpc>
                <a:spcPct val="100000"/>
              </a:lnSpc>
              <a:buFont typeface="Wingdings"/>
              <a:buChar char=""/>
              <a:tabLst>
                <a:tab pos="1028700" algn="l"/>
                <a:tab pos="1029335" algn="l"/>
              </a:tabLst>
            </a:pPr>
            <a:r>
              <a:rPr spc="-10" dirty="0"/>
              <a:t>Mécénat</a:t>
            </a:r>
            <a:r>
              <a:rPr spc="-70" dirty="0"/>
              <a:t> </a:t>
            </a:r>
            <a:r>
              <a:rPr spc="-5" dirty="0"/>
              <a:t>d’art</a:t>
            </a:r>
          </a:p>
          <a:p>
            <a:pPr marL="558800"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000"/>
          </a:p>
          <a:p>
            <a:pPr marL="1028700" indent="-457834">
              <a:lnSpc>
                <a:spcPct val="100000"/>
              </a:lnSpc>
              <a:buFont typeface="Wingdings"/>
              <a:buChar char=""/>
              <a:tabLst>
                <a:tab pos="1028700" algn="l"/>
                <a:tab pos="1029335" algn="l"/>
              </a:tabLst>
            </a:pPr>
            <a:r>
              <a:rPr spc="-40" dirty="0"/>
              <a:t>L’équipe</a:t>
            </a:r>
            <a:r>
              <a:rPr spc="-60" dirty="0"/>
              <a:t> </a:t>
            </a:r>
            <a:r>
              <a:rPr spc="-10" dirty="0"/>
              <a:t>Haton</a:t>
            </a:r>
          </a:p>
          <a:p>
            <a:pPr marL="558800"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3000"/>
          </a:p>
          <a:p>
            <a:pPr marL="1028700" indent="-457834">
              <a:lnSpc>
                <a:spcPct val="100000"/>
              </a:lnSpc>
              <a:buFont typeface="Wingdings"/>
              <a:buChar char=""/>
              <a:tabLst>
                <a:tab pos="1028700" algn="l"/>
                <a:tab pos="1029335" algn="l"/>
              </a:tabLst>
            </a:pPr>
            <a:r>
              <a:rPr spc="-5" dirty="0"/>
              <a:t>Les</a:t>
            </a:r>
            <a:r>
              <a:rPr spc="-35" dirty="0"/>
              <a:t> </a:t>
            </a:r>
            <a:r>
              <a:rPr spc="-10" dirty="0"/>
              <a:t>techniques</a:t>
            </a:r>
            <a:r>
              <a:rPr spc="-50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spc="-5" dirty="0"/>
              <a:t>vigne</a:t>
            </a:r>
            <a:r>
              <a:rPr spc="-20" dirty="0"/>
              <a:t> </a:t>
            </a:r>
            <a:r>
              <a:rPr spc="-5" dirty="0"/>
              <a:t>à</a:t>
            </a:r>
            <a:r>
              <a:rPr spc="-35" dirty="0"/>
              <a:t>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spc="-35" dirty="0"/>
              <a:t>cave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368" y="2694813"/>
            <a:ext cx="3629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Selection</a:t>
            </a:r>
            <a:r>
              <a:rPr sz="24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</a:t>
            </a:r>
            <a:r>
              <a:rPr lang="fr-FR"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récompenses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509" dirty="0">
                <a:latin typeface="Cambria"/>
                <a:cs typeface="Cambria"/>
              </a:rPr>
              <a:t> </a:t>
            </a:r>
            <a:r>
              <a:rPr sz="2400" b="1" spc="-5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internationa</a:t>
            </a:r>
            <a:r>
              <a:rPr lang="fr-FR" sz="2400" b="1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les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86868"/>
            <a:ext cx="2921508" cy="1284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8963" y="5391150"/>
            <a:ext cx="200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WS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Wine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Spectator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836" y="4019169"/>
            <a:ext cx="49460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165" marR="1382395" indent="-1155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IWSC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 </a:t>
            </a:r>
            <a:r>
              <a:rPr sz="1800" spc="-10" dirty="0">
                <a:latin typeface="Cambria"/>
                <a:cs typeface="Cambria"/>
              </a:rPr>
              <a:t>International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Wine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Spirit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Competition</a:t>
            </a:r>
            <a:endParaRPr sz="1800" dirty="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1800" spc="-25" dirty="0">
                <a:latin typeface="Cambria"/>
                <a:cs typeface="Cambria"/>
              </a:rPr>
              <a:t>IWC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International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Wine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Competition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2025" spc="7" baseline="24691" dirty="0">
                <a:latin typeface="Cambria"/>
                <a:cs typeface="Cambria"/>
              </a:rPr>
              <a:t>Blanc </a:t>
            </a:r>
            <a:r>
              <a:rPr sz="2025" spc="-7" baseline="24691" dirty="0">
                <a:latin typeface="Cambria"/>
                <a:cs typeface="Cambria"/>
              </a:rPr>
              <a:t>de</a:t>
            </a:r>
            <a:r>
              <a:rPr sz="2025" spc="7" baseline="24691" dirty="0">
                <a:latin typeface="Cambria"/>
                <a:cs typeface="Cambria"/>
              </a:rPr>
              <a:t> </a:t>
            </a:r>
            <a:r>
              <a:rPr sz="2025" spc="15" baseline="24691" dirty="0">
                <a:latin typeface="Cambria"/>
                <a:cs typeface="Cambria"/>
              </a:rPr>
              <a:t>Blancs</a:t>
            </a:r>
            <a:endParaRPr sz="2025" baseline="24691" dirty="0">
              <a:latin typeface="Cambria"/>
              <a:cs typeface="Cambria"/>
            </a:endParaRPr>
          </a:p>
          <a:p>
            <a:pPr marL="847090" marR="1203325" indent="-786765">
              <a:lnSpc>
                <a:spcPct val="100000"/>
              </a:lnSpc>
            </a:pPr>
            <a:r>
              <a:rPr sz="1800" spc="-65" dirty="0">
                <a:latin typeface="Cambria"/>
                <a:cs typeface="Cambria"/>
              </a:rPr>
              <a:t>D</a:t>
            </a:r>
            <a:r>
              <a:rPr sz="1800" spc="-55" dirty="0">
                <a:latin typeface="Cambria"/>
                <a:cs typeface="Cambria"/>
              </a:rPr>
              <a:t>W</a:t>
            </a:r>
            <a:r>
              <a:rPr sz="1800" spc="-185" dirty="0">
                <a:latin typeface="Cambria"/>
                <a:cs typeface="Cambria"/>
              </a:rPr>
              <a:t>W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</a:t>
            </a:r>
            <a:r>
              <a:rPr sz="1800" spc="-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can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er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150" dirty="0">
                <a:latin typeface="Cambria"/>
                <a:cs typeface="Cambria"/>
              </a:rPr>
              <a:t>W</a:t>
            </a:r>
            <a:r>
              <a:rPr sz="1800" spc="-35" dirty="0">
                <a:latin typeface="Cambria"/>
                <a:cs typeface="Cambria"/>
              </a:rPr>
              <a:t>o</a:t>
            </a:r>
            <a:r>
              <a:rPr sz="1800" spc="-50" dirty="0">
                <a:latin typeface="Cambria"/>
                <a:cs typeface="Cambria"/>
              </a:rPr>
              <a:t>r</a:t>
            </a:r>
            <a:r>
              <a:rPr sz="1800" spc="-3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</a:t>
            </a:r>
            <a:r>
              <a:rPr sz="1800" dirty="0">
                <a:latin typeface="Cambria"/>
                <a:cs typeface="Cambria"/>
              </a:rPr>
              <a:t>ne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95" dirty="0">
                <a:latin typeface="Cambria"/>
                <a:cs typeface="Cambria"/>
              </a:rPr>
              <a:t>A</a:t>
            </a:r>
            <a:r>
              <a:rPr sz="1800" spc="-65" dirty="0">
                <a:latin typeface="Cambria"/>
                <a:cs typeface="Cambria"/>
              </a:rPr>
              <a:t>w</a:t>
            </a:r>
            <a:r>
              <a:rPr sz="1800" spc="-30" dirty="0">
                <a:latin typeface="Cambria"/>
                <a:cs typeface="Cambria"/>
              </a:rPr>
              <a:t>a</a:t>
            </a:r>
            <a:r>
              <a:rPr sz="1800" spc="-50" dirty="0">
                <a:latin typeface="Cambria"/>
                <a:cs typeface="Cambria"/>
              </a:rPr>
              <a:t>r</a:t>
            </a:r>
            <a:r>
              <a:rPr sz="1800" spc="-30" dirty="0">
                <a:latin typeface="Cambria"/>
                <a:cs typeface="Cambria"/>
              </a:rPr>
              <a:t>d</a:t>
            </a:r>
            <a:r>
              <a:rPr sz="1800" dirty="0">
                <a:latin typeface="Cambria"/>
                <a:cs typeface="Cambria"/>
              </a:rPr>
              <a:t>s  </a:t>
            </a:r>
            <a:r>
              <a:rPr sz="1800" spc="-5" dirty="0">
                <a:latin typeface="Cambria"/>
                <a:cs typeface="Cambria"/>
              </a:rPr>
              <a:t>WE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 </a:t>
            </a:r>
            <a:r>
              <a:rPr sz="1800" spc="-5" dirty="0">
                <a:latin typeface="Cambria"/>
                <a:cs typeface="Cambria"/>
              </a:rPr>
              <a:t>Wine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Enthusiast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7582" y="0"/>
            <a:ext cx="621030" cy="564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Classic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350" spc="5" dirty="0">
                <a:latin typeface="Cambria"/>
                <a:cs typeface="Cambria"/>
              </a:rPr>
              <a:t>R</a:t>
            </a:r>
            <a:r>
              <a:rPr sz="1350" spc="15" dirty="0">
                <a:latin typeface="Cambria"/>
                <a:cs typeface="Cambria"/>
              </a:rPr>
              <a:t>é</a:t>
            </a:r>
            <a:r>
              <a:rPr sz="1350" spc="-20" dirty="0">
                <a:latin typeface="Cambria"/>
                <a:cs typeface="Cambria"/>
              </a:rPr>
              <a:t>s</a:t>
            </a:r>
            <a:r>
              <a:rPr sz="1350" spc="15" dirty="0">
                <a:latin typeface="Cambria"/>
                <a:cs typeface="Cambria"/>
              </a:rPr>
              <a:t>e</a:t>
            </a:r>
            <a:r>
              <a:rPr sz="1350" dirty="0">
                <a:latin typeface="Cambria"/>
                <a:cs typeface="Cambria"/>
              </a:rPr>
              <a:t>rve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1366" y="0"/>
            <a:ext cx="4020820" cy="7423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Guia</a:t>
            </a:r>
            <a:r>
              <a:rPr sz="1350" spc="-1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Penin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90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pts,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2017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350" dirty="0">
                <a:latin typeface="Cambria"/>
                <a:cs typeface="Cambria"/>
              </a:rPr>
              <a:t>WS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91pts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2018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2020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91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latin typeface="Cambria"/>
                <a:cs typeface="Cambria"/>
              </a:rPr>
              <a:t>DWWA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90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 marR="40640">
              <a:lnSpc>
                <a:spcPct val="101600"/>
              </a:lnSpc>
              <a:spcBef>
                <a:spcPts val="965"/>
              </a:spcBef>
            </a:pPr>
            <a:r>
              <a:rPr sz="1350" spc="5" dirty="0">
                <a:latin typeface="Cambria"/>
                <a:cs typeface="Cambria"/>
              </a:rPr>
              <a:t>Drinks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Business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2022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Global</a:t>
            </a:r>
            <a:r>
              <a:rPr sz="1350" spc="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Wine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Master</a:t>
            </a:r>
            <a:r>
              <a:rPr sz="1350" spc="-1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Medal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IWC </a:t>
            </a:r>
            <a:r>
              <a:rPr sz="1350" spc="-10" dirty="0">
                <a:latin typeface="Cambria"/>
                <a:cs typeface="Cambria"/>
              </a:rPr>
              <a:t>2020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1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92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50" dirty="0">
                <a:latin typeface="Cambria"/>
                <a:cs typeface="Cambria"/>
              </a:rPr>
              <a:t>DWWA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92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 marR="2753360">
              <a:lnSpc>
                <a:spcPct val="105000"/>
              </a:lnSpc>
              <a:spcBef>
                <a:spcPts val="170"/>
              </a:spcBef>
            </a:pPr>
            <a:r>
              <a:rPr sz="1350" spc="5" dirty="0">
                <a:latin typeface="Cambria"/>
                <a:cs typeface="Cambria"/>
              </a:rPr>
              <a:t>Guia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Penin</a:t>
            </a:r>
            <a:r>
              <a:rPr sz="1350" spc="-6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91pts </a:t>
            </a:r>
            <a:r>
              <a:rPr sz="1350" spc="-28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WE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91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2016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endParaRPr sz="1350">
              <a:latin typeface="Cambria"/>
              <a:cs typeface="Cambria"/>
            </a:endParaRPr>
          </a:p>
          <a:p>
            <a:pPr marL="12700" marR="2335530">
              <a:lnSpc>
                <a:spcPct val="105000"/>
              </a:lnSpc>
              <a:spcBef>
                <a:spcPts val="60"/>
              </a:spcBef>
            </a:pPr>
            <a:r>
              <a:rPr sz="1350" spc="5" dirty="0">
                <a:latin typeface="Cambria"/>
                <a:cs typeface="Cambria"/>
              </a:rPr>
              <a:t>IWSC  </a:t>
            </a:r>
            <a:r>
              <a:rPr sz="1350" spc="10" dirty="0">
                <a:latin typeface="Cambria"/>
                <a:cs typeface="Cambria"/>
              </a:rPr>
              <a:t>Silver  </a:t>
            </a:r>
            <a:r>
              <a:rPr sz="1350" spc="-10" dirty="0">
                <a:latin typeface="Cambria"/>
                <a:cs typeface="Cambria"/>
              </a:rPr>
              <a:t>91pts 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spc="-10" dirty="0">
                <a:latin typeface="Cambria"/>
                <a:cs typeface="Cambria"/>
              </a:rPr>
              <a:t> 2021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silver</a:t>
            </a:r>
            <a:r>
              <a:rPr sz="1350" spc="-2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90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2021</a:t>
            </a:r>
            <a:r>
              <a:rPr sz="1350" spc="-6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90pts</a:t>
            </a:r>
            <a:endParaRPr sz="1350">
              <a:latin typeface="Cambria"/>
              <a:cs typeface="Cambria"/>
            </a:endParaRPr>
          </a:p>
          <a:p>
            <a:pPr marL="12700" marR="5080">
              <a:lnSpc>
                <a:spcPct val="101499"/>
              </a:lnSpc>
              <a:spcBef>
                <a:spcPts val="965"/>
              </a:spcBef>
            </a:pPr>
            <a:r>
              <a:rPr sz="1350" spc="5" dirty="0">
                <a:latin typeface="Cambria"/>
                <a:cs typeface="Cambria"/>
              </a:rPr>
              <a:t>Drinks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Business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Champagne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Masters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2022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Medal </a:t>
            </a:r>
            <a:r>
              <a:rPr sz="1350" spc="-28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WE</a:t>
            </a:r>
            <a:r>
              <a:rPr sz="1350" spc="-1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93pts</a:t>
            </a:r>
            <a:endParaRPr sz="1350">
              <a:latin typeface="Cambria"/>
              <a:cs typeface="Cambria"/>
            </a:endParaRPr>
          </a:p>
          <a:p>
            <a:pPr marL="12700" marR="724535">
              <a:lnSpc>
                <a:spcPct val="105000"/>
              </a:lnSpc>
              <a:spcBef>
                <a:spcPts val="60"/>
              </a:spcBef>
            </a:pP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2022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5" dirty="0">
                <a:latin typeface="Cambria"/>
                <a:cs typeface="Cambria"/>
              </a:rPr>
              <a:t>95pts,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2020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95+pts </a:t>
            </a:r>
            <a:r>
              <a:rPr sz="1350" spc="-28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IWSC </a:t>
            </a:r>
            <a:r>
              <a:rPr sz="1350" spc="-10" dirty="0">
                <a:latin typeface="Cambria"/>
                <a:cs typeface="Cambria"/>
              </a:rPr>
              <a:t>2017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10" dirty="0">
                <a:latin typeface="Cambria"/>
                <a:cs typeface="Cambria"/>
              </a:rPr>
              <a:t> 2015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Outstanding</a:t>
            </a:r>
            <a:endParaRPr sz="1350">
              <a:latin typeface="Cambria"/>
              <a:cs typeface="Cambria"/>
            </a:endParaRPr>
          </a:p>
          <a:p>
            <a:pPr marL="12700" marR="1254760">
              <a:lnSpc>
                <a:spcPct val="101699"/>
              </a:lnSpc>
              <a:spcBef>
                <a:spcPts val="55"/>
              </a:spcBef>
            </a:pPr>
            <a:r>
              <a:rPr sz="1350" spc="10" dirty="0">
                <a:latin typeface="Cambria"/>
                <a:cs typeface="Cambria"/>
              </a:rPr>
              <a:t>Gault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et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20" dirty="0">
                <a:latin typeface="Cambria"/>
                <a:cs typeface="Cambria"/>
              </a:rPr>
              <a:t>Millau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16.5/20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Remarquable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WE</a:t>
            </a:r>
            <a:r>
              <a:rPr sz="1350" spc="-1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92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2019</a:t>
            </a:r>
            <a:r>
              <a:rPr sz="1350" spc="229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90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2019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93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50" dirty="0">
                <a:latin typeface="Cambria"/>
                <a:cs typeface="Cambria"/>
              </a:rPr>
              <a:t>DWWA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 marR="1254760">
              <a:lnSpc>
                <a:spcPct val="105000"/>
              </a:lnSpc>
              <a:spcBef>
                <a:spcPts val="5"/>
              </a:spcBef>
            </a:pPr>
            <a:r>
              <a:rPr sz="1350" spc="10" dirty="0">
                <a:latin typeface="Cambria"/>
                <a:cs typeface="Cambria"/>
              </a:rPr>
              <a:t>Gault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et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20" dirty="0">
                <a:latin typeface="Cambria"/>
                <a:cs typeface="Cambria"/>
              </a:rPr>
              <a:t>Millau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16.5/20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Remarquable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Guide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Hachette </a:t>
            </a:r>
            <a:r>
              <a:rPr sz="1350" spc="5" dirty="0">
                <a:latin typeface="Cambria"/>
                <a:cs typeface="Cambria"/>
              </a:rPr>
              <a:t>1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star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50" dirty="0">
                <a:latin typeface="Cambria"/>
                <a:cs typeface="Cambria"/>
              </a:rPr>
              <a:t>WE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92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350" spc="5" dirty="0">
                <a:latin typeface="Cambria"/>
                <a:cs typeface="Cambria"/>
              </a:rPr>
              <a:t>IWSC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2016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50" spc="5" dirty="0">
                <a:latin typeface="Cambria"/>
                <a:cs typeface="Cambria"/>
              </a:rPr>
              <a:t>Guia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Penin</a:t>
            </a:r>
            <a:r>
              <a:rPr sz="1350" spc="-5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93pts</a:t>
            </a:r>
            <a:endParaRPr sz="1350">
              <a:latin typeface="Cambria"/>
              <a:cs typeface="Cambria"/>
            </a:endParaRPr>
          </a:p>
          <a:p>
            <a:pPr marL="12700" marR="1254760">
              <a:lnSpc>
                <a:spcPts val="1700"/>
              </a:lnSpc>
              <a:spcBef>
                <a:spcPts val="70"/>
              </a:spcBef>
            </a:pPr>
            <a:r>
              <a:rPr sz="1350" spc="10" dirty="0">
                <a:latin typeface="Cambria"/>
                <a:cs typeface="Cambria"/>
              </a:rPr>
              <a:t>Gault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et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20" dirty="0">
                <a:latin typeface="Cambria"/>
                <a:cs typeface="Cambria"/>
              </a:rPr>
              <a:t>Millau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16.5/20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Remarquable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Guide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Hachette </a:t>
            </a:r>
            <a:r>
              <a:rPr sz="1350" spc="5" dirty="0">
                <a:latin typeface="Cambria"/>
                <a:cs typeface="Cambria"/>
              </a:rPr>
              <a:t>2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stars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7582" y="1270530"/>
            <a:ext cx="38290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R</a:t>
            </a:r>
            <a:r>
              <a:rPr sz="1350" spc="15" dirty="0">
                <a:latin typeface="Cambria"/>
                <a:cs typeface="Cambria"/>
              </a:rPr>
              <a:t>o</a:t>
            </a:r>
            <a:r>
              <a:rPr sz="1350" spc="-20" dirty="0">
                <a:latin typeface="Cambria"/>
                <a:cs typeface="Cambria"/>
              </a:rPr>
              <a:t>s</a:t>
            </a:r>
            <a:r>
              <a:rPr sz="1350" dirty="0">
                <a:latin typeface="Cambria"/>
                <a:cs typeface="Cambria"/>
              </a:rPr>
              <a:t>é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7582" y="2156720"/>
            <a:ext cx="66357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25" dirty="0">
                <a:latin typeface="Cambria"/>
                <a:cs typeface="Cambria"/>
              </a:rPr>
              <a:t>H</a:t>
            </a:r>
            <a:r>
              <a:rPr sz="1350" spc="15" dirty="0">
                <a:latin typeface="Cambria"/>
                <a:cs typeface="Cambria"/>
              </a:rPr>
              <a:t>é</a:t>
            </a:r>
            <a:r>
              <a:rPr sz="1350" dirty="0">
                <a:latin typeface="Cambria"/>
                <a:cs typeface="Cambria"/>
              </a:rPr>
              <a:t>r</a:t>
            </a:r>
            <a:r>
              <a:rPr sz="1350" spc="20" dirty="0">
                <a:latin typeface="Cambria"/>
                <a:cs typeface="Cambria"/>
              </a:rPr>
              <a:t>i</a:t>
            </a:r>
            <a:r>
              <a:rPr sz="1350" spc="-10" dirty="0">
                <a:latin typeface="Cambria"/>
                <a:cs typeface="Cambria"/>
              </a:rPr>
              <a:t>t</a:t>
            </a:r>
            <a:r>
              <a:rPr sz="1350" spc="10" dirty="0">
                <a:latin typeface="Cambria"/>
                <a:cs typeface="Cambria"/>
              </a:rPr>
              <a:t>a</a:t>
            </a:r>
            <a:r>
              <a:rPr sz="1350" spc="5" dirty="0">
                <a:latin typeface="Cambria"/>
                <a:cs typeface="Cambria"/>
              </a:rPr>
              <a:t>g</a:t>
            </a:r>
            <a:r>
              <a:rPr sz="1350" dirty="0">
                <a:latin typeface="Cambria"/>
                <a:cs typeface="Cambria"/>
              </a:rPr>
              <a:t>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7582" y="3136498"/>
            <a:ext cx="1332230" cy="564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Pure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Zéro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Dosage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350" spc="5" dirty="0">
                <a:latin typeface="Cambria"/>
                <a:cs typeface="Cambria"/>
              </a:rPr>
              <a:t>Noble</a:t>
            </a:r>
            <a:r>
              <a:rPr sz="1350" spc="-2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Vintage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7582" y="5305111"/>
            <a:ext cx="180340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Extra</a:t>
            </a:r>
            <a:r>
              <a:rPr sz="1350" spc="-1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Intense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Grand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Cru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7582" y="6486459"/>
            <a:ext cx="161607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Extra</a:t>
            </a:r>
            <a:r>
              <a:rPr sz="1350" spc="-1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Rosé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Grand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Cru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7582" y="7459037"/>
            <a:ext cx="6030595" cy="147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Extra Blanc</a:t>
            </a:r>
            <a:r>
              <a:rPr sz="1350" spc="1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de</a:t>
            </a:r>
            <a:r>
              <a:rPr sz="1350" spc="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Blancs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Grand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Cru</a:t>
            </a:r>
            <a:r>
              <a:rPr sz="1350" spc="30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Drinks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Business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Chardonnay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Master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2022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: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endParaRPr sz="1350">
              <a:latin typeface="Cambria"/>
              <a:cs typeface="Cambria"/>
            </a:endParaRPr>
          </a:p>
          <a:p>
            <a:pPr marL="2475865" marR="229235">
              <a:lnSpc>
                <a:spcPct val="101400"/>
              </a:lnSpc>
              <a:spcBef>
                <a:spcPts val="60"/>
              </a:spcBef>
            </a:pPr>
            <a:r>
              <a:rPr sz="1350" spc="5" dirty="0">
                <a:latin typeface="Cambria"/>
                <a:cs typeface="Cambria"/>
              </a:rPr>
              <a:t>IWC</a:t>
            </a:r>
            <a:r>
              <a:rPr sz="13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: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Gold,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95+pts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Top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8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champagne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nv </a:t>
            </a:r>
            <a:r>
              <a:rPr sz="1350" spc="-280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Guia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Penin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93pts</a:t>
            </a:r>
            <a:endParaRPr sz="1350">
              <a:latin typeface="Cambria"/>
              <a:cs typeface="Cambria"/>
            </a:endParaRPr>
          </a:p>
          <a:p>
            <a:pPr marL="2475865">
              <a:lnSpc>
                <a:spcPct val="100000"/>
              </a:lnSpc>
              <a:spcBef>
                <a:spcPts val="140"/>
              </a:spcBef>
            </a:pPr>
            <a:r>
              <a:rPr sz="1350" dirty="0">
                <a:latin typeface="Cambria"/>
                <a:cs typeface="Cambria"/>
              </a:rPr>
              <a:t>WE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91pts</a:t>
            </a:r>
            <a:endParaRPr sz="1350">
              <a:latin typeface="Cambria"/>
              <a:cs typeface="Cambria"/>
            </a:endParaRPr>
          </a:p>
          <a:p>
            <a:pPr marL="2475865" marR="801370">
              <a:lnSpc>
                <a:spcPct val="101600"/>
              </a:lnSpc>
              <a:spcBef>
                <a:spcPts val="55"/>
              </a:spcBef>
            </a:pPr>
            <a:r>
              <a:rPr sz="1350" spc="10" dirty="0">
                <a:latin typeface="Cambria"/>
                <a:cs typeface="Cambria"/>
              </a:rPr>
              <a:t>Gault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et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20" dirty="0">
                <a:latin typeface="Cambria"/>
                <a:cs typeface="Cambria"/>
              </a:rPr>
              <a:t>Millau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16.5/20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Remarquable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Guide</a:t>
            </a:r>
            <a:r>
              <a:rPr sz="1350" spc="-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Hachette </a:t>
            </a:r>
            <a:r>
              <a:rPr sz="1350" spc="5" dirty="0">
                <a:latin typeface="Cambria"/>
                <a:cs typeface="Cambria"/>
              </a:rPr>
              <a:t>3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stars</a:t>
            </a:r>
            <a:endParaRPr sz="1350">
              <a:latin typeface="Cambria"/>
              <a:cs typeface="Cambria"/>
            </a:endParaRPr>
          </a:p>
          <a:p>
            <a:pPr marL="2475865">
              <a:lnSpc>
                <a:spcPts val="1360"/>
              </a:lnSpc>
            </a:pPr>
            <a:r>
              <a:rPr sz="1350" dirty="0">
                <a:latin typeface="Cambria"/>
                <a:cs typeface="Cambria"/>
              </a:rPr>
              <a:t>DWWA</a:t>
            </a:r>
            <a:r>
              <a:rPr sz="1350" spc="-30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2021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Silver</a:t>
            </a:r>
            <a:r>
              <a:rPr sz="1350" spc="-2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91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-10" dirty="0">
                <a:latin typeface="Cambria"/>
                <a:cs typeface="Cambria"/>
              </a:rPr>
              <a:t>pts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7582" y="8921505"/>
            <a:ext cx="102298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Cambria"/>
                <a:cs typeface="Cambria"/>
              </a:rPr>
              <a:t>Extra</a:t>
            </a:r>
            <a:r>
              <a:rPr sz="1350" spc="-35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Vintage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1366" y="8921505"/>
            <a:ext cx="2689225" cy="4419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1350" spc="10" dirty="0">
                <a:latin typeface="Cambria"/>
                <a:cs typeface="Cambria"/>
              </a:rPr>
              <a:t>Gault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0" dirty="0">
                <a:latin typeface="Cambria"/>
                <a:cs typeface="Cambria"/>
              </a:rPr>
              <a:t>et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20" dirty="0">
                <a:latin typeface="Cambria"/>
                <a:cs typeface="Cambria"/>
              </a:rPr>
              <a:t>Millau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:</a:t>
            </a:r>
            <a:r>
              <a:rPr sz="1350" spc="-5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17/20</a:t>
            </a:r>
            <a:r>
              <a:rPr sz="1350" spc="-4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Exceptionnel </a:t>
            </a:r>
            <a:r>
              <a:rPr sz="1350" spc="-285" dirty="0">
                <a:latin typeface="Cambria"/>
                <a:cs typeface="Cambria"/>
              </a:rPr>
              <a:t> </a:t>
            </a:r>
            <a:r>
              <a:rPr sz="1350" spc="5" dirty="0">
                <a:latin typeface="Cambria"/>
                <a:cs typeface="Cambria"/>
              </a:rPr>
              <a:t>IWSC </a:t>
            </a:r>
            <a:r>
              <a:rPr sz="1350" spc="-10" dirty="0">
                <a:latin typeface="Cambria"/>
                <a:cs typeface="Cambria"/>
              </a:rPr>
              <a:t>2013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15" dirty="0">
                <a:latin typeface="Cambria"/>
                <a:cs typeface="Cambria"/>
              </a:rPr>
              <a:t>Gold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5" dirty="0">
                <a:latin typeface="Cambria"/>
                <a:cs typeface="Cambria"/>
              </a:rPr>
              <a:t>Outstanding</a:t>
            </a:r>
            <a:endParaRPr sz="135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4148" y="375010"/>
            <a:ext cx="784415" cy="78468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7695" y="2430026"/>
            <a:ext cx="498315" cy="6476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5495" y="5529460"/>
            <a:ext cx="1244989" cy="66950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465583" y="3664931"/>
            <a:ext cx="1562100" cy="1541780"/>
            <a:chOff x="9465583" y="3664931"/>
            <a:chExt cx="1562100" cy="154178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5583" y="3664931"/>
              <a:ext cx="863576" cy="8638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9623" y="3664931"/>
              <a:ext cx="827594" cy="8278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5495" y="4571999"/>
              <a:ext cx="1187417" cy="63460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20903" y="367811"/>
            <a:ext cx="806004" cy="806282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191807" y="1555638"/>
            <a:ext cx="1266825" cy="1425575"/>
            <a:chOff x="8191807" y="1555638"/>
            <a:chExt cx="1266825" cy="142557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1807" y="2203544"/>
              <a:ext cx="777218" cy="7774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09953" y="1555638"/>
              <a:ext cx="748432" cy="74869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9717460" y="7523570"/>
            <a:ext cx="1108710" cy="1541145"/>
            <a:chOff x="9717460" y="7523570"/>
            <a:chExt cx="1108710" cy="154114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7460" y="8286659"/>
              <a:ext cx="777218" cy="77748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0087" y="7523570"/>
              <a:ext cx="755629" cy="76308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8825097" y="6256554"/>
            <a:ext cx="2216785" cy="1209675"/>
            <a:chOff x="8825097" y="6256554"/>
            <a:chExt cx="2216785" cy="120967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5097" y="6256554"/>
              <a:ext cx="726843" cy="727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15959" y="6616502"/>
              <a:ext cx="849183" cy="8494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36356" y="6450926"/>
              <a:ext cx="705254" cy="7054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951" y="1080643"/>
            <a:ext cx="3736340" cy="8268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mbria"/>
                <a:cs typeface="Cambria"/>
              </a:rPr>
              <a:t>…Nicolas</a:t>
            </a:r>
            <a:r>
              <a:rPr sz="2800" b="1" spc="-7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HATON</a:t>
            </a:r>
            <a:endParaRPr sz="2800" dirty="0">
              <a:latin typeface="Cambria"/>
              <a:cs typeface="Cambria"/>
            </a:endParaRPr>
          </a:p>
          <a:p>
            <a:pPr algn="ctr">
              <a:lnSpc>
                <a:spcPts val="2660"/>
              </a:lnSpc>
              <a:spcBef>
                <a:spcPts val="115"/>
              </a:spcBef>
            </a:pPr>
            <a:r>
              <a:rPr sz="2400" b="1" spc="-10" dirty="0">
                <a:latin typeface="Cambria"/>
                <a:cs typeface="Cambria"/>
              </a:rPr>
              <a:t>1610-</a:t>
            </a:r>
            <a:r>
              <a:rPr sz="2400" b="1" spc="-20" dirty="0">
                <a:latin typeface="Cambria"/>
                <a:cs typeface="Cambria"/>
              </a:rPr>
              <a:t>1672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1939"/>
              </a:lnSpc>
            </a:pPr>
            <a:r>
              <a:rPr sz="1800" dirty="0">
                <a:latin typeface="Cambria"/>
                <a:cs typeface="Cambria"/>
              </a:rPr>
              <a:t>↓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mbria"/>
                <a:cs typeface="Cambria"/>
              </a:rPr>
              <a:t>FRANCOIS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45" dirty="0">
                <a:latin typeface="Cambria"/>
                <a:cs typeface="Cambria"/>
              </a:rPr>
              <a:t>HATON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1670-</a:t>
            </a:r>
            <a:r>
              <a:rPr sz="1400" spc="-20" dirty="0">
                <a:latin typeface="Cambria"/>
                <a:cs typeface="Cambria"/>
              </a:rPr>
              <a:t>1730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mbria"/>
                <a:cs typeface="Cambria"/>
              </a:rPr>
              <a:t>FRANCOIS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45" dirty="0">
                <a:latin typeface="Cambria"/>
                <a:cs typeface="Cambria"/>
              </a:rPr>
              <a:t>HATON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1701-</a:t>
            </a:r>
            <a:r>
              <a:rPr sz="1400" spc="-20" dirty="0">
                <a:latin typeface="Cambria"/>
                <a:cs typeface="Cambria"/>
              </a:rPr>
              <a:t>1782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mbria"/>
                <a:cs typeface="Cambria"/>
              </a:rPr>
              <a:t>CHARLES-FRANCOIS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45" dirty="0">
                <a:latin typeface="Cambria"/>
                <a:cs typeface="Cambria"/>
              </a:rPr>
              <a:t>HATON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1732-</a:t>
            </a:r>
            <a:r>
              <a:rPr sz="1400" spc="-20" dirty="0">
                <a:latin typeface="Cambria"/>
                <a:cs typeface="Cambria"/>
              </a:rPr>
              <a:t>1783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mbria"/>
                <a:cs typeface="Cambria"/>
              </a:rPr>
              <a:t>JEAN-FRANCOIS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0" dirty="0">
                <a:latin typeface="Cambria"/>
                <a:cs typeface="Cambria"/>
              </a:rPr>
              <a:t>HATON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1760-</a:t>
            </a:r>
            <a:r>
              <a:rPr sz="1400" spc="-20" dirty="0">
                <a:latin typeface="Cambria"/>
                <a:cs typeface="Cambria"/>
              </a:rPr>
              <a:t>1810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mbria"/>
                <a:cs typeface="Cambria"/>
              </a:rPr>
              <a:t>JEAN-FRANCOIS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0" dirty="0">
                <a:latin typeface="Cambria"/>
                <a:cs typeface="Cambria"/>
              </a:rPr>
              <a:t>HATON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1786-</a:t>
            </a:r>
            <a:r>
              <a:rPr sz="1400" spc="-20" dirty="0">
                <a:latin typeface="Cambria"/>
                <a:cs typeface="Cambria"/>
              </a:rPr>
              <a:t>1832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latin typeface="Cambria"/>
                <a:cs typeface="Cambria"/>
              </a:rPr>
              <a:t>NICOLAS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0" dirty="0">
                <a:latin typeface="Cambria"/>
                <a:cs typeface="Cambria"/>
              </a:rPr>
              <a:t>HATON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1815-</a:t>
            </a:r>
            <a:r>
              <a:rPr sz="1400" spc="-20" dirty="0">
                <a:latin typeface="Cambria"/>
                <a:cs typeface="Cambria"/>
              </a:rPr>
              <a:t>1898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↓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EUGENE</a:t>
            </a:r>
            <a:r>
              <a:rPr sz="1400" spc="-65" dirty="0">
                <a:latin typeface="Cambria"/>
                <a:cs typeface="Cambria"/>
              </a:rPr>
              <a:t> </a:t>
            </a:r>
            <a:r>
              <a:rPr sz="1400" spc="-40" dirty="0">
                <a:latin typeface="Cambria"/>
                <a:cs typeface="Cambria"/>
              </a:rPr>
              <a:t>HATON</a:t>
            </a:r>
            <a:r>
              <a:rPr sz="1400" spc="-10" dirty="0">
                <a:latin typeface="Cambria"/>
                <a:cs typeface="Cambria"/>
              </a:rPr>
              <a:t> 1857-</a:t>
            </a:r>
            <a:r>
              <a:rPr sz="1400" spc="-20" dirty="0">
                <a:latin typeface="Cambria"/>
                <a:cs typeface="Cambria"/>
              </a:rPr>
              <a:t>1911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ts val="1900"/>
              </a:lnSpc>
              <a:spcBef>
                <a:spcPts val="5"/>
              </a:spcBef>
            </a:pPr>
            <a:r>
              <a:rPr sz="1600" b="1" spc="-5" dirty="0">
                <a:latin typeface="Cambria"/>
                <a:cs typeface="Cambria"/>
              </a:rPr>
              <a:t>↓</a:t>
            </a:r>
            <a:endParaRPr sz="1600" dirty="0">
              <a:latin typeface="Cambria"/>
              <a:cs typeface="Cambria"/>
            </a:endParaRPr>
          </a:p>
          <a:p>
            <a:pPr marL="2540" algn="ctr">
              <a:lnSpc>
                <a:spcPts val="3340"/>
              </a:lnSpc>
            </a:pPr>
            <a:r>
              <a:rPr sz="2800" b="1" spc="-160" dirty="0">
                <a:solidFill>
                  <a:srgbClr val="1F487C"/>
                </a:solidFill>
                <a:latin typeface="Cambria"/>
                <a:cs typeface="Cambria"/>
              </a:rPr>
              <a:t>OCTAVE</a:t>
            </a:r>
            <a:r>
              <a:rPr sz="2800" b="1" spc="-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1F487C"/>
                </a:solidFill>
                <a:latin typeface="Cambria"/>
                <a:cs typeface="Cambria"/>
              </a:rPr>
              <a:t>HATON</a:t>
            </a:r>
            <a:endParaRPr sz="2800" dirty="0">
              <a:latin typeface="Cambria"/>
              <a:cs typeface="Cambria"/>
            </a:endParaRPr>
          </a:p>
          <a:p>
            <a:pPr algn="ctr">
              <a:lnSpc>
                <a:spcPts val="1910"/>
              </a:lnSpc>
              <a:spcBef>
                <a:spcPts val="35"/>
              </a:spcBef>
            </a:pPr>
            <a:r>
              <a:rPr sz="1600" b="1" spc="-10" dirty="0">
                <a:solidFill>
                  <a:srgbClr val="1F487C"/>
                </a:solidFill>
                <a:latin typeface="Cambria"/>
                <a:cs typeface="Cambria"/>
              </a:rPr>
              <a:t>1886-</a:t>
            </a:r>
            <a:r>
              <a:rPr sz="1600" b="1" spc="-20" dirty="0">
                <a:solidFill>
                  <a:srgbClr val="1F487C"/>
                </a:solidFill>
                <a:latin typeface="Cambria"/>
                <a:cs typeface="Cambria"/>
              </a:rPr>
              <a:t>1962</a:t>
            </a:r>
            <a:endParaRPr sz="1600" dirty="0">
              <a:latin typeface="Cambria"/>
              <a:cs typeface="Cambria"/>
            </a:endParaRPr>
          </a:p>
          <a:p>
            <a:pPr marL="12065" marR="5080" algn="ctr">
              <a:lnSpc>
                <a:spcPts val="2880"/>
              </a:lnSpc>
              <a:spcBef>
                <a:spcPts val="90"/>
              </a:spcBef>
            </a:pPr>
            <a:r>
              <a:rPr lang="fr-FR" sz="2400" b="1" dirty="0">
                <a:solidFill>
                  <a:schemeClr val="tx2"/>
                </a:solidFill>
              </a:rPr>
              <a:t>Récoltant et Vinificateur depuis 1928</a:t>
            </a:r>
            <a:endParaRPr sz="2400" b="1" dirty="0">
              <a:solidFill>
                <a:schemeClr val="tx2"/>
              </a:solidFill>
              <a:latin typeface="Cambria"/>
              <a:cs typeface="Cambria"/>
            </a:endParaRPr>
          </a:p>
          <a:p>
            <a:pPr algn="ctr">
              <a:lnSpc>
                <a:spcPts val="1835"/>
              </a:lnSpc>
            </a:pPr>
            <a:r>
              <a:rPr sz="1600" b="1" spc="-5" dirty="0">
                <a:latin typeface="Cambria"/>
                <a:cs typeface="Cambria"/>
              </a:rPr>
              <a:t>↓</a:t>
            </a:r>
            <a:endParaRPr sz="1600" dirty="0">
              <a:latin typeface="Cambria"/>
              <a:cs typeface="Cambria"/>
            </a:endParaRPr>
          </a:p>
          <a:p>
            <a:pPr marL="3175" algn="ctr">
              <a:lnSpc>
                <a:spcPts val="2390"/>
              </a:lnSpc>
            </a:pPr>
            <a:r>
              <a:rPr sz="2000" b="1" dirty="0">
                <a:solidFill>
                  <a:srgbClr val="1F477B"/>
                </a:solidFill>
                <a:latin typeface="Cambria"/>
                <a:cs typeface="Cambria"/>
              </a:rPr>
              <a:t>RENE</a:t>
            </a:r>
            <a:r>
              <a:rPr sz="2000" b="1" spc="-70" dirty="0">
                <a:solidFill>
                  <a:srgbClr val="1F477B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1F477B"/>
                </a:solidFill>
                <a:latin typeface="Cambria"/>
                <a:cs typeface="Cambria"/>
              </a:rPr>
              <a:t>HATON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ts val="1910"/>
              </a:lnSpc>
              <a:spcBef>
                <a:spcPts val="15"/>
              </a:spcBef>
            </a:pPr>
            <a:r>
              <a:rPr sz="1600" b="1" spc="-10" dirty="0">
                <a:solidFill>
                  <a:srgbClr val="1F477B"/>
                </a:solidFill>
                <a:latin typeface="Cambria"/>
                <a:cs typeface="Cambria"/>
              </a:rPr>
              <a:t>1920-</a:t>
            </a:r>
            <a:r>
              <a:rPr sz="1600" b="1" spc="-20" dirty="0">
                <a:solidFill>
                  <a:srgbClr val="1F477B"/>
                </a:solidFill>
                <a:latin typeface="Cambria"/>
                <a:cs typeface="Cambria"/>
              </a:rPr>
              <a:t>1993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390"/>
              </a:lnSpc>
            </a:pPr>
            <a:r>
              <a:rPr sz="2000" b="1" dirty="0">
                <a:solidFill>
                  <a:srgbClr val="1F477B"/>
                </a:solidFill>
                <a:latin typeface="Cambria"/>
                <a:cs typeface="Cambria"/>
              </a:rPr>
              <a:t>↓</a:t>
            </a:r>
            <a:endParaRPr sz="2000" dirty="0">
              <a:latin typeface="Cambria"/>
              <a:cs typeface="Cambria"/>
            </a:endParaRPr>
          </a:p>
          <a:p>
            <a:pPr marL="1905" algn="ctr">
              <a:lnSpc>
                <a:spcPts val="2880"/>
              </a:lnSpc>
            </a:pPr>
            <a:r>
              <a:rPr sz="2400" b="1" spc="-25" dirty="0">
                <a:solidFill>
                  <a:srgbClr val="1F477B"/>
                </a:solidFill>
                <a:latin typeface="Cambria"/>
                <a:cs typeface="Cambria"/>
              </a:rPr>
              <a:t>JEAN-</a:t>
            </a:r>
            <a:r>
              <a:rPr sz="2400" b="1" dirty="0">
                <a:solidFill>
                  <a:srgbClr val="1F477B"/>
                </a:solidFill>
                <a:latin typeface="Cambria"/>
                <a:cs typeface="Cambria"/>
              </a:rPr>
              <a:t>NOEL</a:t>
            </a:r>
            <a:r>
              <a:rPr sz="2400" b="1" spc="-10" dirty="0">
                <a:solidFill>
                  <a:srgbClr val="1F477B"/>
                </a:solidFill>
                <a:latin typeface="Cambria"/>
                <a:cs typeface="Cambria"/>
              </a:rPr>
              <a:t> HATON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1F477B"/>
                </a:solidFill>
                <a:latin typeface="Cambria"/>
                <a:cs typeface="Cambria"/>
              </a:rPr>
              <a:t>↓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spc="-20" dirty="0">
                <a:solidFill>
                  <a:srgbClr val="1F477B"/>
                </a:solidFill>
                <a:latin typeface="Cambria"/>
                <a:cs typeface="Cambria"/>
              </a:rPr>
              <a:t>SEBASTIEN</a:t>
            </a:r>
            <a:r>
              <a:rPr sz="2400" b="1" spc="-85" dirty="0">
                <a:solidFill>
                  <a:srgbClr val="1F477B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1F477B"/>
                </a:solidFill>
                <a:latin typeface="Cambria"/>
                <a:cs typeface="Cambria"/>
              </a:rPr>
              <a:t>HATON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1F477B"/>
                </a:solidFill>
                <a:latin typeface="Cambria"/>
                <a:cs typeface="Cambria"/>
              </a:rPr>
              <a:t>↓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spc="-25" dirty="0">
                <a:solidFill>
                  <a:srgbClr val="1F477B"/>
                </a:solidFill>
                <a:latin typeface="Cambria"/>
                <a:cs typeface="Cambria"/>
              </a:rPr>
              <a:t>BAPTISTE</a:t>
            </a:r>
            <a:r>
              <a:rPr sz="1600" b="1" spc="-15" dirty="0">
                <a:solidFill>
                  <a:srgbClr val="1F477B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1F477B"/>
                </a:solidFill>
                <a:latin typeface="Cambria"/>
                <a:cs typeface="Cambria"/>
              </a:rPr>
              <a:t>&amp;</a:t>
            </a:r>
            <a:r>
              <a:rPr sz="1600" b="1" spc="-40" dirty="0">
                <a:solidFill>
                  <a:srgbClr val="1F477B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1F477B"/>
                </a:solidFill>
                <a:latin typeface="Cambria"/>
                <a:cs typeface="Cambria"/>
              </a:rPr>
              <a:t>REMI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900" y="-34924"/>
            <a:ext cx="904036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30084" algn="l"/>
              </a:tabLst>
            </a:pPr>
            <a:r>
              <a:rPr lang="fr-FR" sz="2800" b="1" spc="-10" dirty="0">
                <a:latin typeface="Cambria"/>
                <a:cs typeface="Cambria"/>
              </a:rPr>
              <a:t>La famille HATON,  vignerons indépendants depuis…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525" y="5065014"/>
            <a:ext cx="3733800" cy="4236085"/>
          </a:xfrm>
          <a:custGeom>
            <a:avLst/>
            <a:gdLst/>
            <a:ahLst/>
            <a:cxnLst/>
            <a:rect l="l" t="t" r="r" b="b"/>
            <a:pathLst>
              <a:path w="3733800" h="4236084">
                <a:moveTo>
                  <a:pt x="0" y="704468"/>
                </a:moveTo>
                <a:lnTo>
                  <a:pt x="3213" y="632460"/>
                </a:lnTo>
                <a:lnTo>
                  <a:pt x="12649" y="562482"/>
                </a:lnTo>
                <a:lnTo>
                  <a:pt x="27978" y="495045"/>
                </a:lnTo>
                <a:lnTo>
                  <a:pt x="48907" y="430275"/>
                </a:lnTo>
                <a:lnTo>
                  <a:pt x="75107" y="368680"/>
                </a:lnTo>
                <a:lnTo>
                  <a:pt x="106286" y="310641"/>
                </a:lnTo>
                <a:lnTo>
                  <a:pt x="142113" y="256412"/>
                </a:lnTo>
                <a:lnTo>
                  <a:pt x="182270" y="206375"/>
                </a:lnTo>
                <a:lnTo>
                  <a:pt x="226466" y="160909"/>
                </a:lnTo>
                <a:lnTo>
                  <a:pt x="274370" y="120268"/>
                </a:lnTo>
                <a:lnTo>
                  <a:pt x="325666" y="85089"/>
                </a:lnTo>
                <a:lnTo>
                  <a:pt x="380060" y="55372"/>
                </a:lnTo>
                <a:lnTo>
                  <a:pt x="437235" y="31623"/>
                </a:lnTo>
                <a:lnTo>
                  <a:pt x="496862" y="14350"/>
                </a:lnTo>
                <a:lnTo>
                  <a:pt x="558634" y="3682"/>
                </a:lnTo>
                <a:lnTo>
                  <a:pt x="622236" y="0"/>
                </a:lnTo>
                <a:lnTo>
                  <a:pt x="3111246" y="0"/>
                </a:lnTo>
                <a:lnTo>
                  <a:pt x="3174873" y="3682"/>
                </a:lnTo>
                <a:lnTo>
                  <a:pt x="3236595" y="14350"/>
                </a:lnTo>
                <a:lnTo>
                  <a:pt x="3296285" y="31623"/>
                </a:lnTo>
                <a:lnTo>
                  <a:pt x="3353435" y="55372"/>
                </a:lnTo>
                <a:lnTo>
                  <a:pt x="3407791" y="85089"/>
                </a:lnTo>
                <a:lnTo>
                  <a:pt x="3459099" y="120268"/>
                </a:lnTo>
                <a:lnTo>
                  <a:pt x="3506978" y="160909"/>
                </a:lnTo>
                <a:lnTo>
                  <a:pt x="3551174" y="206375"/>
                </a:lnTo>
                <a:lnTo>
                  <a:pt x="3591306" y="256412"/>
                </a:lnTo>
                <a:lnTo>
                  <a:pt x="3627120" y="310641"/>
                </a:lnTo>
                <a:lnTo>
                  <a:pt x="3658362" y="368680"/>
                </a:lnTo>
                <a:lnTo>
                  <a:pt x="3684524" y="430275"/>
                </a:lnTo>
                <a:lnTo>
                  <a:pt x="3705479" y="495045"/>
                </a:lnTo>
                <a:lnTo>
                  <a:pt x="3720846" y="562482"/>
                </a:lnTo>
                <a:lnTo>
                  <a:pt x="3730244" y="632460"/>
                </a:lnTo>
                <a:lnTo>
                  <a:pt x="3733419" y="704468"/>
                </a:lnTo>
                <a:lnTo>
                  <a:pt x="3733419" y="3531463"/>
                </a:lnTo>
                <a:lnTo>
                  <a:pt x="3730244" y="3603498"/>
                </a:lnTo>
                <a:lnTo>
                  <a:pt x="3720846" y="3673449"/>
                </a:lnTo>
                <a:lnTo>
                  <a:pt x="3705479" y="3740962"/>
                </a:lnTo>
                <a:lnTo>
                  <a:pt x="3684524" y="3805681"/>
                </a:lnTo>
                <a:lnTo>
                  <a:pt x="3658362" y="3867277"/>
                </a:lnTo>
                <a:lnTo>
                  <a:pt x="3627120" y="3925354"/>
                </a:lnTo>
                <a:lnTo>
                  <a:pt x="3591306" y="3979595"/>
                </a:lnTo>
                <a:lnTo>
                  <a:pt x="3551174" y="4029621"/>
                </a:lnTo>
                <a:lnTo>
                  <a:pt x="3506978" y="4075087"/>
                </a:lnTo>
                <a:lnTo>
                  <a:pt x="3459099" y="4115638"/>
                </a:lnTo>
                <a:lnTo>
                  <a:pt x="3407791" y="4150931"/>
                </a:lnTo>
                <a:lnTo>
                  <a:pt x="3353435" y="4180594"/>
                </a:lnTo>
                <a:lnTo>
                  <a:pt x="3296285" y="4204285"/>
                </a:lnTo>
                <a:lnTo>
                  <a:pt x="3236595" y="4221645"/>
                </a:lnTo>
                <a:lnTo>
                  <a:pt x="3174873" y="4232320"/>
                </a:lnTo>
                <a:lnTo>
                  <a:pt x="3111246" y="4235958"/>
                </a:lnTo>
                <a:lnTo>
                  <a:pt x="622236" y="4235958"/>
                </a:lnTo>
                <a:lnTo>
                  <a:pt x="558634" y="4232320"/>
                </a:lnTo>
                <a:lnTo>
                  <a:pt x="496862" y="4221645"/>
                </a:lnTo>
                <a:lnTo>
                  <a:pt x="437235" y="4204285"/>
                </a:lnTo>
                <a:lnTo>
                  <a:pt x="380060" y="4180594"/>
                </a:lnTo>
                <a:lnTo>
                  <a:pt x="325666" y="4150931"/>
                </a:lnTo>
                <a:lnTo>
                  <a:pt x="274370" y="4115638"/>
                </a:lnTo>
                <a:lnTo>
                  <a:pt x="226466" y="4075087"/>
                </a:lnTo>
                <a:lnTo>
                  <a:pt x="182270" y="4029621"/>
                </a:lnTo>
                <a:lnTo>
                  <a:pt x="142113" y="3979595"/>
                </a:lnTo>
                <a:lnTo>
                  <a:pt x="106286" y="3925354"/>
                </a:lnTo>
                <a:lnTo>
                  <a:pt x="75107" y="3867277"/>
                </a:lnTo>
                <a:lnTo>
                  <a:pt x="48907" y="3805681"/>
                </a:lnTo>
                <a:lnTo>
                  <a:pt x="27978" y="3740962"/>
                </a:lnTo>
                <a:lnTo>
                  <a:pt x="12649" y="3673449"/>
                </a:lnTo>
                <a:lnTo>
                  <a:pt x="3213" y="3603498"/>
                </a:lnTo>
                <a:lnTo>
                  <a:pt x="0" y="3531463"/>
                </a:lnTo>
                <a:lnTo>
                  <a:pt x="0" y="704468"/>
                </a:lnTo>
                <a:close/>
              </a:path>
            </a:pathLst>
          </a:custGeom>
          <a:ln w="25400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2822448"/>
            <a:ext cx="6377939" cy="56113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92751" y="8463788"/>
            <a:ext cx="5610860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39420" marR="5080" indent="-426720">
              <a:lnSpc>
                <a:spcPts val="3000"/>
              </a:lnSpc>
              <a:spcBef>
                <a:spcPts val="80"/>
              </a:spcBef>
            </a:pPr>
            <a:r>
              <a:rPr sz="2400" b="1" spc="-30" dirty="0">
                <a:latin typeface="Cambria"/>
                <a:cs typeface="Cambria"/>
              </a:rPr>
              <a:t>Octave</a:t>
            </a:r>
            <a:r>
              <a:rPr sz="2400" b="1" spc="-8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Haton,</a:t>
            </a:r>
            <a:r>
              <a:rPr sz="2400" b="1" spc="-6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one</a:t>
            </a:r>
            <a:r>
              <a:rPr sz="2400" b="1" spc="-9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of</a:t>
            </a:r>
            <a:r>
              <a:rPr sz="2400" b="1" spc="-8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the</a:t>
            </a:r>
            <a:r>
              <a:rPr sz="2400" b="1" spc="-6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first</a:t>
            </a:r>
            <a:r>
              <a:rPr sz="2400" b="1" spc="-75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"Récoltant- </a:t>
            </a:r>
            <a:r>
              <a:rPr sz="2400" b="1" dirty="0">
                <a:latin typeface="Cambria"/>
                <a:cs typeface="Cambria"/>
              </a:rPr>
              <a:t>Manipulant</a:t>
            </a:r>
            <a:r>
              <a:rPr sz="2400" dirty="0">
                <a:latin typeface="Cambria"/>
                <a:cs typeface="Cambria"/>
              </a:rPr>
              <a:t>”</a:t>
            </a:r>
            <a:r>
              <a:rPr sz="2400" spc="3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(R.M.)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Champagne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1500" y="723900"/>
            <a:ext cx="7287768" cy="2203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54990" algn="ctr">
              <a:lnSpc>
                <a:spcPct val="114999"/>
              </a:lnSpc>
              <a:spcBef>
                <a:spcPts val="10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propres vignobles,  </a:t>
            </a:r>
          </a:p>
          <a:p>
            <a:pPr marL="561340" marR="554990" algn="ctr">
              <a:lnSpc>
                <a:spcPct val="114999"/>
              </a:lnSpc>
              <a:spcBef>
                <a:spcPts val="10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propres pressoirs, </a:t>
            </a:r>
          </a:p>
          <a:p>
            <a:pPr marL="561340" marR="554990" algn="ctr">
              <a:lnSpc>
                <a:spcPct val="114999"/>
              </a:lnSpc>
              <a:spcBef>
                <a:spcPts val="10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propres cuveries et caves, </a:t>
            </a:r>
          </a:p>
          <a:p>
            <a:pPr marL="561340" marR="554990" algn="ctr">
              <a:lnSpc>
                <a:spcPct val="114999"/>
              </a:lnSpc>
              <a:spcBef>
                <a:spcPts val="100"/>
              </a:spcBef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maîtrise de chaque bouteille dès la première fermentation 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49000" cy="9363710"/>
            <a:chOff x="0" y="0"/>
            <a:chExt cx="11049000" cy="936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92650"/>
              <a:ext cx="6553199" cy="5670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100" y="0"/>
              <a:ext cx="7581900" cy="47381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1" y="1981200"/>
              <a:ext cx="3412236" cy="5335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" y="60960"/>
              <a:ext cx="2339340" cy="11170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172" y="547116"/>
            <a:ext cx="8339328" cy="5189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" y="60960"/>
            <a:ext cx="2386584" cy="11170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5928" y="3997452"/>
            <a:ext cx="10677525" cy="5114925"/>
            <a:chOff x="185928" y="3997452"/>
            <a:chExt cx="10677525" cy="51149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8" y="3997452"/>
              <a:ext cx="5715000" cy="4515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1472" y="4988052"/>
              <a:ext cx="5181600" cy="4123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75" y="961971"/>
            <a:ext cx="10685780" cy="403488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Jean-Noël</a:t>
            </a: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Haton</a:t>
            </a: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12700" marR="5080">
              <a:lnSpc>
                <a:spcPts val="1800"/>
              </a:lnSpc>
              <a:spcBef>
                <a:spcPts val="50"/>
              </a:spcBef>
            </a:pP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marque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éponyme</a:t>
            </a:r>
            <a:r>
              <a:rPr sz="1400" spc="-10" dirty="0">
                <a:latin typeface="Cambria"/>
                <a:cs typeface="Cambria"/>
              </a:rPr>
              <a:t> reflète</a:t>
            </a:r>
            <a:r>
              <a:rPr sz="1400" spc="-5" dirty="0">
                <a:latin typeface="Cambria"/>
                <a:cs typeface="Cambria"/>
              </a:rPr>
              <a:t> l’image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valeurs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l’homme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lui-même.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Jean-Noël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Haton</a:t>
            </a:r>
            <a:r>
              <a:rPr sz="1400" dirty="0">
                <a:latin typeface="Cambria"/>
                <a:cs typeface="Cambria"/>
              </a:rPr>
              <a:t> est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u="sng" dirty="0">
                <a:latin typeface="Cambria"/>
                <a:cs typeface="Cambria"/>
              </a:rPr>
              <a:t>homme</a:t>
            </a:r>
            <a:r>
              <a:rPr sz="1400" u="sng" spc="-10" dirty="0">
                <a:latin typeface="Cambria"/>
                <a:cs typeface="Cambria"/>
              </a:rPr>
              <a:t> </a:t>
            </a:r>
            <a:r>
              <a:rPr sz="1400" u="sng" dirty="0">
                <a:latin typeface="Cambria"/>
                <a:cs typeface="Cambria"/>
              </a:rPr>
              <a:t>de</a:t>
            </a:r>
            <a:endParaRPr lang="fr-FR" sz="1400" u="sng" dirty="0">
              <a:latin typeface="Cambria"/>
              <a:cs typeface="Cambria"/>
            </a:endParaRPr>
          </a:p>
          <a:p>
            <a:pPr marL="12700" marR="5080">
              <a:lnSpc>
                <a:spcPts val="1800"/>
              </a:lnSpc>
              <a:spcBef>
                <a:spcPts val="50"/>
              </a:spcBef>
            </a:pPr>
            <a:r>
              <a:rPr sz="1400" u="sng" spc="-5" dirty="0">
                <a:latin typeface="Cambria"/>
                <a:cs typeface="Cambria"/>
              </a:rPr>
              <a:t>parole</a:t>
            </a:r>
            <a:r>
              <a:rPr sz="1400" spc="-5" dirty="0">
                <a:latin typeface="Cambria"/>
                <a:cs typeface="Cambria"/>
              </a:rPr>
              <a:t>. Sa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poignée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main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ferme 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reflète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force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caractère.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regard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yeux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bleu</a:t>
            </a:r>
            <a:r>
              <a:rPr sz="1400" dirty="0">
                <a:latin typeface="Cambria"/>
                <a:cs typeface="Cambria"/>
              </a:rPr>
              <a:t> vif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est</a:t>
            </a:r>
            <a:r>
              <a:rPr sz="1400" spc="5" dirty="0">
                <a:latin typeface="Cambria"/>
                <a:cs typeface="Cambria"/>
              </a:rPr>
              <a:t> </a:t>
            </a:r>
            <a:endParaRPr lang="fr-FR" sz="1400" spc="5" dirty="0">
              <a:latin typeface="Cambria"/>
              <a:cs typeface="Cambria"/>
            </a:endParaRPr>
          </a:p>
          <a:p>
            <a:pPr marL="12700" marR="5080">
              <a:lnSpc>
                <a:spcPts val="1800"/>
              </a:lnSpc>
              <a:spcBef>
                <a:spcPts val="50"/>
              </a:spcBef>
            </a:pPr>
            <a:r>
              <a:rPr sz="1400" spc="-5" dirty="0" err="1">
                <a:latin typeface="Cambria"/>
                <a:cs typeface="Cambria"/>
              </a:rPr>
              <a:t>inébranlable</a:t>
            </a:r>
            <a:r>
              <a:rPr sz="1400" spc="-5" dirty="0">
                <a:latin typeface="Cambria"/>
                <a:cs typeface="Cambria"/>
              </a:rPr>
              <a:t>.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Cette </a:t>
            </a:r>
            <a:r>
              <a:rPr sz="1400" spc="-10" dirty="0">
                <a:latin typeface="Cambria"/>
                <a:cs typeface="Cambria"/>
              </a:rPr>
              <a:t>force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compensée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visage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doux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légèrement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rond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laisse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entrevoir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une</a:t>
            </a:r>
            <a:r>
              <a:rPr sz="1400" spc="20" dirty="0">
                <a:latin typeface="Cambria"/>
                <a:cs typeface="Cambria"/>
              </a:rPr>
              <a:t> </a:t>
            </a:r>
            <a:endParaRPr lang="fr-FR" sz="1400" spc="20" dirty="0">
              <a:latin typeface="Cambria"/>
              <a:cs typeface="Cambria"/>
            </a:endParaRPr>
          </a:p>
          <a:p>
            <a:pPr marL="12700" marR="5080">
              <a:lnSpc>
                <a:spcPts val="1800"/>
              </a:lnSpc>
              <a:spcBef>
                <a:spcPts val="50"/>
              </a:spcBef>
            </a:pPr>
            <a:r>
              <a:rPr sz="1400" spc="-5" dirty="0" err="1">
                <a:latin typeface="Cambria"/>
                <a:cs typeface="Cambria"/>
              </a:rPr>
              <a:t>sensibilité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profonde.</a:t>
            </a:r>
            <a:r>
              <a:rPr sz="1400" dirty="0">
                <a:latin typeface="Cambria"/>
                <a:cs typeface="Cambria"/>
              </a:rPr>
              <a:t> Jean-Noël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Haton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aime la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vie. C’est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homme</a:t>
            </a:r>
            <a:r>
              <a:rPr sz="1400" spc="-5" dirty="0">
                <a:latin typeface="Cambria"/>
                <a:cs typeface="Cambria"/>
              </a:rPr>
              <a:t> peu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bavard,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mais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silence</a:t>
            </a:r>
            <a:r>
              <a:rPr sz="1400" dirty="0">
                <a:latin typeface="Cambria"/>
                <a:cs typeface="Cambria"/>
              </a:rPr>
              <a:t> 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long. </a:t>
            </a:r>
            <a:r>
              <a:rPr sz="1400" spc="-5" dirty="0">
                <a:latin typeface="Cambria"/>
                <a:cs typeface="Cambria"/>
              </a:rPr>
              <a:t>Il</a:t>
            </a:r>
            <a:r>
              <a:rPr sz="1400" dirty="0">
                <a:latin typeface="Cambria"/>
                <a:cs typeface="Cambria"/>
              </a:rPr>
              <a:t> a </a:t>
            </a:r>
            <a:r>
              <a:rPr sz="1400" spc="-5" dirty="0">
                <a:latin typeface="Cambria"/>
                <a:cs typeface="Cambria"/>
              </a:rPr>
              <a:t>appris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très</a:t>
            </a:r>
            <a:r>
              <a:rPr sz="1400" spc="-5" dirty="0">
                <a:latin typeface="Cambria"/>
                <a:cs typeface="Cambria"/>
              </a:rPr>
              <a:t> tôt</a:t>
            </a:r>
            <a:r>
              <a:rPr sz="1400" dirty="0">
                <a:latin typeface="Cambria"/>
                <a:cs typeface="Cambria"/>
              </a:rPr>
              <a:t> qu’il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pouvait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compter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lui-même.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Surtout,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Jean-Noël </a:t>
            </a:r>
            <a:r>
              <a:rPr sz="1400" spc="-5" dirty="0">
                <a:latin typeface="Cambria"/>
                <a:cs typeface="Cambria"/>
              </a:rPr>
              <a:t>Haton,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malgré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air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légèrement</a:t>
            </a:r>
            <a:r>
              <a:rPr sz="1400" dirty="0">
                <a:latin typeface="Cambria"/>
                <a:cs typeface="Cambria"/>
              </a:rPr>
              <a:t> détaché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sérieux,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est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lang="fr-FR" sz="1400" dirty="0">
                <a:latin typeface="Cambria"/>
                <a:cs typeface="Cambria"/>
              </a:rPr>
              <a:t> </a:t>
            </a:r>
            <a:r>
              <a:rPr sz="1400" spc="-5" dirty="0" err="1">
                <a:latin typeface="Cambria"/>
                <a:cs typeface="Cambria"/>
              </a:rPr>
              <a:t>personnage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très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sympathique.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connaissance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la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vigne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du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vin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est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infinie</a:t>
            </a:r>
            <a:r>
              <a:rPr sz="1400" spc="-5" dirty="0">
                <a:latin typeface="Cambria"/>
                <a:cs typeface="Cambria"/>
              </a:rPr>
              <a:t>.</a:t>
            </a:r>
            <a:r>
              <a:rPr sz="1400" dirty="0">
                <a:latin typeface="Cambria"/>
                <a:cs typeface="Cambria"/>
              </a:rPr>
              <a:t> C’est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passion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transmet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spc="-10" dirty="0">
                <a:latin typeface="Cambria"/>
                <a:cs typeface="Cambria"/>
              </a:rPr>
              <a:t>grand</a:t>
            </a:r>
            <a:r>
              <a:rPr sz="1400" spc="6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plaisir.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L’écouter 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 </a:t>
            </a:r>
            <a:r>
              <a:rPr sz="1400" spc="-5" dirty="0">
                <a:latin typeface="Cambria"/>
                <a:cs typeface="Cambria"/>
              </a:rPr>
              <a:t>expérience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captivante.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fois</a:t>
            </a:r>
            <a:r>
              <a:rPr sz="1400" dirty="0">
                <a:latin typeface="Cambria"/>
                <a:cs typeface="Cambria"/>
              </a:rPr>
              <a:t> que</a:t>
            </a:r>
            <a:r>
              <a:rPr sz="1400" spc="-5" dirty="0">
                <a:latin typeface="Cambria"/>
                <a:cs typeface="Cambria"/>
              </a:rPr>
              <a:t> vous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faites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 </a:t>
            </a:r>
            <a:r>
              <a:rPr sz="1400" spc="5" dirty="0">
                <a:latin typeface="Cambria"/>
                <a:cs typeface="Cambria"/>
              </a:rPr>
              <a:t>sujet,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impossible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l’arrêter.</a:t>
            </a:r>
            <a:r>
              <a:rPr sz="1400" spc="-5" dirty="0">
                <a:latin typeface="Cambria"/>
                <a:cs typeface="Cambria"/>
              </a:rPr>
              <a:t> Sa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prudence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inhérente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signifie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qu’il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s’accroche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précieusement</a:t>
            </a:r>
            <a:r>
              <a:rPr sz="1400" dirty="0">
                <a:latin typeface="Cambria"/>
                <a:cs typeface="Cambria"/>
              </a:rPr>
              <a:t> à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amour pour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vigne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 vin,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 </a:t>
            </a:r>
            <a:r>
              <a:rPr sz="1400" spc="-5" dirty="0">
                <a:latin typeface="Cambria"/>
                <a:cs typeface="Cambria"/>
              </a:rPr>
              <a:t>passion pour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profession. Mais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 </a:t>
            </a:r>
            <a:r>
              <a:rPr sz="1400" spc="-30" dirty="0">
                <a:latin typeface="Cambria"/>
                <a:cs typeface="Cambria"/>
              </a:rPr>
              <a:t>cœur,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spontanéité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 err="1">
                <a:latin typeface="Cambria"/>
                <a:cs typeface="Cambria"/>
              </a:rPr>
              <a:t>généreuse</a:t>
            </a:r>
            <a:r>
              <a:rPr sz="1400" spc="-5" dirty="0">
                <a:latin typeface="Cambria"/>
                <a:cs typeface="Cambria"/>
              </a:rPr>
              <a:t>,</a:t>
            </a:r>
            <a:r>
              <a:rPr lang="fr-FR" sz="1400" spc="-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humanité l’ont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imprégné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désir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transmettre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son </a:t>
            </a:r>
            <a:r>
              <a:rPr sz="1400" b="1" spc="-5" dirty="0">
                <a:latin typeface="Cambria"/>
                <a:cs typeface="Cambria"/>
              </a:rPr>
              <a:t>expérience. </a:t>
            </a:r>
            <a:r>
              <a:rPr sz="1400" spc="-10" dirty="0">
                <a:latin typeface="Cambria"/>
                <a:cs typeface="Cambria"/>
              </a:rPr>
              <a:t>Par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conséquent,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 est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devenu</a:t>
            </a:r>
            <a:r>
              <a:rPr sz="1400" dirty="0">
                <a:latin typeface="Cambria"/>
                <a:cs typeface="Cambria"/>
              </a:rPr>
              <a:t> 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guide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donne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temps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sa</a:t>
            </a:r>
            <a:r>
              <a:rPr lang="fr-FR" sz="1400" dirty="0">
                <a:latin typeface="Cambria"/>
                <a:cs typeface="Cambria"/>
              </a:rPr>
              <a:t> </a:t>
            </a:r>
            <a:r>
              <a:rPr sz="1400" spc="-5" dirty="0" err="1">
                <a:latin typeface="Cambria"/>
                <a:cs typeface="Cambria"/>
              </a:rPr>
              <a:t>connaissance</a:t>
            </a:r>
            <a:r>
              <a:rPr sz="1400" spc="-5" dirty="0">
                <a:latin typeface="Cambria"/>
                <a:cs typeface="Cambria"/>
              </a:rPr>
              <a:t>. </a:t>
            </a:r>
            <a:r>
              <a:rPr sz="1400" dirty="0">
                <a:latin typeface="Cambria"/>
                <a:cs typeface="Cambria"/>
              </a:rPr>
              <a:t>Les </a:t>
            </a:r>
            <a:r>
              <a:rPr sz="1400" spc="-5" dirty="0">
                <a:latin typeface="Cambria"/>
                <a:cs typeface="Cambria"/>
              </a:rPr>
              <a:t>relations </a:t>
            </a:r>
            <a:r>
              <a:rPr sz="1400" dirty="0">
                <a:latin typeface="Cambria"/>
                <a:cs typeface="Cambria"/>
              </a:rPr>
              <a:t>qu’il </a:t>
            </a:r>
            <a:r>
              <a:rPr sz="1400" spc="-10" dirty="0">
                <a:latin typeface="Cambria"/>
                <a:cs typeface="Cambria"/>
              </a:rPr>
              <a:t>crée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dirty="0">
                <a:latin typeface="Cambria"/>
                <a:cs typeface="Cambria"/>
              </a:rPr>
              <a:t>ses </a:t>
            </a:r>
            <a:r>
              <a:rPr sz="1400" spc="-5" dirty="0">
                <a:latin typeface="Cambria"/>
                <a:cs typeface="Cambria"/>
              </a:rPr>
              <a:t>amis vignerons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les fournisseurs </a:t>
            </a:r>
            <a:r>
              <a:rPr sz="1400" dirty="0">
                <a:latin typeface="Cambria"/>
                <a:cs typeface="Cambria"/>
              </a:rPr>
              <a:t>de la </a:t>
            </a:r>
            <a:r>
              <a:rPr sz="1400" spc="-5" dirty="0">
                <a:latin typeface="Cambria"/>
                <a:cs typeface="Cambria"/>
              </a:rPr>
              <a:t>matière </a:t>
            </a:r>
            <a:r>
              <a:rPr sz="1400" spc="-10" dirty="0">
                <a:latin typeface="Cambria"/>
                <a:cs typeface="Cambria"/>
              </a:rPr>
              <a:t>première </a:t>
            </a:r>
            <a:r>
              <a:rPr sz="1400" spc="-5" dirty="0">
                <a:latin typeface="Cambria"/>
                <a:cs typeface="Cambria"/>
              </a:rPr>
              <a:t>précieuse sont la </a:t>
            </a:r>
            <a:r>
              <a:rPr sz="1400" spc="-10" dirty="0">
                <a:latin typeface="Cambria"/>
                <a:cs typeface="Cambria"/>
              </a:rPr>
              <a:t>preuve vivante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 </a:t>
            </a:r>
            <a:r>
              <a:rPr sz="1400" spc="-5" dirty="0">
                <a:latin typeface="Cambria"/>
                <a:cs typeface="Cambria"/>
              </a:rPr>
              <a:t>capacité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5" dirty="0">
                <a:latin typeface="Cambria"/>
                <a:cs typeface="Cambria"/>
              </a:rPr>
              <a:t>créer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b="1" dirty="0">
                <a:latin typeface="Cambria"/>
                <a:cs typeface="Cambria"/>
              </a:rPr>
              <a:t>liens humains </a:t>
            </a:r>
            <a:r>
              <a:rPr sz="1400" b="1" spc="-10" dirty="0">
                <a:latin typeface="Cambria"/>
                <a:cs typeface="Cambria"/>
              </a:rPr>
              <a:t>extraordinaires</a:t>
            </a:r>
            <a:r>
              <a:rPr sz="1400" spc="-10" dirty="0">
                <a:latin typeface="Cambria"/>
                <a:cs typeface="Cambria"/>
              </a:rPr>
              <a:t>. </a:t>
            </a:r>
            <a:r>
              <a:rPr sz="1400" spc="-5" dirty="0">
                <a:latin typeface="Cambria"/>
                <a:cs typeface="Cambria"/>
              </a:rPr>
              <a:t>Demandez autour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vignes </a:t>
            </a:r>
            <a:r>
              <a:rPr sz="1400" dirty="0">
                <a:latin typeface="Cambria"/>
                <a:cs typeface="Cambria"/>
              </a:rPr>
              <a:t>si </a:t>
            </a:r>
            <a:r>
              <a:rPr sz="1400" spc="-5" dirty="0">
                <a:latin typeface="Cambria"/>
                <a:cs typeface="Cambria"/>
              </a:rPr>
              <a:t>tout le monde </a:t>
            </a:r>
            <a:r>
              <a:rPr sz="1400" dirty="0">
                <a:latin typeface="Cambria"/>
                <a:cs typeface="Cambria"/>
              </a:rPr>
              <a:t>connaît Jean-Noël </a:t>
            </a:r>
            <a:r>
              <a:rPr sz="1400" spc="-5" dirty="0">
                <a:latin typeface="Cambria"/>
                <a:cs typeface="Cambria"/>
              </a:rPr>
              <a:t>Haton… </a:t>
            </a:r>
            <a:r>
              <a:rPr sz="1400" dirty="0">
                <a:latin typeface="Cambria"/>
                <a:cs typeface="Cambria"/>
              </a:rPr>
              <a:t>bien sûr que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oui!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C’est un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vigneron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du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calibre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grands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bâtisseurs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15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grands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fondateurs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un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visionnaire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la </a:t>
            </a:r>
            <a:r>
              <a:rPr sz="1400" b="1" spc="-5" dirty="0">
                <a:latin typeface="Cambria"/>
                <a:cs typeface="Cambria"/>
              </a:rPr>
              <a:t>vinification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moderne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10" dirty="0">
                <a:latin typeface="Cambria"/>
                <a:cs typeface="Cambria"/>
              </a:rPr>
              <a:t>qui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 err="1">
                <a:latin typeface="Cambria"/>
                <a:cs typeface="Cambria"/>
              </a:rPr>
              <a:t>respecte</a:t>
            </a:r>
            <a:r>
              <a:rPr lang="fr-FR" sz="1400" spc="-10" dirty="0">
                <a:latin typeface="Cambria"/>
                <a:cs typeface="Cambria"/>
              </a:rPr>
              <a:t> </a:t>
            </a:r>
            <a:r>
              <a:rPr sz="1400" spc="-5" dirty="0" err="1">
                <a:latin typeface="Cambria"/>
                <a:cs typeface="Cambria"/>
              </a:rPr>
              <a:t>l’environnement</a:t>
            </a:r>
            <a:r>
              <a:rPr sz="1400" spc="-5" dirty="0">
                <a:latin typeface="Cambria"/>
                <a:cs typeface="Cambria"/>
              </a:rPr>
              <a:t>.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promesse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mairie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locale concernant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l’installation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d’équipements </a:t>
            </a:r>
            <a:r>
              <a:rPr sz="1400" spc="-10" dirty="0">
                <a:latin typeface="Cambria"/>
                <a:cs typeface="Cambria"/>
              </a:rPr>
              <a:t>hydroélectriques </a:t>
            </a:r>
            <a:r>
              <a:rPr sz="1400" dirty="0">
                <a:latin typeface="Cambria"/>
                <a:cs typeface="Cambria"/>
              </a:rPr>
              <a:t>dans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vignoble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témoigne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 err="1">
                <a:latin typeface="Cambria"/>
                <a:cs typeface="Cambria"/>
              </a:rPr>
              <a:t>également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respect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autres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 </a:t>
            </a:r>
            <a:r>
              <a:rPr sz="1400" spc="-5" dirty="0">
                <a:latin typeface="Cambria"/>
                <a:cs typeface="Cambria"/>
              </a:rPr>
              <a:t>volonté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mettre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intérêts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du bien collectif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après</a:t>
            </a:r>
            <a:r>
              <a:rPr sz="1400" dirty="0">
                <a:latin typeface="Cambria"/>
                <a:cs typeface="Cambria"/>
              </a:rPr>
              <a:t> les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siens.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Jean-Noël </a:t>
            </a:r>
            <a:r>
              <a:rPr sz="1400" spc="-5" dirty="0">
                <a:latin typeface="Cambria"/>
                <a:cs typeface="Cambria"/>
              </a:rPr>
              <a:t>Haton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est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lang="fr-FR" sz="140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vigneron-</a:t>
            </a:r>
            <a:r>
              <a:rPr lang="fr-FR" sz="1400" b="1" spc="-5" dirty="0" err="1">
                <a:latin typeface="Cambria"/>
                <a:cs typeface="Cambria"/>
              </a:rPr>
              <a:t>commercant</a:t>
            </a:r>
            <a:r>
              <a:rPr lang="fr-FR"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autodidacte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bâti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entreprise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sur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bases</a:t>
            </a:r>
            <a:r>
              <a:rPr sz="1400" b="1" dirty="0">
                <a:latin typeface="Cambria"/>
                <a:cs typeface="Cambria"/>
              </a:rPr>
              <a:t> solides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: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15" dirty="0">
                <a:latin typeface="Cambria"/>
                <a:cs typeface="Cambria"/>
              </a:rPr>
              <a:t>travail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acharné,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conscience,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 err="1">
                <a:latin typeface="Cambria"/>
                <a:cs typeface="Cambria"/>
              </a:rPr>
              <a:t>normes</a:t>
            </a:r>
            <a:r>
              <a:rPr lang="fr-FR" sz="1400" b="1" spc="-5" dirty="0">
                <a:latin typeface="Cambria"/>
                <a:cs typeface="Cambria"/>
              </a:rPr>
              <a:t> </a:t>
            </a:r>
            <a:r>
              <a:rPr sz="1400" b="1" spc="-5" dirty="0" err="1">
                <a:latin typeface="Cambria"/>
                <a:cs typeface="Cambria"/>
              </a:rPr>
              <a:t>élevées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excellence.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valeurs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peuvent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être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bâties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que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par </a:t>
            </a:r>
            <a:r>
              <a:rPr sz="1400" b="1" dirty="0">
                <a:latin typeface="Cambria"/>
                <a:cs typeface="Cambria"/>
              </a:rPr>
              <a:t>le</a:t>
            </a:r>
            <a:r>
              <a:rPr sz="1400" b="1" spc="-5" dirty="0">
                <a:latin typeface="Cambria"/>
                <a:cs typeface="Cambria"/>
              </a:rPr>
              <a:t> temps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l’expérience</a:t>
            </a:r>
            <a:r>
              <a:rPr sz="1400" spc="-5" dirty="0">
                <a:latin typeface="Cambria"/>
                <a:cs typeface="Cambria"/>
              </a:rPr>
              <a:t>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436" y="-32631"/>
            <a:ext cx="817397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b="0" i="1" spc="-35" dirty="0">
                <a:solidFill>
                  <a:srgbClr val="5A5E5E"/>
                </a:solidFill>
                <a:latin typeface="Cambria"/>
                <a:cs typeface="Cambria"/>
              </a:rPr>
              <a:t>E</a:t>
            </a:r>
            <a:r>
              <a:rPr b="0" i="1" spc="-35" dirty="0" err="1">
                <a:solidFill>
                  <a:srgbClr val="5A5E5E"/>
                </a:solidFill>
                <a:latin typeface="Cambria"/>
                <a:cs typeface="Cambria"/>
              </a:rPr>
              <a:t>ngagement</a:t>
            </a:r>
            <a:r>
              <a:rPr lang="fr-FR" i="1" spc="-35" dirty="0">
                <a:solidFill>
                  <a:srgbClr val="5A5E5E"/>
                </a:solidFill>
              </a:rPr>
              <a:t>s long terme </a:t>
            </a:r>
            <a:br>
              <a:rPr lang="fr-FR" i="1" spc="-35" dirty="0">
                <a:solidFill>
                  <a:srgbClr val="5A5E5E"/>
                </a:solidFill>
              </a:rPr>
            </a:br>
            <a:r>
              <a:rPr lang="fr-FR" i="1" spc="-35" dirty="0">
                <a:solidFill>
                  <a:srgbClr val="5A5E5E"/>
                </a:solidFill>
              </a:rPr>
              <a:t>d’une famille discrète</a:t>
            </a:r>
            <a:endParaRPr b="0" i="1" spc="-35" dirty="0">
              <a:solidFill>
                <a:srgbClr val="5A5E5E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175" y="5072634"/>
            <a:ext cx="5420360" cy="4192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b="1" i="1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</a:t>
            </a:r>
            <a:r>
              <a:rPr lang="fr-FR" b="1" i="1" u="heavy" spc="-20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ébastien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b="1" i="1" u="heavy" spc="-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</a:t>
            </a:r>
            <a:r>
              <a:rPr lang="fr-FR" b="1" i="1" u="heavy" spc="-40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aton</a:t>
            </a:r>
            <a:endParaRPr dirty="0">
              <a:latin typeface="Cambria"/>
              <a:cs typeface="Cambria"/>
            </a:endParaRPr>
          </a:p>
          <a:p>
            <a:pPr marL="12700" marR="658495">
              <a:lnSpc>
                <a:spcPts val="1800"/>
              </a:lnSpc>
              <a:spcBef>
                <a:spcPts val="145"/>
              </a:spcBef>
            </a:pPr>
            <a:r>
              <a:rPr sz="1600" spc="-20" dirty="0">
                <a:latin typeface="Cambria"/>
                <a:cs typeface="Cambria"/>
              </a:rPr>
              <a:t>Au</a:t>
            </a:r>
            <a:r>
              <a:rPr sz="1600" spc="-15" dirty="0">
                <a:latin typeface="Cambria"/>
                <a:cs typeface="Cambria"/>
              </a:rPr>
              <a:t> cours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des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vingt </a:t>
            </a:r>
            <a:r>
              <a:rPr sz="1600" spc="-20" dirty="0">
                <a:latin typeface="Cambria"/>
                <a:cs typeface="Cambria"/>
              </a:rPr>
              <a:t>dernières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années,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l’organisation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dû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s’adapter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une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entreprise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croissance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constante</a:t>
            </a:r>
            <a:r>
              <a:rPr sz="1600" spc="-2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2700" marR="525780">
              <a:lnSpc>
                <a:spcPts val="1800"/>
              </a:lnSpc>
            </a:pPr>
            <a:r>
              <a:rPr sz="1600" spc="-20" dirty="0">
                <a:latin typeface="Cambria"/>
                <a:cs typeface="Cambria"/>
              </a:rPr>
              <a:t>Aujourd’hui,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Jean-Noël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est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charge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du</a:t>
            </a:r>
            <a:r>
              <a:rPr sz="1600" spc="-15" dirty="0">
                <a:latin typeface="Cambria"/>
                <a:cs typeface="Cambria"/>
              </a:rPr>
              <a:t> vignoble,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des 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approvisionnements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des</a:t>
            </a:r>
            <a:r>
              <a:rPr sz="1600" spc="-20" dirty="0">
                <a:latin typeface="Cambria"/>
                <a:cs typeface="Cambria"/>
              </a:rPr>
              <a:t> relations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avec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les</a:t>
            </a:r>
            <a:r>
              <a:rPr sz="1600" spc="-20" dirty="0">
                <a:latin typeface="Cambria"/>
                <a:cs typeface="Cambria"/>
              </a:rPr>
              <a:t> partenaires </a:t>
            </a:r>
            <a:r>
              <a:rPr sz="1600" spc="-15" dirty="0">
                <a:latin typeface="Cambria"/>
                <a:cs typeface="Cambria"/>
              </a:rPr>
              <a:t> viticoles,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tandis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Sébastien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gère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 </a:t>
            </a:r>
            <a:r>
              <a:rPr sz="1600" spc="-30" dirty="0">
                <a:latin typeface="Cambria"/>
                <a:cs typeface="Cambria"/>
              </a:rPr>
              <a:t>cave,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supervisant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</a:t>
            </a:r>
            <a:endParaRPr sz="1600" dirty="0">
              <a:latin typeface="Cambria"/>
              <a:cs typeface="Cambria"/>
            </a:endParaRPr>
          </a:p>
          <a:p>
            <a:pPr marL="12700" marR="5080">
              <a:lnSpc>
                <a:spcPts val="1800"/>
              </a:lnSpc>
              <a:spcBef>
                <a:spcPts val="5"/>
              </a:spcBef>
            </a:pPr>
            <a:r>
              <a:rPr sz="1600" spc="-20" dirty="0">
                <a:latin typeface="Cambria"/>
                <a:cs typeface="Cambria"/>
              </a:rPr>
              <a:t>processus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vinification,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l’assemblage</a:t>
            </a:r>
            <a:r>
              <a:rPr sz="1600" b="1" spc="3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et</a:t>
            </a:r>
            <a:r>
              <a:rPr sz="1600" b="1" spc="-3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d’autres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opérations </a:t>
            </a:r>
            <a:r>
              <a:rPr sz="1600" b="1" spc="-15" dirty="0">
                <a:latin typeface="Cambria"/>
                <a:cs typeface="Cambria"/>
              </a:rPr>
              <a:t> sur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les</a:t>
            </a:r>
            <a:r>
              <a:rPr sz="1600" b="1" spc="-2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vins.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Cependant,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décisions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sont </a:t>
            </a:r>
            <a:r>
              <a:rPr sz="1600" b="1" spc="-20" dirty="0">
                <a:latin typeface="Cambria"/>
                <a:cs typeface="Cambria"/>
              </a:rPr>
              <a:t>toujours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prises 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collectivement</a:t>
            </a:r>
            <a:r>
              <a:rPr sz="1600" spc="-20" dirty="0">
                <a:latin typeface="Cambria"/>
                <a:cs typeface="Cambria"/>
              </a:rPr>
              <a:t>.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Sébastien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Haton,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grandi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dans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vigne, </a:t>
            </a:r>
            <a:r>
              <a:rPr sz="1600" spc="-5" dirty="0">
                <a:latin typeface="Cambria"/>
                <a:cs typeface="Cambria"/>
              </a:rPr>
              <a:t>a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suivi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traces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15" dirty="0">
                <a:latin typeface="Cambria"/>
                <a:cs typeface="Cambria"/>
              </a:rPr>
              <a:t> son</a:t>
            </a:r>
            <a:r>
              <a:rPr sz="1600" spc="-20" dirty="0">
                <a:latin typeface="Cambria"/>
                <a:cs typeface="Cambria"/>
              </a:rPr>
              <a:t> père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: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il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-15" dirty="0">
                <a:latin typeface="Cambria"/>
                <a:cs typeface="Cambria"/>
              </a:rPr>
              <a:t> la même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attitude,</a:t>
            </a:r>
            <a:r>
              <a:rPr sz="1600" spc="-10" dirty="0">
                <a:latin typeface="Cambria"/>
                <a:cs typeface="Cambria"/>
              </a:rPr>
              <a:t> le</a:t>
            </a:r>
            <a:r>
              <a:rPr sz="1600" spc="-15" dirty="0">
                <a:latin typeface="Cambria"/>
                <a:cs typeface="Cambria"/>
              </a:rPr>
              <a:t> même 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regard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attentif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attentif.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C’est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un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combattant,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quelqu’un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 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met </a:t>
            </a:r>
            <a:r>
              <a:rPr sz="1600" spc="-20" dirty="0">
                <a:latin typeface="Cambria"/>
                <a:cs typeface="Cambria"/>
              </a:rPr>
              <a:t>tout</a:t>
            </a:r>
            <a:r>
              <a:rPr sz="1600" spc="-15" dirty="0">
                <a:latin typeface="Cambria"/>
                <a:cs typeface="Cambria"/>
              </a:rPr>
              <a:t> dans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son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travail,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un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homme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aime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ce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qu’il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fait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et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garde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un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œil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sur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tout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35" dirty="0">
                <a:latin typeface="Cambria"/>
                <a:cs typeface="Cambria"/>
              </a:rPr>
              <a:t>avec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le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détachement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de</a:t>
            </a:r>
            <a:r>
              <a:rPr sz="1600" b="1" spc="-2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ceux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qui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30" dirty="0">
                <a:latin typeface="Cambria"/>
                <a:cs typeface="Cambria"/>
              </a:rPr>
              <a:t>savent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;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ceux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font</a:t>
            </a:r>
            <a:r>
              <a:rPr sz="1600" spc="-15" dirty="0">
                <a:latin typeface="Cambria"/>
                <a:cs typeface="Cambria"/>
              </a:rPr>
              <a:t> confiance</a:t>
            </a:r>
            <a:r>
              <a:rPr sz="1600" spc="-5" dirty="0">
                <a:latin typeface="Cambria"/>
                <a:cs typeface="Cambria"/>
              </a:rPr>
              <a:t> à</a:t>
            </a:r>
            <a:r>
              <a:rPr sz="1600" spc="-15" dirty="0">
                <a:latin typeface="Cambria"/>
                <a:cs typeface="Cambria"/>
              </a:rPr>
              <a:t> ceux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les </a:t>
            </a:r>
            <a:r>
              <a:rPr sz="1600" spc="-20" dirty="0">
                <a:latin typeface="Cambria"/>
                <a:cs typeface="Cambria"/>
              </a:rPr>
              <a:t>entourent, </a:t>
            </a:r>
            <a:r>
              <a:rPr sz="1600" spc="-15" dirty="0">
                <a:latin typeface="Cambria"/>
                <a:cs typeface="Cambria"/>
              </a:rPr>
              <a:t>mais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qui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ont 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compris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que </a:t>
            </a:r>
            <a:r>
              <a:rPr sz="1600" b="1" spc="-15" dirty="0">
                <a:latin typeface="Cambria"/>
                <a:cs typeface="Cambria"/>
              </a:rPr>
              <a:t>rien</a:t>
            </a:r>
            <a:r>
              <a:rPr sz="1600" spc="-15" dirty="0">
                <a:latin typeface="Cambria"/>
                <a:cs typeface="Cambria"/>
              </a:rPr>
              <a:t> ne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peut jamais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être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tenu </a:t>
            </a:r>
            <a:r>
              <a:rPr sz="1600" b="1" spc="-15" dirty="0">
                <a:latin typeface="Cambria"/>
                <a:cs typeface="Cambria"/>
              </a:rPr>
              <a:t>pour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acquis</a:t>
            </a:r>
            <a:r>
              <a:rPr sz="1600" spc="-15" dirty="0">
                <a:latin typeface="Cambria"/>
                <a:cs typeface="Cambria"/>
              </a:rPr>
              <a:t>.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 err="1">
                <a:latin typeface="Cambria"/>
                <a:cs typeface="Cambria"/>
              </a:rPr>
              <a:t>cela</a:t>
            </a:r>
            <a:r>
              <a:rPr lang="fr-FR"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ne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empêche pas</a:t>
            </a:r>
            <a:r>
              <a:rPr sz="1600" spc="-10" dirty="0">
                <a:latin typeface="Cambria"/>
                <a:cs typeface="Cambria"/>
              </a:rPr>
              <a:t> de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douter</a:t>
            </a:r>
            <a:r>
              <a:rPr sz="1600" spc="-10" dirty="0">
                <a:latin typeface="Cambria"/>
                <a:cs typeface="Cambria"/>
              </a:rPr>
              <a:t> ou</a:t>
            </a:r>
            <a:r>
              <a:rPr sz="1600" spc="-20" dirty="0">
                <a:latin typeface="Cambria"/>
                <a:cs typeface="Cambria"/>
              </a:rPr>
              <a:t> d’être</a:t>
            </a:r>
            <a:r>
              <a:rPr sz="1600" spc="-15" dirty="0">
                <a:latin typeface="Cambria"/>
                <a:cs typeface="Cambria"/>
              </a:rPr>
              <a:t> direct… c’est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15" dirty="0" err="1">
                <a:latin typeface="Cambria"/>
                <a:cs typeface="Cambria"/>
              </a:rPr>
              <a:t>une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façon</a:t>
            </a:r>
            <a:r>
              <a:rPr lang="fr-FR" sz="1600" spc="-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de</a:t>
            </a:r>
            <a:r>
              <a:rPr sz="1600" b="1" spc="-4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garder </a:t>
            </a:r>
            <a:r>
              <a:rPr sz="1600" b="1" spc="-15" dirty="0">
                <a:latin typeface="Cambria"/>
                <a:cs typeface="Cambria"/>
              </a:rPr>
              <a:t>les</a:t>
            </a:r>
            <a:r>
              <a:rPr sz="1600" b="1" spc="-2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pieds</a:t>
            </a:r>
            <a:r>
              <a:rPr sz="1600" b="1" spc="-3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sur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terre.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9578" y="4632456"/>
            <a:ext cx="5273040" cy="474014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fr-FR" b="1" i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La « famille » </a:t>
            </a:r>
            <a:r>
              <a:rPr b="1" i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Haton</a:t>
            </a:r>
            <a:r>
              <a:rPr b="1" i="1" u="heavy" spc="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latin typeface="Cambria"/>
                <a:cs typeface="Cambria"/>
              </a:rPr>
              <a:t>Chaque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année,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récolte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un</a:t>
            </a:r>
            <a:r>
              <a:rPr sz="1600" spc="-5" dirty="0">
                <a:latin typeface="Cambria"/>
                <a:cs typeface="Cambria"/>
              </a:rPr>
              <a:t> moment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inoubliable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d’échanges</a:t>
            </a:r>
          </a:p>
          <a:p>
            <a:pPr marL="12700" marR="5080">
              <a:lnSpc>
                <a:spcPct val="107100"/>
              </a:lnSpc>
            </a:pPr>
            <a:r>
              <a:rPr sz="1600" dirty="0">
                <a:latin typeface="Cambria"/>
                <a:cs typeface="Cambria"/>
              </a:rPr>
              <a:t>riches et </a:t>
            </a:r>
            <a:r>
              <a:rPr sz="1600" spc="-5" dirty="0">
                <a:latin typeface="Cambria"/>
                <a:cs typeface="Cambria"/>
              </a:rPr>
              <a:t>inspirants </a:t>
            </a:r>
            <a:r>
              <a:rPr sz="1600" dirty="0">
                <a:latin typeface="Cambria"/>
                <a:cs typeface="Cambria"/>
              </a:rPr>
              <a:t>et </a:t>
            </a:r>
            <a:r>
              <a:rPr sz="1600" spc="-5" dirty="0">
                <a:latin typeface="Cambria"/>
                <a:cs typeface="Cambria"/>
              </a:rPr>
              <a:t>d’expériences partagées. </a:t>
            </a:r>
            <a:r>
              <a:rPr sz="1600" spc="-10" dirty="0">
                <a:latin typeface="Cambria"/>
                <a:cs typeface="Cambria"/>
              </a:rPr>
              <a:t>Au </a:t>
            </a:r>
            <a:r>
              <a:rPr sz="1600" spc="-5" dirty="0">
                <a:latin typeface="Cambria"/>
                <a:cs typeface="Cambria"/>
              </a:rPr>
              <a:t>vignoble </a:t>
            </a:r>
            <a:r>
              <a:rPr sz="1600" dirty="0">
                <a:latin typeface="Cambria"/>
                <a:cs typeface="Cambria"/>
              </a:rPr>
              <a:t>de </a:t>
            </a:r>
            <a:r>
              <a:rPr sz="1600" spc="-5" dirty="0">
                <a:latin typeface="Cambria"/>
                <a:cs typeface="Cambria"/>
              </a:rPr>
              <a:t>Haton, </a:t>
            </a:r>
            <a:r>
              <a:rPr sz="1600" spc="-29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les repas </a:t>
            </a:r>
            <a:r>
              <a:rPr sz="1600" b="1" dirty="0">
                <a:latin typeface="Cambria"/>
                <a:cs typeface="Cambria"/>
              </a:rPr>
              <a:t>servis à </a:t>
            </a:r>
            <a:r>
              <a:rPr sz="1600" b="1" spc="-5" dirty="0">
                <a:latin typeface="Cambria"/>
                <a:cs typeface="Cambria"/>
              </a:rPr>
              <a:t>l’équipe </a:t>
            </a:r>
            <a:r>
              <a:rPr sz="1600" b="1" dirty="0">
                <a:latin typeface="Cambria"/>
                <a:cs typeface="Cambria"/>
              </a:rPr>
              <a:t>de </a:t>
            </a:r>
            <a:r>
              <a:rPr sz="1600" b="1" spc="-5" dirty="0">
                <a:latin typeface="Cambria"/>
                <a:cs typeface="Cambria"/>
              </a:rPr>
              <a:t>récolte sont </a:t>
            </a:r>
            <a:r>
              <a:rPr sz="1600" b="1" dirty="0">
                <a:latin typeface="Cambria"/>
                <a:cs typeface="Cambria"/>
              </a:rPr>
              <a:t>cuisinés à la maison </a:t>
            </a:r>
            <a:r>
              <a:rPr sz="1600" dirty="0">
                <a:latin typeface="Cambria"/>
                <a:cs typeface="Cambria"/>
              </a:rPr>
              <a:t>et </a:t>
            </a:r>
            <a:r>
              <a:rPr sz="1600" spc="-5" dirty="0">
                <a:latin typeface="Cambria"/>
                <a:cs typeface="Cambria"/>
              </a:rPr>
              <a:t>tout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 monde </a:t>
            </a:r>
            <a:r>
              <a:rPr sz="1600" dirty="0">
                <a:latin typeface="Cambria"/>
                <a:cs typeface="Cambria"/>
              </a:rPr>
              <a:t>se </a:t>
            </a:r>
            <a:r>
              <a:rPr sz="1600" spc="-5" dirty="0">
                <a:latin typeface="Cambria"/>
                <a:cs typeface="Cambria"/>
              </a:rPr>
              <a:t>rassemble </a:t>
            </a:r>
            <a:r>
              <a:rPr sz="1600" spc="-15" dirty="0">
                <a:latin typeface="Cambria"/>
                <a:cs typeface="Cambria"/>
              </a:rPr>
              <a:t>avec </a:t>
            </a:r>
            <a:r>
              <a:rPr sz="1600" dirty="0">
                <a:latin typeface="Cambria"/>
                <a:cs typeface="Cambria"/>
              </a:rPr>
              <a:t>Mme Haton </a:t>
            </a:r>
            <a:r>
              <a:rPr sz="1600" spc="-5" dirty="0">
                <a:latin typeface="Cambria"/>
                <a:cs typeface="Cambria"/>
              </a:rPr>
              <a:t>pour veiller </a:t>
            </a:r>
            <a:r>
              <a:rPr sz="1600" dirty="0">
                <a:latin typeface="Cambria"/>
                <a:cs typeface="Cambria"/>
              </a:rPr>
              <a:t>sur </a:t>
            </a:r>
            <a:r>
              <a:rPr sz="1600" spc="-5" dirty="0">
                <a:latin typeface="Cambria"/>
                <a:cs typeface="Cambria"/>
              </a:rPr>
              <a:t>tout le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monde </a:t>
            </a:r>
            <a:r>
              <a:rPr sz="1600" dirty="0">
                <a:latin typeface="Cambria"/>
                <a:cs typeface="Cambria"/>
              </a:rPr>
              <a:t>comme une </a:t>
            </a:r>
            <a:r>
              <a:rPr sz="1600" spc="-10" dirty="0">
                <a:latin typeface="Cambria"/>
                <a:cs typeface="Cambria"/>
              </a:rPr>
              <a:t>mère adoptive. </a:t>
            </a:r>
            <a:r>
              <a:rPr sz="1600" dirty="0">
                <a:latin typeface="Cambria"/>
                <a:cs typeface="Cambria"/>
              </a:rPr>
              <a:t>Les </a:t>
            </a:r>
            <a:r>
              <a:rPr sz="1600" spc="-5" dirty="0">
                <a:latin typeface="Cambria"/>
                <a:cs typeface="Cambria"/>
              </a:rPr>
              <a:t>amis polonais </a:t>
            </a:r>
            <a:r>
              <a:rPr sz="1600" dirty="0">
                <a:latin typeface="Cambria"/>
                <a:cs typeface="Cambria"/>
              </a:rPr>
              <a:t>de la </a:t>
            </a:r>
            <a:r>
              <a:rPr sz="1600" spc="-5" dirty="0">
                <a:latin typeface="Cambria"/>
                <a:cs typeface="Cambria"/>
              </a:rPr>
              <a:t>famille </a:t>
            </a:r>
            <a:r>
              <a:rPr sz="1600" dirty="0">
                <a:latin typeface="Cambria"/>
                <a:cs typeface="Cambria"/>
              </a:rPr>
              <a:t>de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Cracovie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reviennent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chaque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année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 err="1">
                <a:latin typeface="Cambria"/>
                <a:cs typeface="Cambria"/>
              </a:rPr>
              <a:t>depuis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lang="fr-FR" sz="1600" spc="-15" dirty="0">
                <a:latin typeface="Cambria"/>
                <a:cs typeface="Cambria"/>
              </a:rPr>
              <a:t>25 ans</a:t>
            </a:r>
            <a:r>
              <a:rPr sz="1600" spc="-5" dirty="0">
                <a:latin typeface="Cambria"/>
                <a:cs typeface="Cambria"/>
              </a:rPr>
              <a:t>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loyaux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et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intimement </a:t>
            </a:r>
            <a:r>
              <a:rPr sz="1600" dirty="0">
                <a:latin typeface="Cambria"/>
                <a:cs typeface="Cambria"/>
              </a:rPr>
              <a:t>liés à </a:t>
            </a:r>
            <a:r>
              <a:rPr sz="1600" spc="-5" dirty="0">
                <a:latin typeface="Cambria"/>
                <a:cs typeface="Cambria"/>
              </a:rPr>
              <a:t>cette famille </a:t>
            </a:r>
            <a:r>
              <a:rPr sz="1600" dirty="0">
                <a:latin typeface="Cambria"/>
                <a:cs typeface="Cambria"/>
              </a:rPr>
              <a:t>qui </a:t>
            </a:r>
            <a:r>
              <a:rPr sz="1600" spc="-5" dirty="0">
                <a:latin typeface="Cambria"/>
                <a:cs typeface="Cambria"/>
              </a:rPr>
              <a:t>les </a:t>
            </a:r>
            <a:r>
              <a:rPr sz="1600" dirty="0">
                <a:latin typeface="Cambria"/>
                <a:cs typeface="Cambria"/>
              </a:rPr>
              <a:t>a </a:t>
            </a:r>
            <a:r>
              <a:rPr sz="1600" spc="-5" dirty="0">
                <a:latin typeface="Cambria"/>
                <a:cs typeface="Cambria"/>
              </a:rPr>
              <a:t>accueillis </a:t>
            </a:r>
            <a:r>
              <a:rPr sz="1600" dirty="0">
                <a:latin typeface="Cambria"/>
                <a:cs typeface="Cambria"/>
              </a:rPr>
              <a:t>quand les </a:t>
            </a:r>
            <a:r>
              <a:rPr sz="1600" spc="-5" dirty="0">
                <a:latin typeface="Cambria"/>
                <a:cs typeface="Cambria"/>
              </a:rPr>
              <a:t>temps </a:t>
            </a:r>
            <a:r>
              <a:rPr sz="1600" dirty="0">
                <a:latin typeface="Cambria"/>
                <a:cs typeface="Cambria"/>
              </a:rPr>
              <a:t> étaient durs. </a:t>
            </a:r>
            <a:r>
              <a:rPr sz="1600" spc="-5" dirty="0">
                <a:latin typeface="Cambria"/>
                <a:cs typeface="Cambria"/>
              </a:rPr>
              <a:t>Ainsi, </a:t>
            </a:r>
            <a:r>
              <a:rPr sz="1600" dirty="0">
                <a:latin typeface="Cambria"/>
                <a:cs typeface="Cambria"/>
              </a:rPr>
              <a:t>quand un </a:t>
            </a:r>
            <a:r>
              <a:rPr sz="1600" spc="-10" dirty="0">
                <a:latin typeface="Cambria"/>
                <a:cs typeface="Cambria"/>
              </a:rPr>
              <a:t>nouvel employé </a:t>
            </a:r>
            <a:r>
              <a:rPr sz="1600" spc="-5" dirty="0">
                <a:latin typeface="Cambria"/>
                <a:cs typeface="Cambria"/>
              </a:rPr>
              <a:t>polonais </a:t>
            </a:r>
            <a:r>
              <a:rPr sz="1600" dirty="0">
                <a:latin typeface="Cambria"/>
                <a:cs typeface="Cambria"/>
              </a:rPr>
              <a:t>est </a:t>
            </a:r>
            <a:r>
              <a:rPr sz="1600" spc="-10" dirty="0">
                <a:latin typeface="Cambria"/>
                <a:cs typeface="Cambria"/>
              </a:rPr>
              <a:t>arrivé </a:t>
            </a:r>
            <a:r>
              <a:rPr sz="1600" dirty="0">
                <a:latin typeface="Cambria"/>
                <a:cs typeface="Cambria"/>
              </a:rPr>
              <a:t>il y a </a:t>
            </a:r>
            <a:r>
              <a:rPr sz="1600" spc="-295" dirty="0">
                <a:latin typeface="Cambria"/>
                <a:cs typeface="Cambria"/>
              </a:rPr>
              <a:t> </a:t>
            </a:r>
            <a:r>
              <a:rPr lang="fr-FR" sz="1600" spc="-295" dirty="0">
                <a:latin typeface="Cambria"/>
                <a:cs typeface="Cambria"/>
              </a:rPr>
              <a:t>20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avec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 </a:t>
            </a:r>
            <a:r>
              <a:rPr sz="1600" spc="-20" dirty="0">
                <a:latin typeface="Cambria"/>
                <a:cs typeface="Cambria"/>
              </a:rPr>
              <a:t>rêve</a:t>
            </a:r>
            <a:r>
              <a:rPr sz="1600" dirty="0">
                <a:latin typeface="Cambria"/>
                <a:cs typeface="Cambria"/>
              </a:rPr>
              <a:t> 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s’installer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dans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la </a:t>
            </a:r>
            <a:r>
              <a:rPr sz="1600" spc="-5" dirty="0">
                <a:latin typeface="Cambria"/>
                <a:cs typeface="Cambria"/>
              </a:rPr>
              <a:t>région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Champagne,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famille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lui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volontiers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donné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un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soutien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financier,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lui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permettant</a:t>
            </a:r>
            <a:endParaRPr sz="1600" dirty="0">
              <a:latin typeface="Cambria"/>
              <a:cs typeface="Cambria"/>
            </a:endParaRPr>
          </a:p>
          <a:p>
            <a:pPr marL="12700" marR="164465" algn="just">
              <a:lnSpc>
                <a:spcPct val="107100"/>
              </a:lnSpc>
              <a:spcBef>
                <a:spcPts val="5"/>
              </a:spcBef>
            </a:pPr>
            <a:r>
              <a:rPr sz="1600" dirty="0">
                <a:latin typeface="Cambria"/>
                <a:cs typeface="Cambria"/>
              </a:rPr>
              <a:t>d’acheter une maison. </a:t>
            </a:r>
            <a:r>
              <a:rPr lang="fr-FR" sz="1600" dirty="0">
                <a:latin typeface="Cambria"/>
                <a:cs typeface="Cambria"/>
              </a:rPr>
              <a:t>C</a:t>
            </a:r>
            <a:r>
              <a:rPr sz="1600" spc="-5" dirty="0" err="1">
                <a:latin typeface="Cambria"/>
                <a:cs typeface="Cambria"/>
              </a:rPr>
              <a:t>haque</a:t>
            </a:r>
            <a:r>
              <a:rPr sz="1600" spc="-5" dirty="0">
                <a:latin typeface="Cambria"/>
                <a:cs typeface="Cambria"/>
              </a:rPr>
              <a:t> année, la famille </a:t>
            </a:r>
            <a:r>
              <a:rPr sz="1600" dirty="0">
                <a:latin typeface="Cambria"/>
                <a:cs typeface="Cambria"/>
              </a:rPr>
              <a:t>donne à un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enfant </a:t>
            </a:r>
            <a:r>
              <a:rPr sz="1600" dirty="0">
                <a:latin typeface="Cambria"/>
                <a:cs typeface="Cambria"/>
              </a:rPr>
              <a:t>handicapé ou en </a:t>
            </a:r>
            <a:r>
              <a:rPr sz="1600" spc="-5" dirty="0">
                <a:latin typeface="Cambria"/>
                <a:cs typeface="Cambria"/>
              </a:rPr>
              <a:t>difficulté la </a:t>
            </a:r>
            <a:r>
              <a:rPr sz="1600" dirty="0">
                <a:latin typeface="Cambria"/>
                <a:cs typeface="Cambria"/>
              </a:rPr>
              <a:t>chance de </a:t>
            </a:r>
            <a:r>
              <a:rPr sz="1600" spc="-10" dirty="0">
                <a:latin typeface="Cambria"/>
                <a:cs typeface="Cambria"/>
              </a:rPr>
              <a:t>vivre </a:t>
            </a:r>
            <a:r>
              <a:rPr sz="1600" dirty="0">
                <a:latin typeface="Cambria"/>
                <a:cs typeface="Cambria"/>
              </a:rPr>
              <a:t>une </a:t>
            </a:r>
            <a:r>
              <a:rPr sz="1600" spc="-5" dirty="0">
                <a:latin typeface="Cambria"/>
                <a:cs typeface="Cambria"/>
              </a:rPr>
              <a:t>journée </a:t>
            </a:r>
            <a:r>
              <a:rPr sz="1600" dirty="0">
                <a:latin typeface="Cambria"/>
                <a:cs typeface="Cambria"/>
              </a:rPr>
              <a:t>de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vendanges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au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vignoble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grâce</a:t>
            </a:r>
            <a:r>
              <a:rPr sz="1600" dirty="0">
                <a:latin typeface="Cambria"/>
                <a:cs typeface="Cambria"/>
              </a:rPr>
              <a:t> à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liens </a:t>
            </a:r>
            <a:r>
              <a:rPr sz="1600" spc="-15" dirty="0">
                <a:latin typeface="Cambria"/>
                <a:cs typeface="Cambria"/>
              </a:rPr>
              <a:t>avec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 err="1">
                <a:latin typeface="Cambria"/>
                <a:cs typeface="Cambria"/>
              </a:rPr>
              <a:t>l’association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caritative</a:t>
            </a:r>
            <a:r>
              <a:rPr lang="fr-FR"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«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Les</a:t>
            </a:r>
            <a:r>
              <a:rPr sz="1600" spc="-5" dirty="0">
                <a:latin typeface="Cambria"/>
                <a:cs typeface="Cambria"/>
              </a:rPr>
              <a:t> vendanges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du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Cœur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».</a:t>
            </a:r>
            <a:endParaRPr sz="1600" dirty="0">
              <a:latin typeface="Cambria"/>
              <a:cs typeface="Cambria"/>
            </a:endParaRPr>
          </a:p>
        </p:txBody>
      </p:sp>
      <p:grpSp>
        <p:nvGrpSpPr>
          <p:cNvPr id="6" name="object 9">
            <a:extLst>
              <a:ext uri="{FF2B5EF4-FFF2-40B4-BE49-F238E27FC236}">
                <a16:creationId xmlns:a16="http://schemas.microsoft.com/office/drawing/2014/main" id="{E3E05D84-6598-4A0E-1134-7335755AB08D}"/>
              </a:ext>
            </a:extLst>
          </p:cNvPr>
          <p:cNvGrpSpPr/>
          <p:nvPr/>
        </p:nvGrpSpPr>
        <p:grpSpPr>
          <a:xfrm>
            <a:off x="57354" y="14223"/>
            <a:ext cx="10932839" cy="2054352"/>
            <a:chOff x="65531" y="29135"/>
            <a:chExt cx="10932839" cy="2054352"/>
          </a:xfrm>
        </p:grpSpPr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40A05391-1018-A8CA-5809-2AB4604C99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65532"/>
              <a:ext cx="2069592" cy="911351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5EC174F8-DC7B-BD47-0997-7D4553784F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471" y="29135"/>
              <a:ext cx="2628899" cy="205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199" y="327786"/>
            <a:ext cx="54267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LA</a:t>
            </a:r>
            <a:r>
              <a:rPr spc="35" dirty="0"/>
              <a:t> </a:t>
            </a:r>
            <a:r>
              <a:rPr spc="50" dirty="0"/>
              <a:t>TECHNIQUE</a:t>
            </a:r>
          </a:p>
          <a:p>
            <a:pPr marL="12700">
              <a:lnSpc>
                <a:spcPct val="100000"/>
              </a:lnSpc>
            </a:pPr>
            <a:r>
              <a:rPr b="0" i="1" spc="5" dirty="0">
                <a:solidFill>
                  <a:srgbClr val="5A5E5E"/>
                </a:solidFill>
                <a:latin typeface="Cambria"/>
                <a:cs typeface="Cambria"/>
              </a:rPr>
              <a:t>Tout</a:t>
            </a:r>
            <a:r>
              <a:rPr b="0" i="1" spc="-3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spc="5" dirty="0">
                <a:solidFill>
                  <a:srgbClr val="5A5E5E"/>
                </a:solidFill>
                <a:latin typeface="Cambria"/>
                <a:cs typeface="Cambria"/>
              </a:rPr>
              <a:t>commence</a:t>
            </a:r>
            <a:r>
              <a:rPr b="0" i="1" spc="-1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spc="5" dirty="0">
                <a:solidFill>
                  <a:srgbClr val="5A5E5E"/>
                </a:solidFill>
                <a:latin typeface="Cambria"/>
                <a:cs typeface="Cambria"/>
              </a:rPr>
              <a:t>par</a:t>
            </a:r>
            <a:r>
              <a:rPr b="0" i="1" spc="-1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dirty="0">
                <a:solidFill>
                  <a:srgbClr val="5A5E5E"/>
                </a:solidFill>
                <a:latin typeface="Cambria"/>
                <a:cs typeface="Cambria"/>
              </a:rPr>
              <a:t>la</a:t>
            </a:r>
            <a:r>
              <a:rPr b="0" i="1" spc="1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spc="5" dirty="0">
                <a:solidFill>
                  <a:srgbClr val="5A5E5E"/>
                </a:solidFill>
                <a:latin typeface="Cambria"/>
                <a:cs typeface="Cambria"/>
              </a:rPr>
              <a:t>vigne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92" y="4661383"/>
            <a:ext cx="10756900" cy="399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000"/>
              </a:lnSpc>
              <a:spcBef>
                <a:spcPts val="100"/>
              </a:spcBef>
            </a:pPr>
            <a:r>
              <a:rPr sz="1400" dirty="0">
                <a:latin typeface="Cambria"/>
                <a:cs typeface="Cambria"/>
              </a:rPr>
              <a:t>Jean </a:t>
            </a:r>
            <a:r>
              <a:rPr sz="1400" spc="-5" dirty="0">
                <a:latin typeface="Cambria"/>
                <a:cs typeface="Cambria"/>
              </a:rPr>
              <a:t>Noel </a:t>
            </a:r>
            <a:r>
              <a:rPr sz="1400" dirty="0">
                <a:latin typeface="Cambria"/>
                <a:cs typeface="Cambria"/>
              </a:rPr>
              <a:t>a </a:t>
            </a:r>
            <a:r>
              <a:rPr sz="1400" spc="-10" dirty="0">
                <a:latin typeface="Cambria"/>
                <a:cs typeface="Cambria"/>
              </a:rPr>
              <a:t>appris beaucoup plus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l’école </a:t>
            </a:r>
            <a:r>
              <a:rPr sz="1400" dirty="0">
                <a:latin typeface="Cambria"/>
                <a:cs typeface="Cambria"/>
              </a:rPr>
              <a:t>de la </a:t>
            </a:r>
            <a:r>
              <a:rPr sz="1400" spc="-5" dirty="0">
                <a:latin typeface="Cambria"/>
                <a:cs typeface="Cambria"/>
              </a:rPr>
              <a:t>vie que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10" dirty="0">
                <a:latin typeface="Cambria"/>
                <a:cs typeface="Cambria"/>
              </a:rPr>
              <a:t>autres écoles.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5" dirty="0">
                <a:latin typeface="Cambria"/>
                <a:cs typeface="Cambria"/>
              </a:rPr>
              <a:t>l’âge </a:t>
            </a:r>
            <a:r>
              <a:rPr sz="1400" spc="-1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14 ans, il </a:t>
            </a:r>
            <a:r>
              <a:rPr sz="1400" spc="-10" dirty="0">
                <a:latin typeface="Cambria"/>
                <a:cs typeface="Cambria"/>
              </a:rPr>
              <a:t>s’occupait </a:t>
            </a:r>
            <a:r>
              <a:rPr sz="1400" dirty="0">
                <a:latin typeface="Cambria"/>
                <a:cs typeface="Cambria"/>
              </a:rPr>
              <a:t>déjà des </a:t>
            </a:r>
            <a:r>
              <a:rPr sz="1400" spc="-10" dirty="0">
                <a:latin typeface="Cambria"/>
                <a:cs typeface="Cambria"/>
              </a:rPr>
              <a:t>vignes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la </a:t>
            </a:r>
            <a:r>
              <a:rPr sz="1400" spc="-10" dirty="0">
                <a:latin typeface="Cambria"/>
                <a:cs typeface="Cambria"/>
              </a:rPr>
              <a:t>vigne </a:t>
            </a:r>
            <a:r>
              <a:rPr sz="1400" spc="-5" dirty="0">
                <a:latin typeface="Cambria"/>
                <a:cs typeface="Cambria"/>
              </a:rPr>
              <a:t>que </a:t>
            </a:r>
            <a:r>
              <a:rPr sz="1400" spc="-10" dirty="0">
                <a:latin typeface="Cambria"/>
                <a:cs typeface="Cambria"/>
              </a:rPr>
              <a:t>son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père </a:t>
            </a:r>
            <a:r>
              <a:rPr sz="1400" spc="-20" dirty="0">
                <a:latin typeface="Cambria"/>
                <a:cs typeface="Cambria"/>
              </a:rPr>
              <a:t>avait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lui-même </a:t>
            </a:r>
            <a:r>
              <a:rPr sz="1400" spc="-10" dirty="0">
                <a:latin typeface="Cambria"/>
                <a:cs typeface="Cambria"/>
              </a:rPr>
              <a:t>héritées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ses aînés. </a:t>
            </a:r>
            <a:r>
              <a:rPr sz="1400" dirty="0">
                <a:latin typeface="Cambria"/>
                <a:cs typeface="Cambria"/>
              </a:rPr>
              <a:t>4 </a:t>
            </a:r>
            <a:r>
              <a:rPr sz="1400" spc="-10" dirty="0">
                <a:latin typeface="Cambria"/>
                <a:cs typeface="Cambria"/>
              </a:rPr>
              <a:t>générations </a:t>
            </a:r>
            <a:r>
              <a:rPr sz="1400" spc="-5" dirty="0">
                <a:latin typeface="Cambria"/>
                <a:cs typeface="Cambria"/>
              </a:rPr>
              <a:t>ont </a:t>
            </a:r>
            <a:r>
              <a:rPr sz="1400" spc="-10" dirty="0">
                <a:latin typeface="Cambria"/>
                <a:cs typeface="Cambria"/>
              </a:rPr>
              <a:t>construit l’entreprise </a:t>
            </a:r>
            <a:r>
              <a:rPr sz="1400" dirty="0">
                <a:latin typeface="Cambria"/>
                <a:cs typeface="Cambria"/>
              </a:rPr>
              <a:t>dans ce </a:t>
            </a:r>
            <a:r>
              <a:rPr sz="1400" spc="-10" dirty="0">
                <a:latin typeface="Cambria"/>
                <a:cs typeface="Cambria"/>
              </a:rPr>
              <a:t>qu’elle</a:t>
            </a:r>
            <a:r>
              <a:rPr sz="1400" spc="-5" dirty="0">
                <a:latin typeface="Cambria"/>
                <a:cs typeface="Cambria"/>
              </a:rPr>
              <a:t> est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aujourd’hui</a:t>
            </a:r>
            <a:r>
              <a:rPr sz="1400" spc="2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25 </a:t>
            </a:r>
            <a:r>
              <a:rPr sz="1400" spc="-10" dirty="0">
                <a:latin typeface="Cambria"/>
                <a:cs typeface="Cambria"/>
              </a:rPr>
              <a:t>hectares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vignes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bordant </a:t>
            </a:r>
            <a:r>
              <a:rPr sz="1400" dirty="0">
                <a:latin typeface="Cambria"/>
                <a:cs typeface="Cambria"/>
              </a:rPr>
              <a:t>7 </a:t>
            </a:r>
            <a:r>
              <a:rPr sz="1400" spc="-10" dirty="0">
                <a:latin typeface="Cambria"/>
                <a:cs typeface="Cambria"/>
              </a:rPr>
              <a:t>villages, Jean-Noël connaît </a:t>
            </a:r>
            <a:r>
              <a:rPr sz="1400" dirty="0">
                <a:latin typeface="Cambria"/>
                <a:cs typeface="Cambria"/>
              </a:rPr>
              <a:t>ses </a:t>
            </a:r>
            <a:r>
              <a:rPr sz="1400" spc="-10" dirty="0">
                <a:latin typeface="Cambria"/>
                <a:cs typeface="Cambria"/>
              </a:rPr>
              <a:t>vignes comme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0" dirty="0">
                <a:latin typeface="Cambria"/>
                <a:cs typeface="Cambria"/>
              </a:rPr>
              <a:t>dos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sa </a:t>
            </a:r>
            <a:r>
              <a:rPr sz="1400" spc="-5" dirty="0">
                <a:latin typeface="Cambria"/>
                <a:cs typeface="Cambria"/>
              </a:rPr>
              <a:t>main. On </a:t>
            </a:r>
            <a:r>
              <a:rPr sz="1400" spc="-10" dirty="0">
                <a:latin typeface="Cambria"/>
                <a:cs typeface="Cambria"/>
              </a:rPr>
              <a:t>peut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20" dirty="0">
                <a:latin typeface="Cambria"/>
                <a:cs typeface="Cambria"/>
              </a:rPr>
              <a:t>trouver </a:t>
            </a: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spc="-10" dirty="0">
                <a:latin typeface="Cambria"/>
                <a:cs typeface="Cambria"/>
              </a:rPr>
              <a:t>eux </a:t>
            </a:r>
            <a:r>
              <a:rPr sz="1400" spc="-5" dirty="0">
                <a:latin typeface="Cambria"/>
                <a:cs typeface="Cambria"/>
              </a:rPr>
              <a:t>chaque </a:t>
            </a:r>
            <a:r>
              <a:rPr sz="1400" spc="-10" dirty="0">
                <a:latin typeface="Cambria"/>
                <a:cs typeface="Cambria"/>
              </a:rPr>
              <a:t>matin, notant </a:t>
            </a:r>
            <a:r>
              <a:rPr sz="1400" spc="-5" dirty="0">
                <a:latin typeface="Cambria"/>
                <a:cs typeface="Cambria"/>
              </a:rPr>
              <a:t>chaque </a:t>
            </a:r>
            <a:r>
              <a:rPr sz="1400" spc="-10" dirty="0">
                <a:latin typeface="Cambria"/>
                <a:cs typeface="Cambria"/>
              </a:rPr>
              <a:t>détail, pesant </a:t>
            </a:r>
            <a:r>
              <a:rPr sz="1400" spc="-5" dirty="0">
                <a:latin typeface="Cambria"/>
                <a:cs typeface="Cambria"/>
              </a:rPr>
              <a:t> chaque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situation,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écrasant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dans</a:t>
            </a:r>
            <a:r>
              <a:rPr sz="1400" spc="15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l’oeuf</a:t>
            </a:r>
            <a:r>
              <a:rPr sz="1400" spc="16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8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moindre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attaque</a:t>
            </a:r>
            <a:r>
              <a:rPr sz="1400" spc="1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mildiou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ou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moisissure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grise.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Il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est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comme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sentinelle,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toujours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sur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ses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gardes </a:t>
            </a:r>
            <a:r>
              <a:rPr sz="1400" spc="-10" dirty="0">
                <a:latin typeface="Cambria"/>
                <a:cs typeface="Cambria"/>
              </a:rPr>
              <a:t>et </a:t>
            </a:r>
            <a:r>
              <a:rPr sz="1400" spc="-15" dirty="0">
                <a:latin typeface="Cambria"/>
                <a:cs typeface="Cambria"/>
              </a:rPr>
              <a:t>prêt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15" dirty="0">
                <a:latin typeface="Cambria"/>
                <a:cs typeface="Cambria"/>
              </a:rPr>
              <a:t>protéger </a:t>
            </a:r>
            <a:r>
              <a:rPr sz="1400" spc="-5" dirty="0">
                <a:latin typeface="Cambria"/>
                <a:cs typeface="Cambria"/>
              </a:rPr>
              <a:t>ses </a:t>
            </a:r>
            <a:r>
              <a:rPr sz="1400" spc="-10" dirty="0">
                <a:latin typeface="Cambria"/>
                <a:cs typeface="Cambria"/>
              </a:rPr>
              <a:t>cultures bien-aimées. </a:t>
            </a:r>
            <a:r>
              <a:rPr sz="1400" spc="-15" dirty="0">
                <a:latin typeface="Cambria"/>
                <a:cs typeface="Cambria"/>
              </a:rPr>
              <a:t>Aujourd’hui, </a:t>
            </a:r>
            <a:r>
              <a:rPr sz="1400" spc="-5" dirty="0">
                <a:latin typeface="Cambria"/>
                <a:cs typeface="Cambria"/>
              </a:rPr>
              <a:t>sa </a:t>
            </a:r>
            <a:r>
              <a:rPr sz="1400" spc="-10" dirty="0">
                <a:latin typeface="Cambria"/>
                <a:cs typeface="Cambria"/>
              </a:rPr>
              <a:t>responsabilité écologique </a:t>
            </a:r>
            <a:r>
              <a:rPr sz="1400" spc="-5" dirty="0">
                <a:latin typeface="Cambria"/>
                <a:cs typeface="Cambria"/>
              </a:rPr>
              <a:t>l’a </a:t>
            </a:r>
            <a:r>
              <a:rPr sz="1400" spc="-10" dirty="0">
                <a:latin typeface="Cambria"/>
                <a:cs typeface="Cambria"/>
              </a:rPr>
              <a:t>conduit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10" dirty="0">
                <a:latin typeface="Cambria"/>
                <a:cs typeface="Cambria"/>
              </a:rPr>
              <a:t>obtenir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0" dirty="0">
                <a:latin typeface="Cambria"/>
                <a:cs typeface="Cambria"/>
              </a:rPr>
              <a:t>label </a:t>
            </a:r>
            <a:r>
              <a:rPr sz="1400" dirty="0">
                <a:latin typeface="Cambria"/>
                <a:cs typeface="Cambria"/>
              </a:rPr>
              <a:t>« </a:t>
            </a:r>
            <a:r>
              <a:rPr sz="1400" spc="-10" dirty="0">
                <a:latin typeface="Cambria"/>
                <a:cs typeface="Cambria"/>
              </a:rPr>
              <a:t>haute valeur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environnementale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 </a:t>
            </a:r>
            <a:r>
              <a:rPr sz="1400" spc="-5" dirty="0">
                <a:latin typeface="Cambria"/>
                <a:cs typeface="Cambria"/>
              </a:rPr>
              <a:t>HEV </a:t>
            </a:r>
            <a:r>
              <a:rPr sz="1400" dirty="0">
                <a:latin typeface="Cambria"/>
                <a:cs typeface="Cambria"/>
              </a:rPr>
              <a:t>3.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 </a:t>
            </a:r>
            <a:r>
              <a:rPr sz="1400" spc="-15" dirty="0">
                <a:latin typeface="Cambria"/>
                <a:cs typeface="Cambria"/>
              </a:rPr>
              <a:t>priorité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est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20" dirty="0">
                <a:latin typeface="Cambria"/>
                <a:cs typeface="Cambria"/>
              </a:rPr>
              <a:t>trouver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0" dirty="0">
                <a:latin typeface="Cambria"/>
                <a:cs typeface="Cambria"/>
              </a:rPr>
              <a:t>juste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équilibre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entre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5" dirty="0">
                <a:latin typeface="Cambria"/>
                <a:cs typeface="Cambria"/>
              </a:rPr>
              <a:t>respect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du </a:t>
            </a:r>
            <a:r>
              <a:rPr sz="1400" spc="-15" dirty="0">
                <a:latin typeface="Cambria"/>
                <a:cs typeface="Cambria"/>
              </a:rPr>
              <a:t>sol,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 </a:t>
            </a:r>
            <a:r>
              <a:rPr sz="1400" spc="-10" dirty="0">
                <a:latin typeface="Cambria"/>
                <a:cs typeface="Cambria"/>
              </a:rPr>
              <a:t>prise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risques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la </a:t>
            </a:r>
            <a:r>
              <a:rPr sz="1400" spc="-10" dirty="0">
                <a:latin typeface="Cambria"/>
                <a:cs typeface="Cambria"/>
              </a:rPr>
              <a:t>protection </a:t>
            </a:r>
            <a:r>
              <a:rPr sz="1400" spc="-15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 l’environnement. Plusieurs mesures </a:t>
            </a:r>
            <a:r>
              <a:rPr sz="1400" spc="-5" dirty="0">
                <a:latin typeface="Cambria"/>
                <a:cs typeface="Cambria"/>
              </a:rPr>
              <a:t>ont </a:t>
            </a:r>
            <a:r>
              <a:rPr sz="1400" dirty="0">
                <a:latin typeface="Cambria"/>
                <a:cs typeface="Cambria"/>
              </a:rPr>
              <a:t>déjà </a:t>
            </a:r>
            <a:r>
              <a:rPr sz="1400" spc="-10" dirty="0">
                <a:latin typeface="Cambria"/>
                <a:cs typeface="Cambria"/>
              </a:rPr>
              <a:t>été </a:t>
            </a:r>
            <a:r>
              <a:rPr sz="1400" spc="-5" dirty="0">
                <a:latin typeface="Cambria"/>
                <a:cs typeface="Cambria"/>
              </a:rPr>
              <a:t>mises en </a:t>
            </a:r>
            <a:r>
              <a:rPr sz="1400" spc="-20" dirty="0">
                <a:latin typeface="Cambria"/>
                <a:cs typeface="Cambria"/>
              </a:rPr>
              <a:t>œuvre </a:t>
            </a:r>
            <a:r>
              <a:rPr sz="1400" dirty="0">
                <a:latin typeface="Cambria"/>
                <a:cs typeface="Cambria"/>
              </a:rPr>
              <a:t>: </a:t>
            </a:r>
            <a:r>
              <a:rPr sz="1400" spc="-5" dirty="0">
                <a:latin typeface="Cambria"/>
                <a:cs typeface="Cambria"/>
              </a:rPr>
              <a:t>des </a:t>
            </a:r>
            <a:r>
              <a:rPr sz="1400" spc="-10" dirty="0">
                <a:latin typeface="Cambria"/>
                <a:cs typeface="Cambria"/>
              </a:rPr>
              <a:t>tests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lutte contre l’Esca </a:t>
            </a:r>
            <a:r>
              <a:rPr sz="1400" dirty="0">
                <a:latin typeface="Cambria"/>
                <a:cs typeface="Cambria"/>
              </a:rPr>
              <a:t>- </a:t>
            </a:r>
            <a:r>
              <a:rPr sz="1400" spc="-5" dirty="0">
                <a:latin typeface="Cambria"/>
                <a:cs typeface="Cambria"/>
              </a:rPr>
              <a:t>une </a:t>
            </a:r>
            <a:r>
              <a:rPr sz="1400" spc="-10" dirty="0">
                <a:latin typeface="Cambria"/>
                <a:cs typeface="Cambria"/>
              </a:rPr>
              <a:t>maladie fongique affectant </a:t>
            </a:r>
            <a:r>
              <a:rPr sz="1400" spc="-5" dirty="0">
                <a:latin typeface="Cambria"/>
                <a:cs typeface="Cambria"/>
              </a:rPr>
              <a:t>les </a:t>
            </a:r>
            <a:r>
              <a:rPr sz="1400" spc="-15" dirty="0">
                <a:latin typeface="Cambria"/>
                <a:cs typeface="Cambria"/>
              </a:rPr>
              <a:t>troncs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vigne </a:t>
            </a:r>
            <a:r>
              <a:rPr sz="1400" dirty="0">
                <a:latin typeface="Cambria"/>
                <a:cs typeface="Cambria"/>
              </a:rPr>
              <a:t>- </a:t>
            </a:r>
            <a:r>
              <a:rPr sz="1400" spc="-5" dirty="0">
                <a:latin typeface="Cambria"/>
                <a:cs typeface="Cambria"/>
              </a:rPr>
              <a:t>par </a:t>
            </a:r>
            <a:r>
              <a:rPr sz="1400" dirty="0">
                <a:latin typeface="Cambria"/>
                <a:cs typeface="Cambria"/>
              </a:rPr>
              <a:t>une </a:t>
            </a:r>
            <a:r>
              <a:rPr sz="1400" spc="-10" dirty="0">
                <a:latin typeface="Cambria"/>
                <a:cs typeface="Cambria"/>
              </a:rPr>
              <a:t>méthode </a:t>
            </a:r>
            <a:r>
              <a:rPr sz="1400" spc="-5" dirty="0">
                <a:latin typeface="Cambria"/>
                <a:cs typeface="Cambria"/>
              </a:rPr>
              <a:t>moderne </a:t>
            </a:r>
            <a:r>
              <a:rPr sz="1400" spc="-10" dirty="0">
                <a:latin typeface="Cambria"/>
                <a:cs typeface="Cambria"/>
              </a:rPr>
              <a:t>utilisant </a:t>
            </a:r>
            <a:r>
              <a:rPr sz="1400" spc="-5" dirty="0">
                <a:latin typeface="Cambria"/>
                <a:cs typeface="Cambria"/>
              </a:rPr>
              <a:t>les </a:t>
            </a:r>
            <a:r>
              <a:rPr sz="1400" spc="-10" dirty="0">
                <a:latin typeface="Cambria"/>
                <a:cs typeface="Cambria"/>
              </a:rPr>
              <a:t>ultrasons, </a:t>
            </a: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spc="-10" dirty="0">
                <a:latin typeface="Cambria"/>
                <a:cs typeface="Cambria"/>
              </a:rPr>
              <a:t>éliminant l’utilisation d’insecticides sur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5" dirty="0">
                <a:latin typeface="Cambria"/>
                <a:cs typeface="Cambria"/>
              </a:rPr>
              <a:t>tiers des </a:t>
            </a:r>
            <a:r>
              <a:rPr sz="1400" spc="-10" dirty="0">
                <a:latin typeface="Cambria"/>
                <a:cs typeface="Cambria"/>
              </a:rPr>
              <a:t>vignobles, </a:t>
            </a: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spc="-10" dirty="0">
                <a:latin typeface="Cambria"/>
                <a:cs typeface="Cambria"/>
              </a:rPr>
              <a:t>utilisant </a:t>
            </a:r>
            <a:r>
              <a:rPr sz="1400" spc="-5" dirty="0">
                <a:latin typeface="Cambria"/>
                <a:cs typeface="Cambria"/>
              </a:rPr>
              <a:t>des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préparations</a:t>
            </a:r>
            <a:r>
              <a:rPr sz="1400" spc="-10" dirty="0">
                <a:latin typeface="Cambria"/>
                <a:cs typeface="Cambria"/>
              </a:rPr>
              <a:t> plus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respectueuses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la </a:t>
            </a:r>
            <a:r>
              <a:rPr sz="1400" spc="-10" dirty="0">
                <a:latin typeface="Cambria"/>
                <a:cs typeface="Cambria"/>
              </a:rPr>
              <a:t>terre,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réduction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significative</a:t>
            </a:r>
            <a:r>
              <a:rPr sz="1400" spc="2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10" dirty="0">
                <a:latin typeface="Cambria"/>
                <a:cs typeface="Cambria"/>
              </a:rPr>
              <a:t>traitements chimiques </a:t>
            </a:r>
            <a:r>
              <a:rPr sz="1400" spc="-15" dirty="0">
                <a:latin typeface="Cambria"/>
                <a:cs typeface="Cambria"/>
              </a:rPr>
              <a:t>grâce</a:t>
            </a:r>
            <a:r>
              <a:rPr sz="1400" spc="2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 une </a:t>
            </a:r>
            <a:r>
              <a:rPr sz="1400" spc="-10" dirty="0">
                <a:latin typeface="Cambria"/>
                <a:cs typeface="Cambria"/>
              </a:rPr>
              <a:t>inspection </a:t>
            </a:r>
            <a:r>
              <a:rPr sz="1400" spc="-5" dirty="0">
                <a:latin typeface="Cambria"/>
                <a:cs typeface="Cambria"/>
              </a:rPr>
              <a:t>quotidienne </a:t>
            </a:r>
            <a:r>
              <a:rPr sz="1400" dirty="0">
                <a:latin typeface="Cambria"/>
                <a:cs typeface="Cambria"/>
              </a:rPr>
              <a:t>de la </a:t>
            </a:r>
            <a:r>
              <a:rPr sz="1400" spc="-10" dirty="0">
                <a:latin typeface="Cambria"/>
                <a:cs typeface="Cambria"/>
              </a:rPr>
              <a:t>santé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la </a:t>
            </a:r>
            <a:r>
              <a:rPr sz="1400" spc="-10" dirty="0">
                <a:latin typeface="Cambria"/>
                <a:cs typeface="Cambria"/>
              </a:rPr>
              <a:t>vigne. </a:t>
            </a:r>
            <a:r>
              <a:rPr sz="1400" dirty="0">
                <a:latin typeface="Cambria"/>
                <a:cs typeface="Cambria"/>
              </a:rPr>
              <a:t>Une </a:t>
            </a:r>
            <a:r>
              <a:rPr sz="1400" spc="-15" dirty="0">
                <a:latin typeface="Cambria"/>
                <a:cs typeface="Cambria"/>
              </a:rPr>
              <a:t>approche </a:t>
            </a:r>
            <a:r>
              <a:rPr sz="1400" spc="-5" dirty="0">
                <a:latin typeface="Cambria"/>
                <a:cs typeface="Cambria"/>
              </a:rPr>
              <a:t>sans </a:t>
            </a:r>
            <a:r>
              <a:rPr sz="1400" spc="-10" dirty="0">
                <a:latin typeface="Cambria"/>
                <a:cs typeface="Cambria"/>
              </a:rPr>
              <a:t>herbicide </a:t>
            </a:r>
            <a:r>
              <a:rPr sz="1400" spc="-5" dirty="0">
                <a:latin typeface="Cambria"/>
                <a:cs typeface="Cambria"/>
              </a:rPr>
              <a:t>est </a:t>
            </a:r>
            <a:r>
              <a:rPr sz="1400" spc="-10" dirty="0">
                <a:latin typeface="Cambria"/>
                <a:cs typeface="Cambria"/>
              </a:rPr>
              <a:t>également testée </a:t>
            </a:r>
            <a:r>
              <a:rPr sz="1400" spc="-5" dirty="0">
                <a:latin typeface="Cambria"/>
                <a:cs typeface="Cambria"/>
              </a:rPr>
              <a:t>sur </a:t>
            </a:r>
            <a:r>
              <a:rPr sz="1400" spc="-10" dirty="0">
                <a:latin typeface="Cambria"/>
                <a:cs typeface="Cambria"/>
              </a:rPr>
              <a:t>plusieurs parcelles. Depuis </a:t>
            </a:r>
            <a:r>
              <a:rPr sz="1400" spc="-5" dirty="0">
                <a:latin typeface="Cambria"/>
                <a:cs typeface="Cambria"/>
              </a:rPr>
              <a:t>2012, </a:t>
            </a:r>
            <a:r>
              <a:rPr sz="1400" spc="-10" dirty="0">
                <a:latin typeface="Cambria"/>
                <a:cs typeface="Cambria"/>
              </a:rPr>
              <a:t>les équipes qui s’occupent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10" dirty="0">
                <a:latin typeface="Cambria"/>
                <a:cs typeface="Cambria"/>
              </a:rPr>
              <a:t>vignes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travaillent </a:t>
            </a:r>
            <a:r>
              <a:rPr sz="1400" spc="-10" dirty="0">
                <a:latin typeface="Cambria"/>
                <a:cs typeface="Cambria"/>
              </a:rPr>
              <a:t>régulièrement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0" dirty="0">
                <a:latin typeface="Cambria"/>
                <a:cs typeface="Cambria"/>
              </a:rPr>
              <a:t>sol. Nous </a:t>
            </a:r>
            <a:r>
              <a:rPr sz="1400" spc="-15" dirty="0">
                <a:latin typeface="Cambria"/>
                <a:cs typeface="Cambria"/>
              </a:rPr>
              <a:t>recherchons </a:t>
            </a:r>
            <a:r>
              <a:rPr sz="1400" dirty="0">
                <a:latin typeface="Cambria"/>
                <a:cs typeface="Cambria"/>
              </a:rPr>
              <a:t>une </a:t>
            </a:r>
            <a:r>
              <a:rPr sz="1400" spc="-10" dirty="0">
                <a:latin typeface="Cambria"/>
                <a:cs typeface="Cambria"/>
              </a:rPr>
              <a:t>maturité optimale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10" dirty="0">
                <a:latin typeface="Cambria"/>
                <a:cs typeface="Cambria"/>
              </a:rPr>
              <a:t>raisins pour obtenir </a:t>
            </a:r>
            <a:r>
              <a:rPr sz="1400" spc="-5" dirty="0">
                <a:latin typeface="Cambria"/>
                <a:cs typeface="Cambria"/>
              </a:rPr>
              <a:t>un </a:t>
            </a:r>
            <a:r>
              <a:rPr sz="1400" spc="-10" dirty="0">
                <a:latin typeface="Cambria"/>
                <a:cs typeface="Cambria"/>
              </a:rPr>
              <a:t>degré d’alcool naturel </a:t>
            </a:r>
            <a:r>
              <a:rPr sz="1400" spc="-15" dirty="0">
                <a:latin typeface="Cambria"/>
                <a:cs typeface="Cambria"/>
              </a:rPr>
              <a:t>d’environ </a:t>
            </a:r>
            <a:r>
              <a:rPr sz="1400" spc="-5" dirty="0">
                <a:latin typeface="Cambria"/>
                <a:cs typeface="Cambria"/>
              </a:rPr>
              <a:t>10,5%. </a:t>
            </a:r>
            <a:r>
              <a:rPr sz="1400" dirty="0">
                <a:latin typeface="Cambria"/>
                <a:cs typeface="Cambria"/>
              </a:rPr>
              <a:t> Une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équipe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vendangeurs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 </a:t>
            </a:r>
            <a:r>
              <a:rPr sz="1400" spc="-5" dirty="0">
                <a:latin typeface="Cambria"/>
                <a:cs typeface="Cambria"/>
              </a:rPr>
              <a:t>attribuée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récolte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uniquement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cépages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rouges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utilisés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fabrication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cuvées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rosées.</a:t>
            </a:r>
            <a:endParaRPr sz="1400">
              <a:latin typeface="Cambria"/>
              <a:cs typeface="Cambria"/>
            </a:endParaRPr>
          </a:p>
          <a:p>
            <a:pPr marL="12700" marR="6350" algn="just">
              <a:lnSpc>
                <a:spcPct val="109000"/>
              </a:lnSpc>
              <a:spcBef>
                <a:spcPts val="105"/>
              </a:spcBef>
            </a:pPr>
            <a:r>
              <a:rPr sz="1400" dirty="0">
                <a:latin typeface="Cambria"/>
                <a:cs typeface="Cambria"/>
              </a:rPr>
              <a:t>A </a:t>
            </a:r>
            <a:r>
              <a:rPr sz="1400" spc="-10" dirty="0">
                <a:latin typeface="Cambria"/>
                <a:cs typeface="Cambria"/>
              </a:rPr>
              <a:t>partir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1978, </a:t>
            </a:r>
            <a:r>
              <a:rPr sz="1400" spc="-10" dirty="0">
                <a:latin typeface="Cambria"/>
                <a:cs typeface="Cambria"/>
              </a:rPr>
              <a:t>Jean-Noël Haton décide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compléter </a:t>
            </a:r>
            <a:r>
              <a:rPr sz="1400" spc="-5" dirty="0">
                <a:latin typeface="Cambria"/>
                <a:cs typeface="Cambria"/>
              </a:rPr>
              <a:t>sa </a:t>
            </a:r>
            <a:r>
              <a:rPr sz="1400" spc="-15" dirty="0">
                <a:latin typeface="Cambria"/>
                <a:cs typeface="Cambria"/>
              </a:rPr>
              <a:t>propre </a:t>
            </a:r>
            <a:r>
              <a:rPr sz="1400" spc="-10" dirty="0">
                <a:latin typeface="Cambria"/>
                <a:cs typeface="Cambria"/>
              </a:rPr>
              <a:t>production </a:t>
            </a:r>
            <a:r>
              <a:rPr sz="1400" spc="-5" dirty="0">
                <a:latin typeface="Cambria"/>
                <a:cs typeface="Cambria"/>
              </a:rPr>
              <a:t>en mettant en </a:t>
            </a:r>
            <a:r>
              <a:rPr sz="1400" spc="-10" dirty="0">
                <a:latin typeface="Cambria"/>
                <a:cs typeface="Cambria"/>
              </a:rPr>
              <a:t>place </a:t>
            </a:r>
            <a:r>
              <a:rPr sz="1400" spc="-5" dirty="0">
                <a:latin typeface="Cambria"/>
                <a:cs typeface="Cambria"/>
              </a:rPr>
              <a:t>une chaîne </a:t>
            </a:r>
            <a:r>
              <a:rPr sz="1400" spc="-15" dirty="0">
                <a:latin typeface="Cambria"/>
                <a:cs typeface="Cambria"/>
              </a:rPr>
              <a:t>d’approvisionnement </a:t>
            </a:r>
            <a:r>
              <a:rPr sz="1400" spc="-10" dirty="0">
                <a:latin typeface="Cambria"/>
                <a:cs typeface="Cambria"/>
              </a:rPr>
              <a:t>reliant 85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hectares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vignes </a:t>
            </a:r>
            <a:r>
              <a:rPr sz="1400" spc="-10" dirty="0">
                <a:latin typeface="Cambria"/>
                <a:cs typeface="Cambria"/>
              </a:rPr>
              <a:t>appartenant </a:t>
            </a:r>
            <a:r>
              <a:rPr sz="1400" dirty="0">
                <a:latin typeface="Cambria"/>
                <a:cs typeface="Cambria"/>
              </a:rPr>
              <a:t>à ses </a:t>
            </a:r>
            <a:r>
              <a:rPr sz="1400" spc="-10" dirty="0">
                <a:latin typeface="Cambria"/>
                <a:cs typeface="Cambria"/>
              </a:rPr>
              <a:t>amis vignerons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confiance. Cela </a:t>
            </a:r>
            <a:r>
              <a:rPr sz="1400" spc="-5" dirty="0">
                <a:latin typeface="Cambria"/>
                <a:cs typeface="Cambria"/>
              </a:rPr>
              <a:t>lui </a:t>
            </a:r>
            <a:r>
              <a:rPr sz="1400" spc="-15" dirty="0">
                <a:latin typeface="Cambria"/>
                <a:cs typeface="Cambria"/>
              </a:rPr>
              <a:t>assure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10" dirty="0">
                <a:latin typeface="Cambria"/>
                <a:cs typeface="Cambria"/>
              </a:rPr>
              <a:t>approvisionnement </a:t>
            </a:r>
            <a:r>
              <a:rPr sz="1400" spc="-5" dirty="0">
                <a:latin typeface="Cambria"/>
                <a:cs typeface="Cambria"/>
              </a:rPr>
              <a:t>annuel </a:t>
            </a:r>
            <a:r>
              <a:rPr sz="1400" spc="-10" dirty="0">
                <a:latin typeface="Cambria"/>
                <a:cs typeface="Cambria"/>
              </a:rPr>
              <a:t>supplémentaire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15" dirty="0">
                <a:latin typeface="Cambria"/>
                <a:cs typeface="Cambria"/>
              </a:rPr>
              <a:t>raisins </a:t>
            </a:r>
            <a:r>
              <a:rPr sz="1400" spc="-5" dirty="0">
                <a:latin typeface="Cambria"/>
                <a:cs typeface="Cambria"/>
              </a:rPr>
              <a:t>les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plus </a:t>
            </a:r>
            <a:r>
              <a:rPr sz="1400" spc="-10" dirty="0">
                <a:latin typeface="Cambria"/>
                <a:cs typeface="Cambria"/>
              </a:rPr>
              <a:t>mûrs et sains </a:t>
            </a:r>
            <a:r>
              <a:rPr sz="1400" spc="-5" dirty="0">
                <a:latin typeface="Cambria"/>
                <a:cs typeface="Cambria"/>
              </a:rPr>
              <a:t>qui, </a:t>
            </a:r>
            <a:r>
              <a:rPr sz="1400" spc="-10" dirty="0">
                <a:latin typeface="Cambria"/>
                <a:cs typeface="Cambria"/>
              </a:rPr>
              <a:t>comme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5" dirty="0">
                <a:latin typeface="Cambria"/>
                <a:cs typeface="Cambria"/>
              </a:rPr>
              <a:t>sien, </a:t>
            </a:r>
            <a:r>
              <a:rPr sz="1400" spc="-10" dirty="0">
                <a:latin typeface="Cambria"/>
                <a:cs typeface="Cambria"/>
              </a:rPr>
              <a:t>font </a:t>
            </a:r>
            <a:r>
              <a:rPr sz="1400" spc="-5" dirty="0">
                <a:latin typeface="Cambria"/>
                <a:cs typeface="Cambria"/>
              </a:rPr>
              <a:t>honneur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10" dirty="0">
                <a:latin typeface="Cambria"/>
                <a:cs typeface="Cambria"/>
              </a:rPr>
              <a:t>l’appellation… </a:t>
            </a:r>
            <a:r>
              <a:rPr sz="1400" spc="-5" dirty="0">
                <a:latin typeface="Cambria"/>
                <a:cs typeface="Cambria"/>
              </a:rPr>
              <a:t>Jean-Noël </a:t>
            </a:r>
            <a:r>
              <a:rPr sz="1400" spc="-10" dirty="0">
                <a:latin typeface="Cambria"/>
                <a:cs typeface="Cambria"/>
              </a:rPr>
              <a:t>Haton est passé de vigneron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10" dirty="0">
                <a:latin typeface="Cambria"/>
                <a:cs typeface="Cambria"/>
              </a:rPr>
              <a:t>marchand </a:t>
            </a: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spc="-10" dirty="0">
                <a:latin typeface="Cambria"/>
                <a:cs typeface="Cambria"/>
              </a:rPr>
              <a:t>augmentant </a:t>
            </a:r>
            <a:r>
              <a:rPr sz="1400" spc="-5" dirty="0">
                <a:latin typeface="Cambria"/>
                <a:cs typeface="Cambria"/>
              </a:rPr>
              <a:t>sa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production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200000 </a:t>
            </a:r>
            <a:r>
              <a:rPr sz="1400" spc="-10" dirty="0">
                <a:latin typeface="Cambria"/>
                <a:cs typeface="Cambria"/>
              </a:rPr>
              <a:t>bouteilles </a:t>
            </a:r>
            <a:r>
              <a:rPr sz="1400" dirty="0">
                <a:latin typeface="Cambria"/>
                <a:cs typeface="Cambria"/>
              </a:rPr>
              <a:t>à 1 </a:t>
            </a:r>
            <a:r>
              <a:rPr sz="1400" spc="-10" dirty="0">
                <a:latin typeface="Cambria"/>
                <a:cs typeface="Cambria"/>
              </a:rPr>
              <a:t>million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bouteilles aujourd’hui. </a:t>
            </a:r>
            <a:r>
              <a:rPr sz="1400" spc="-5" dirty="0">
                <a:latin typeface="Cambria"/>
                <a:cs typeface="Cambria"/>
              </a:rPr>
              <a:t>Mais, </a:t>
            </a:r>
            <a:r>
              <a:rPr sz="1400" spc="-1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c’est </a:t>
            </a:r>
            <a:r>
              <a:rPr sz="1400" dirty="0">
                <a:latin typeface="Cambria"/>
                <a:cs typeface="Cambria"/>
              </a:rPr>
              <a:t>la </a:t>
            </a:r>
            <a:r>
              <a:rPr sz="1400" spc="-5" dirty="0">
                <a:latin typeface="Cambria"/>
                <a:cs typeface="Cambria"/>
              </a:rPr>
              <a:t>clé, il est </a:t>
            </a:r>
            <a:r>
              <a:rPr sz="1400" spc="-15" dirty="0">
                <a:latin typeface="Cambria"/>
                <a:cs typeface="Cambria"/>
              </a:rPr>
              <a:t>resté </a:t>
            </a:r>
            <a:r>
              <a:rPr sz="1400" dirty="0">
                <a:latin typeface="Cambria"/>
                <a:cs typeface="Cambria"/>
              </a:rPr>
              <a:t>le </a:t>
            </a:r>
            <a:r>
              <a:rPr sz="1400" spc="-10" dirty="0">
                <a:latin typeface="Cambria"/>
                <a:cs typeface="Cambria"/>
              </a:rPr>
              <a:t>même…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10" dirty="0">
                <a:latin typeface="Cambria"/>
                <a:cs typeface="Cambria"/>
              </a:rPr>
              <a:t>vigneron </a:t>
            </a:r>
            <a:r>
              <a:rPr sz="1400" spc="-15" dirty="0">
                <a:latin typeface="Cambria"/>
                <a:cs typeface="Cambria"/>
              </a:rPr>
              <a:t>hyperactif, </a:t>
            </a:r>
            <a:r>
              <a:rPr sz="1400" spc="-10" dirty="0">
                <a:latin typeface="Cambria"/>
                <a:cs typeface="Cambria"/>
              </a:rPr>
              <a:t>curieux </a:t>
            </a:r>
            <a:r>
              <a:rPr sz="1400" spc="-5" dirty="0">
                <a:latin typeface="Cambria"/>
                <a:cs typeface="Cambria"/>
              </a:rPr>
              <a:t> et passionné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supervise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compagnie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comme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l’a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fait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premier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jour.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1459992"/>
            <a:ext cx="10582656" cy="30007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08" y="3633597"/>
            <a:ext cx="10783570" cy="5407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60" dirty="0">
                <a:solidFill>
                  <a:srgbClr val="5A5E5E"/>
                </a:solidFill>
                <a:latin typeface="Cambria"/>
                <a:cs typeface="Cambria"/>
              </a:rPr>
              <a:t>Sébastien </a:t>
            </a:r>
            <a:r>
              <a:rPr sz="1400" b="1" spc="55" dirty="0">
                <a:solidFill>
                  <a:srgbClr val="5A5E5E"/>
                </a:solidFill>
                <a:latin typeface="Cambria"/>
                <a:cs typeface="Cambria"/>
              </a:rPr>
              <a:t>Haton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est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secondé dans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la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cave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 par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Fabien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Robillard,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pour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superviser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processus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vinification.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Un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nouveau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bâtiment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a</a:t>
            </a:r>
            <a:r>
              <a:rPr sz="1400" spc="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été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construit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en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2009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et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équipé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de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deux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presses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pneumatiques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8000kg. 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Les 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raisins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sont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systématiquement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séparés selon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l’origine variétale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la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parcelle,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le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pressage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pneumatique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nous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permet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travailler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avec de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petits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volumes </a:t>
            </a:r>
            <a:r>
              <a:rPr sz="1400" spc="7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7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raisins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pour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briser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moût 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obtenir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des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«</a:t>
            </a:r>
            <a:r>
              <a:rPr sz="1400" spc="30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coeurs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cuvées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»,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littéralement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 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«</a:t>
            </a:r>
            <a:r>
              <a:rPr sz="1400" spc="31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cœur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du 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premier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pressoir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». 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Pas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moins </a:t>
            </a:r>
            <a:r>
              <a:rPr sz="1400" spc="85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9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120 cuves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en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acier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inoxydable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thermo-régulées,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avec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des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capacités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allant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30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à</a:t>
            </a:r>
            <a:r>
              <a:rPr sz="1400" spc="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300hl,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nous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permettent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vieillir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les jus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séparément.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Dans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la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cave,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un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espace suffisant 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est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attribué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au 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volume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des cuves 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décantation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(11800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hl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pour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100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unités).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Cela nous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permet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prendre notre temps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d’utiliser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froid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la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gravité pour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processus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rayonnage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pour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obtenir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une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séparation optimale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du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moût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du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dépôt,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ce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qui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est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 une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autre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assurance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qualité.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Nos 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équipements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complètent 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notre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savoir-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faire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unique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fait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d’un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nombre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infini d’opérations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précises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–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rechercher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le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contact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avec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l’air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lors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du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soutirage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du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moût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afin </a:t>
            </a:r>
            <a:r>
              <a:rPr sz="1400" spc="7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7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prévenir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l’oxydation,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en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utilisant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basses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températures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pour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encourager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la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formation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bulles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fines,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réduire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les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doses </a:t>
            </a:r>
            <a:r>
              <a:rPr sz="1400" spc="70" dirty="0">
                <a:solidFill>
                  <a:srgbClr val="5A5E5E"/>
                </a:solidFill>
                <a:latin typeface="Cambria"/>
                <a:cs typeface="Cambria"/>
              </a:rPr>
              <a:t>de </a:t>
            </a:r>
            <a:r>
              <a:rPr sz="1400" spc="7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soufre</a:t>
            </a:r>
            <a:r>
              <a:rPr sz="1400" spc="254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A5E5E"/>
                </a:solidFill>
                <a:latin typeface="Cambria"/>
                <a:cs typeface="Cambria"/>
              </a:rPr>
              <a:t>.</a:t>
            </a:r>
            <a:r>
              <a:rPr sz="1400" spc="23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Dans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le</a:t>
            </a:r>
            <a:r>
              <a:rPr sz="1400" spc="23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cadre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A5E5E"/>
                </a:solidFill>
                <a:latin typeface="Cambria"/>
                <a:cs typeface="Cambria"/>
              </a:rPr>
              <a:t>de</a:t>
            </a:r>
            <a:r>
              <a:rPr sz="1400" spc="2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notre</a:t>
            </a:r>
            <a:r>
              <a:rPr sz="1400" spc="2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certification</a:t>
            </a:r>
            <a:r>
              <a:rPr sz="1400" spc="2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HACCP</a:t>
            </a:r>
            <a:r>
              <a:rPr sz="1400" spc="2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</a:t>
            </a:r>
            <a:r>
              <a:rPr sz="1400" spc="2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IFS,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HVE3,</a:t>
            </a:r>
            <a:r>
              <a:rPr sz="1400" spc="2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A5E5E"/>
                </a:solidFill>
                <a:latin typeface="Cambria"/>
                <a:cs typeface="Cambria"/>
              </a:rPr>
              <a:t>notre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Responsable</a:t>
            </a:r>
            <a:r>
              <a:rPr sz="1400" spc="2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Qualité,</a:t>
            </a:r>
            <a:r>
              <a:rPr sz="1400" spc="2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enregistre</a:t>
            </a:r>
            <a:r>
              <a:rPr sz="1400" spc="25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A5E5E"/>
                </a:solidFill>
                <a:latin typeface="Cambria"/>
                <a:cs typeface="Cambria"/>
              </a:rPr>
              <a:t>toutes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A5E5E"/>
                </a:solidFill>
                <a:latin typeface="Cambria"/>
                <a:cs typeface="Cambria"/>
              </a:rPr>
              <a:t>ces</a:t>
            </a:r>
            <a:r>
              <a:rPr sz="1400" spc="2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opérations </a:t>
            </a:r>
            <a:r>
              <a:rPr sz="1400" spc="6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A5E5E"/>
                </a:solidFill>
                <a:latin typeface="Cambria"/>
                <a:cs typeface="Cambria"/>
              </a:rPr>
              <a:t>et</a:t>
            </a:r>
            <a:r>
              <a:rPr sz="1400" spc="16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A5E5E"/>
                </a:solidFill>
                <a:latin typeface="Cambria"/>
                <a:cs typeface="Cambria"/>
              </a:rPr>
              <a:t>processus.</a:t>
            </a:r>
            <a:endParaRPr sz="14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  <a:spcBef>
                <a:spcPts val="930"/>
              </a:spcBef>
            </a:pPr>
            <a:r>
              <a:rPr sz="3600" i="1" spc="35" dirty="0">
                <a:solidFill>
                  <a:srgbClr val="5A5E5E"/>
                </a:solidFill>
                <a:latin typeface="Cambria"/>
                <a:cs typeface="Cambria"/>
              </a:rPr>
              <a:t>De</a:t>
            </a:r>
            <a:r>
              <a:rPr sz="3600" i="1" spc="1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3600" i="1" spc="50" dirty="0">
                <a:solidFill>
                  <a:srgbClr val="5A5E5E"/>
                </a:solidFill>
                <a:latin typeface="Cambria"/>
                <a:cs typeface="Cambria"/>
              </a:rPr>
              <a:t>l’art</a:t>
            </a:r>
            <a:r>
              <a:rPr sz="3600" i="1" spc="1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3600" i="1" spc="30" dirty="0">
                <a:solidFill>
                  <a:srgbClr val="5A5E5E"/>
                </a:solidFill>
                <a:latin typeface="Cambria"/>
                <a:cs typeface="Cambria"/>
              </a:rPr>
              <a:t>de</a:t>
            </a:r>
            <a:r>
              <a:rPr sz="3600" i="1" spc="14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sz="3600" i="1" spc="55" dirty="0">
                <a:solidFill>
                  <a:srgbClr val="5A5E5E"/>
                </a:solidFill>
                <a:latin typeface="Cambria"/>
                <a:cs typeface="Cambria"/>
              </a:rPr>
              <a:t>l’assemblage</a:t>
            </a:r>
            <a:endParaRPr sz="3600">
              <a:latin typeface="Cambria"/>
              <a:cs typeface="Cambria"/>
            </a:endParaRPr>
          </a:p>
          <a:p>
            <a:pPr marL="12700" marR="40005">
              <a:lnSpc>
                <a:spcPct val="100000"/>
              </a:lnSpc>
              <a:spcBef>
                <a:spcPts val="150"/>
              </a:spcBef>
            </a:pPr>
            <a:r>
              <a:rPr sz="1400" spc="-5" dirty="0">
                <a:latin typeface="Cambria"/>
                <a:cs typeface="Cambria"/>
              </a:rPr>
              <a:t>En février </a:t>
            </a:r>
            <a:r>
              <a:rPr sz="1400" dirty="0">
                <a:latin typeface="Cambria"/>
                <a:cs typeface="Cambria"/>
              </a:rPr>
              <a:t>ou </a:t>
            </a:r>
            <a:r>
              <a:rPr sz="1400" spc="-5" dirty="0">
                <a:latin typeface="Cambria"/>
                <a:cs typeface="Cambria"/>
              </a:rPr>
              <a:t>mars, </a:t>
            </a:r>
            <a:r>
              <a:rPr sz="1400" dirty="0">
                <a:latin typeface="Cambria"/>
                <a:cs typeface="Cambria"/>
              </a:rPr>
              <a:t>ces vins </a:t>
            </a:r>
            <a:r>
              <a:rPr sz="1400" spc="-5" dirty="0">
                <a:latin typeface="Cambria"/>
                <a:cs typeface="Cambria"/>
              </a:rPr>
              <a:t>tranquilles </a:t>
            </a:r>
            <a:r>
              <a:rPr sz="1400" dirty="0">
                <a:latin typeface="Cambria"/>
                <a:cs typeface="Cambria"/>
              </a:rPr>
              <a:t>et stabilisés, </a:t>
            </a:r>
            <a:r>
              <a:rPr sz="1400" spc="-5" dirty="0">
                <a:latin typeface="Cambria"/>
                <a:cs typeface="Cambria"/>
              </a:rPr>
              <a:t>appelés </a:t>
            </a:r>
            <a:r>
              <a:rPr sz="1400" dirty="0">
                <a:latin typeface="Cambria"/>
                <a:cs typeface="Cambria"/>
              </a:rPr>
              <a:t>« vins </a:t>
            </a:r>
            <a:r>
              <a:rPr sz="1400" spc="-5" dirty="0">
                <a:latin typeface="Cambria"/>
                <a:cs typeface="Cambria"/>
              </a:rPr>
              <a:t>clairs </a:t>
            </a:r>
            <a:r>
              <a:rPr sz="1400" dirty="0">
                <a:latin typeface="Cambria"/>
                <a:cs typeface="Cambria"/>
              </a:rPr>
              <a:t>», </a:t>
            </a:r>
            <a:r>
              <a:rPr sz="1400" spc="-5" dirty="0">
                <a:latin typeface="Cambria"/>
                <a:cs typeface="Cambria"/>
              </a:rPr>
              <a:t>c’est-à-dire </a:t>
            </a:r>
            <a:r>
              <a:rPr sz="1400" dirty="0">
                <a:latin typeface="Cambria"/>
                <a:cs typeface="Cambria"/>
              </a:rPr>
              <a:t>« vins clairs », </a:t>
            </a:r>
            <a:r>
              <a:rPr sz="1400" spc="-5" dirty="0">
                <a:latin typeface="Cambria"/>
                <a:cs typeface="Cambria"/>
              </a:rPr>
              <a:t>sont assemblés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spc="-5" dirty="0">
                <a:latin typeface="Cambria"/>
                <a:cs typeface="Cambria"/>
              </a:rPr>
              <a:t>précision </a:t>
            </a:r>
            <a:r>
              <a:rPr sz="1400" dirty="0">
                <a:latin typeface="Cambria"/>
                <a:cs typeface="Cambria"/>
              </a:rPr>
              <a:t>et art.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Jean-Noël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Sébastien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Haton,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créent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leur</a:t>
            </a:r>
            <a:r>
              <a:rPr sz="1400" spc="-10" dirty="0">
                <a:latin typeface="Cambria"/>
                <a:cs typeface="Cambria"/>
              </a:rPr>
              <a:t> propre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palette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couleurs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vaste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choix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nuances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saveurs</a:t>
            </a:r>
            <a:r>
              <a:rPr sz="1400" spc="-5" dirty="0">
                <a:latin typeface="Cambria"/>
                <a:cs typeface="Cambria"/>
              </a:rPr>
              <a:t> pour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obtenir </a:t>
            </a:r>
            <a:r>
              <a:rPr sz="1400" spc="1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précis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pointus.</a:t>
            </a:r>
            <a:r>
              <a:rPr sz="1400" spc="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 </a:t>
            </a:r>
            <a:r>
              <a:rPr sz="1400" spc="-5" dirty="0">
                <a:latin typeface="Cambria"/>
                <a:cs typeface="Cambria"/>
              </a:rPr>
              <a:t>création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dont</a:t>
            </a:r>
            <a:r>
              <a:rPr sz="1400" spc="-5" dirty="0">
                <a:latin typeface="Cambria"/>
                <a:cs typeface="Cambria"/>
              </a:rPr>
              <a:t> le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goût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demeure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constant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fil </a:t>
            </a:r>
            <a:r>
              <a:rPr sz="1400" dirty="0">
                <a:latin typeface="Cambria"/>
                <a:cs typeface="Cambria"/>
              </a:rPr>
              <a:t>du </a:t>
            </a:r>
            <a:r>
              <a:rPr sz="1400" spc="-5" dirty="0">
                <a:latin typeface="Cambria"/>
                <a:cs typeface="Cambria"/>
              </a:rPr>
              <a:t>temps,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appelé </a:t>
            </a:r>
            <a:r>
              <a:rPr sz="1400" dirty="0">
                <a:latin typeface="Cambria"/>
                <a:cs typeface="Cambria"/>
              </a:rPr>
              <a:t>«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style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»,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5" dirty="0">
                <a:latin typeface="Cambria"/>
                <a:cs typeface="Cambria"/>
              </a:rPr>
              <a:t>partir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raisins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cultivés </a:t>
            </a:r>
            <a:r>
              <a:rPr sz="1400" dirty="0">
                <a:latin typeface="Cambria"/>
                <a:cs typeface="Cambria"/>
              </a:rPr>
              <a:t>dans</a:t>
            </a:r>
            <a:r>
              <a:rPr sz="1400" spc="-5" dirty="0">
                <a:latin typeface="Cambria"/>
                <a:cs typeface="Cambria"/>
              </a:rPr>
              <a:t> différents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terroirs </a:t>
            </a:r>
            <a:r>
              <a:rPr sz="1400" dirty="0">
                <a:latin typeface="Cambria"/>
                <a:cs typeface="Cambria"/>
              </a:rPr>
              <a:t>- ou de sols </a:t>
            </a:r>
            <a:r>
              <a:rPr sz="1400" spc="-5" dirty="0">
                <a:latin typeface="Cambria"/>
                <a:cs typeface="Cambria"/>
              </a:rPr>
              <a:t>viticoles,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compositions géologiques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d’expositions géographiques, exige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l’expérience </a:t>
            </a:r>
            <a:r>
              <a:rPr sz="1400" dirty="0">
                <a:latin typeface="Cambria"/>
                <a:cs typeface="Cambria"/>
              </a:rPr>
              <a:t>et un </a:t>
            </a:r>
            <a:r>
              <a:rPr sz="1400" spc="-5" dirty="0">
                <a:latin typeface="Cambria"/>
                <a:cs typeface="Cambria"/>
              </a:rPr>
              <a:t>savoir-faire </a:t>
            </a:r>
            <a:r>
              <a:rPr sz="1400" dirty="0">
                <a:latin typeface="Cambria"/>
                <a:cs typeface="Cambria"/>
              </a:rPr>
              <a:t>unique. Les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deux </a:t>
            </a:r>
            <a:r>
              <a:rPr sz="1400" spc="-10" dirty="0">
                <a:latin typeface="Cambria"/>
                <a:cs typeface="Cambria"/>
              </a:rPr>
              <a:t>cuvées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millésimées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Brut,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«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Classic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«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Réserve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»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présentent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style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composé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majoritairement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cépages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rouges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vallée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Marne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Damery,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Hautvillers,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Cumières,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Fleury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Rivière,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Vauciennes,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Cuchery…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donner des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vins </a:t>
            </a:r>
            <a:r>
              <a:rPr sz="1400" spc="-5" dirty="0">
                <a:latin typeface="Cambria"/>
                <a:cs typeface="Cambria"/>
              </a:rPr>
              <a:t>alliant fruité,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force,</a:t>
            </a:r>
            <a:r>
              <a:rPr sz="1400" dirty="0">
                <a:latin typeface="Cambria"/>
                <a:cs typeface="Cambria"/>
              </a:rPr>
              <a:t> consistance 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vivacité, </a:t>
            </a:r>
            <a:r>
              <a:rPr sz="1400" spc="-5" dirty="0">
                <a:latin typeface="Cambria"/>
                <a:cs typeface="Cambria"/>
              </a:rPr>
              <a:t> pour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Champagne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Jean-Noel</a:t>
            </a:r>
            <a:r>
              <a:rPr sz="1400" spc="-5" dirty="0">
                <a:latin typeface="Cambria"/>
                <a:cs typeface="Cambria"/>
              </a:rPr>
              <a:t> Haton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millésimé.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Pendant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temps,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Cuvée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blancs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blancs</a:t>
            </a:r>
            <a:r>
              <a:rPr sz="1400" spc="-10" dirty="0">
                <a:latin typeface="Cambria"/>
                <a:cs typeface="Cambria"/>
              </a:rPr>
              <a:t> reflète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recherche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d’un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style </a:t>
            </a:r>
            <a:r>
              <a:rPr sz="1400" spc="-10" dirty="0">
                <a:latin typeface="Cambria"/>
                <a:cs typeface="Cambria"/>
              </a:rPr>
              <a:t>soyeux,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suave 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crémeux. Il </a:t>
            </a:r>
            <a:r>
              <a:rPr sz="1400" dirty="0">
                <a:latin typeface="Cambria"/>
                <a:cs typeface="Cambria"/>
              </a:rPr>
              <a:t>est </a:t>
            </a:r>
            <a:r>
              <a:rPr sz="1400" spc="-5" dirty="0">
                <a:latin typeface="Cambria"/>
                <a:cs typeface="Cambria"/>
              </a:rPr>
              <a:t>obtenu par assemblage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raisins </a:t>
            </a:r>
            <a:r>
              <a:rPr sz="1400" spc="-10" dirty="0">
                <a:latin typeface="Cambria"/>
                <a:cs typeface="Cambria"/>
              </a:rPr>
              <a:t>cultivés </a:t>
            </a:r>
            <a:r>
              <a:rPr sz="1400" dirty="0">
                <a:latin typeface="Cambria"/>
                <a:cs typeface="Cambria"/>
              </a:rPr>
              <a:t>dans </a:t>
            </a:r>
            <a:r>
              <a:rPr sz="1400" spc="-5" dirty="0">
                <a:latin typeface="Cambria"/>
                <a:cs typeface="Cambria"/>
              </a:rPr>
              <a:t>les terroirs </a:t>
            </a:r>
            <a:r>
              <a:rPr sz="1400" dirty="0">
                <a:latin typeface="Cambria"/>
                <a:cs typeface="Cambria"/>
              </a:rPr>
              <a:t>de Berru et Bassuet, où </a:t>
            </a:r>
            <a:r>
              <a:rPr sz="1400" spc="-5" dirty="0">
                <a:latin typeface="Cambria"/>
                <a:cs typeface="Cambria"/>
              </a:rPr>
              <a:t>le </a:t>
            </a:r>
            <a:r>
              <a:rPr sz="1400" dirty="0">
                <a:latin typeface="Cambria"/>
                <a:cs typeface="Cambria"/>
              </a:rPr>
              <a:t>sous-sol est constitué de </a:t>
            </a:r>
            <a:r>
              <a:rPr sz="1400" spc="-5" dirty="0">
                <a:latin typeface="Cambria"/>
                <a:cs typeface="Cambria"/>
              </a:rPr>
              <a:t>craie </a:t>
            </a:r>
            <a:r>
              <a:rPr sz="1400" dirty="0">
                <a:latin typeface="Cambria"/>
                <a:cs typeface="Cambria"/>
              </a:rPr>
              <a:t>et 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gravier,</a:t>
            </a:r>
            <a:r>
              <a:rPr sz="1400" spc="-5" dirty="0">
                <a:latin typeface="Cambria"/>
                <a:cs typeface="Cambria"/>
              </a:rPr>
              <a:t> réputé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produire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chardonnays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puissants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onctueux,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aussi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partie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partir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chardonnays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Grands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Crus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Côte </a:t>
            </a:r>
            <a:r>
              <a:rPr sz="1400" dirty="0">
                <a:latin typeface="Cambria"/>
                <a:cs typeface="Cambria"/>
              </a:rPr>
              <a:t> des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Blancs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(Cramant</a:t>
            </a:r>
            <a:r>
              <a:rPr sz="1400" dirty="0">
                <a:latin typeface="Cambria"/>
                <a:cs typeface="Cambria"/>
              </a:rPr>
              <a:t> et </a:t>
            </a:r>
            <a:r>
              <a:rPr sz="1400" spc="-5" dirty="0">
                <a:latin typeface="Cambria"/>
                <a:cs typeface="Cambria"/>
              </a:rPr>
              <a:t>Oger),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fraîcheur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minéralité.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705612"/>
            <a:ext cx="10363200" cy="2842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785" y="97993"/>
            <a:ext cx="6087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spc="-10" dirty="0">
                <a:solidFill>
                  <a:srgbClr val="5A5E5E"/>
                </a:solidFill>
                <a:latin typeface="Cambria"/>
                <a:cs typeface="Cambria"/>
              </a:rPr>
              <a:t>Equipement</a:t>
            </a:r>
            <a:r>
              <a:rPr b="0" i="1" spc="-7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dirty="0">
                <a:solidFill>
                  <a:srgbClr val="5A5E5E"/>
                </a:solidFill>
                <a:latin typeface="Cambria"/>
                <a:cs typeface="Cambria"/>
              </a:rPr>
              <a:t>moderne</a:t>
            </a:r>
            <a:r>
              <a:rPr b="0" i="1" spc="-75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spc="-5" dirty="0">
                <a:solidFill>
                  <a:srgbClr val="5A5E5E"/>
                </a:solidFill>
                <a:latin typeface="Cambria"/>
                <a:cs typeface="Cambria"/>
              </a:rPr>
              <a:t>et</a:t>
            </a:r>
            <a:r>
              <a:rPr b="0" i="1" spc="-40" dirty="0">
                <a:solidFill>
                  <a:srgbClr val="5A5E5E"/>
                </a:solidFill>
                <a:latin typeface="Cambria"/>
                <a:cs typeface="Cambria"/>
              </a:rPr>
              <a:t> </a:t>
            </a:r>
            <a:r>
              <a:rPr b="0" i="1" spc="-15" dirty="0">
                <a:solidFill>
                  <a:srgbClr val="5A5E5E"/>
                </a:solidFill>
                <a:latin typeface="Cambria"/>
                <a:cs typeface="Cambria"/>
              </a:rPr>
              <a:t>efficace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6844"/>
            <a:ext cx="6362700" cy="5271770"/>
            <a:chOff x="0" y="656844"/>
            <a:chExt cx="6362700" cy="5271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844"/>
              <a:ext cx="6362699" cy="52715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8543" y="3272029"/>
              <a:ext cx="123443" cy="1005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18460" y="1993392"/>
              <a:ext cx="2217420" cy="1329055"/>
            </a:xfrm>
            <a:custGeom>
              <a:avLst/>
              <a:gdLst/>
              <a:ahLst/>
              <a:cxnLst/>
              <a:rect l="l" t="t" r="r" b="b"/>
              <a:pathLst>
                <a:path w="2217420" h="1329054">
                  <a:moveTo>
                    <a:pt x="2206879" y="0"/>
                  </a:moveTo>
                  <a:lnTo>
                    <a:pt x="0" y="1313941"/>
                  </a:lnTo>
                  <a:lnTo>
                    <a:pt x="9143" y="1328927"/>
                  </a:lnTo>
                  <a:lnTo>
                    <a:pt x="2217039" y="14223"/>
                  </a:lnTo>
                  <a:lnTo>
                    <a:pt x="2206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6500" y="-34924"/>
            <a:ext cx="8542528" cy="670900"/>
          </a:xfrm>
          <a:prstGeom prst="rect">
            <a:avLst/>
          </a:prstGeom>
        </p:spPr>
        <p:txBody>
          <a:bodyPr vert="horz" wrap="square" lIns="0" tIns="176732" rIns="0" bIns="0" rtlCol="0">
            <a:spAutoFit/>
          </a:bodyPr>
          <a:lstStyle/>
          <a:p>
            <a:pPr marL="53594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Damery</a:t>
            </a:r>
            <a:r>
              <a:rPr lang="fr-FR" spc="-170" dirty="0"/>
              <a:t>, le v</a:t>
            </a:r>
            <a:r>
              <a:rPr spc="-25" dirty="0" err="1"/>
              <a:t>illage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323078" y="1147648"/>
            <a:ext cx="5466080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9182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2400" dirty="0">
                <a:latin typeface="Cambria"/>
                <a:cs typeface="Cambria"/>
              </a:rPr>
              <a:t>Au </a:t>
            </a:r>
            <a:r>
              <a:rPr lang="fr-FR" sz="2400" dirty="0" err="1">
                <a:latin typeface="Cambria"/>
                <a:cs typeface="Cambria"/>
              </a:rPr>
              <a:t>coeur</a:t>
            </a:r>
            <a:r>
              <a:rPr lang="fr-FR" sz="2400" dirty="0">
                <a:latin typeface="Cambria"/>
                <a:cs typeface="Cambria"/>
              </a:rPr>
              <a:t> du vignoble champenois,  à 6 kms d’Epernay</a:t>
            </a:r>
            <a:r>
              <a:rPr sz="2400" spc="-1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356870" marR="5080" indent="-344805">
              <a:lnSpc>
                <a:spcPct val="100000"/>
              </a:lnSpc>
              <a:spcBef>
                <a:spcPts val="15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2400" dirty="0"/>
              <a:t>L’un des 10 plus grands villages sur 323 villages ou « crus » produisant du Champagne</a:t>
            </a:r>
            <a:r>
              <a:rPr sz="2400" spc="-1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4" y="6452743"/>
            <a:ext cx="4324985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2400" spc="-50" dirty="0">
                <a:latin typeface="Cambria"/>
                <a:cs typeface="Cambria"/>
              </a:rPr>
              <a:t>Le sol est composé d’une mince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lang="fr-FR" sz="2400" spc="-50" dirty="0">
                <a:latin typeface="Cambria"/>
                <a:cs typeface="Cambria"/>
              </a:rPr>
              <a:t>	couche argilo-calcaire puis de 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lang="fr-FR" sz="2400" spc="-50" dirty="0">
                <a:latin typeface="Cambria"/>
                <a:cs typeface="Cambria"/>
              </a:rPr>
              <a:t>	craie uniquement.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mbria"/>
              <a:cs typeface="Cambria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fr-FR" sz="2500" dirty="0">
                <a:latin typeface="Cambria"/>
                <a:cs typeface="Cambria"/>
              </a:rPr>
              <a:t> Les meilleures expositions,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fr-FR" sz="2500" dirty="0">
                <a:latin typeface="Cambria"/>
                <a:cs typeface="Cambria"/>
              </a:rPr>
              <a:t>      sud/sud-ouest, surplombant               	la vallée de la Marne.</a:t>
            </a:r>
            <a:endParaRPr sz="2500" dirty="0">
              <a:latin typeface="Cambria"/>
              <a:cs typeface="Cambria"/>
            </a:endParaRPr>
          </a:p>
          <a:p>
            <a:pPr marL="356870" marR="23622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531" y="65532"/>
            <a:ext cx="10983595" cy="8351520"/>
            <a:chOff x="65531" y="65532"/>
            <a:chExt cx="10983595" cy="83515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1" y="65532"/>
              <a:ext cx="2069592" cy="9113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3899" y="4149852"/>
              <a:ext cx="6515100" cy="426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8175" y="5162550"/>
            <a:ext cx="7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32" y="1575257"/>
            <a:ext cx="6220968" cy="789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marR="1414145" algn="ctr">
              <a:lnSpc>
                <a:spcPct val="100000"/>
              </a:lnSpc>
              <a:spcBef>
                <a:spcPts val="105"/>
              </a:spcBef>
            </a:pPr>
            <a:r>
              <a:rPr lang="fr-FR" sz="32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Après 12 générations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Haton</a:t>
            </a:r>
            <a:r>
              <a:rPr sz="3200" u="sng" spc="-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3200" u="sng" spc="-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lang="fr-FR" sz="3200" u="sng" spc="-50" dirty="0">
              <a:uFill>
                <a:solidFill>
                  <a:srgbClr val="000000"/>
                </a:solidFill>
              </a:uFill>
              <a:latin typeface="Cambria"/>
              <a:cs typeface="Cambria"/>
            </a:endParaRPr>
          </a:p>
          <a:p>
            <a:pPr marL="37465" marR="1414145" algn="ctr">
              <a:lnSpc>
                <a:spcPct val="100000"/>
              </a:lnSpc>
              <a:spcBef>
                <a:spcPts val="105"/>
              </a:spcBef>
            </a:pPr>
            <a:endParaRPr sz="1000" dirty="0">
              <a:latin typeface="Cambria"/>
              <a:cs typeface="Cambria"/>
            </a:endParaRPr>
          </a:p>
          <a:p>
            <a:pPr marR="1296035" algn="ctr">
              <a:lnSpc>
                <a:spcPts val="3735"/>
              </a:lnSpc>
            </a:pPr>
            <a:r>
              <a:rPr sz="3200" dirty="0">
                <a:latin typeface="Cambria"/>
                <a:cs typeface="Cambria"/>
              </a:rPr>
              <a:t>40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ha</a:t>
            </a:r>
            <a:r>
              <a:rPr sz="3200" spc="-75" dirty="0">
                <a:latin typeface="Cambria"/>
                <a:cs typeface="Cambria"/>
              </a:rPr>
              <a:t> </a:t>
            </a:r>
            <a:r>
              <a:rPr lang="fr-FR" sz="3200" spc="-75" dirty="0">
                <a:latin typeface="Cambria"/>
                <a:cs typeface="Cambria"/>
              </a:rPr>
              <a:t>de vignes directement possédées ou travaillées</a:t>
            </a:r>
            <a:r>
              <a:rPr lang="fr-FR" sz="3200" spc="-10" dirty="0">
                <a:latin typeface="Cambria"/>
                <a:cs typeface="Cambria"/>
              </a:rPr>
              <a:t> </a:t>
            </a:r>
            <a:endParaRPr sz="3200" dirty="0">
              <a:latin typeface="Cambria"/>
              <a:cs typeface="Cambria"/>
            </a:endParaRPr>
          </a:p>
          <a:p>
            <a:pPr marR="1306830" algn="ctr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latin typeface="Cambria"/>
                <a:cs typeface="Cambria"/>
              </a:rPr>
              <a:t>+</a:t>
            </a:r>
            <a:endParaRPr sz="3200" dirty="0">
              <a:latin typeface="Cambria"/>
              <a:cs typeface="Cambria"/>
            </a:endParaRPr>
          </a:p>
          <a:p>
            <a:pPr marL="345440" marR="1651000" algn="ctr" defTabSz="576000">
              <a:spcBef>
                <a:spcPts val="110"/>
              </a:spcBef>
            </a:pPr>
            <a:r>
              <a:rPr sz="3200" dirty="0">
                <a:latin typeface="Cambria"/>
                <a:cs typeface="Cambria"/>
              </a:rPr>
              <a:t>20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ha</a:t>
            </a:r>
            <a:r>
              <a:rPr lang="fr-FR" sz="3200" dirty="0">
                <a:latin typeface="Cambria"/>
                <a:cs typeface="Cambria"/>
              </a:rPr>
              <a:t> </a:t>
            </a:r>
            <a:r>
              <a:rPr lang="fr-FR" sz="3200" spc="-55" dirty="0">
                <a:latin typeface="Cambria"/>
                <a:cs typeface="Cambria"/>
              </a:rPr>
              <a:t>d’approvisionnement d</a:t>
            </a:r>
            <a:r>
              <a:rPr sz="3200" spc="-50" dirty="0" err="1">
                <a:latin typeface="Cambria"/>
                <a:cs typeface="Cambria"/>
              </a:rPr>
              <a:t>irect</a:t>
            </a:r>
            <a:r>
              <a:rPr sz="3200" spc="-85" dirty="0">
                <a:latin typeface="Cambria"/>
                <a:cs typeface="Cambria"/>
              </a:rPr>
              <a:t> </a:t>
            </a:r>
            <a:r>
              <a:rPr lang="fr-FR" sz="3200" spc="-85" dirty="0">
                <a:latin typeface="Cambria"/>
                <a:cs typeface="Cambria"/>
              </a:rPr>
              <a:t>en raisin </a:t>
            </a:r>
            <a:r>
              <a:rPr lang="fr-FR" sz="3200" spc="-10" dirty="0">
                <a:latin typeface="Cambria"/>
                <a:cs typeface="Cambria"/>
              </a:rPr>
              <a:t>:</a:t>
            </a:r>
            <a:endParaRPr lang="fr-FR" sz="1400" dirty="0">
              <a:latin typeface="Cambria"/>
              <a:cs typeface="Cambria"/>
            </a:endParaRPr>
          </a:p>
          <a:p>
            <a:pPr marL="1501775" algn="ctr" defTabSz="576000">
              <a:spcBef>
                <a:spcPts val="3025"/>
              </a:spcBef>
            </a:pPr>
            <a:r>
              <a:rPr lang="fr-FR" sz="2400" spc="-90" dirty="0">
                <a:latin typeface="Cambria"/>
                <a:cs typeface="Cambria"/>
              </a:rPr>
              <a:t>Hautvillers 1</a:t>
            </a:r>
            <a:r>
              <a:rPr lang="fr-FR" sz="2400" spc="-90" baseline="30000" dirty="0">
                <a:latin typeface="Cambria"/>
                <a:cs typeface="Cambria"/>
              </a:rPr>
              <a:t>er</a:t>
            </a:r>
            <a:r>
              <a:rPr lang="fr-FR" sz="2400" spc="-90" dirty="0">
                <a:latin typeface="Cambria"/>
                <a:cs typeface="Cambria"/>
              </a:rPr>
              <a:t> cru,  </a:t>
            </a:r>
            <a:r>
              <a:rPr sz="2400" spc="-90" dirty="0">
                <a:latin typeface="Cambria"/>
                <a:cs typeface="Cambria"/>
              </a:rPr>
              <a:t>Damery,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lang="fr-FR" sz="2400" spc="-6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Cumières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1</a:t>
            </a:r>
            <a:r>
              <a:rPr sz="2400" baseline="17094" dirty="0">
                <a:latin typeface="Cambria"/>
                <a:cs typeface="Cambria"/>
              </a:rPr>
              <a:t>er</a:t>
            </a:r>
            <a:r>
              <a:rPr sz="2400" spc="60" baseline="1709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Cru</a:t>
            </a:r>
            <a:r>
              <a:rPr lang="fr-FR" sz="2400" dirty="0">
                <a:latin typeface="Cambria"/>
                <a:cs typeface="Cambria"/>
              </a:rPr>
              <a:t>,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Fleury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la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Rivière, </a:t>
            </a:r>
            <a:r>
              <a:rPr lang="fr-FR" sz="2400" spc="-10" dirty="0">
                <a:latin typeface="Cambria"/>
                <a:cs typeface="Cambria"/>
              </a:rPr>
              <a:t>Boursault, </a:t>
            </a:r>
            <a:r>
              <a:rPr sz="2400" spc="-10" dirty="0" err="1">
                <a:latin typeface="Cambria"/>
                <a:cs typeface="Cambria"/>
              </a:rPr>
              <a:t>Vauciennes</a:t>
            </a:r>
            <a:r>
              <a:rPr sz="2400" spc="-10" dirty="0">
                <a:latin typeface="Cambria"/>
                <a:cs typeface="Cambria"/>
              </a:rPr>
              <a:t>,</a:t>
            </a:r>
            <a:r>
              <a:rPr lang="fr-FR" sz="2400" spc="-10" dirty="0">
                <a:latin typeface="Cambria"/>
                <a:cs typeface="Cambria"/>
              </a:rPr>
              <a:t> </a:t>
            </a:r>
            <a:r>
              <a:rPr sz="2400" spc="-40" dirty="0" err="1">
                <a:latin typeface="Cambria"/>
                <a:cs typeface="Cambria"/>
              </a:rPr>
              <a:t>Cuchery</a:t>
            </a:r>
            <a:endParaRPr lang="fr-FR" sz="2400" spc="-40" dirty="0">
              <a:latin typeface="Cambria"/>
              <a:cs typeface="Cambria"/>
            </a:endParaRPr>
          </a:p>
          <a:p>
            <a:pPr marL="1501775" algn="ctr" defTabSz="576000">
              <a:spcBef>
                <a:spcPts val="3025"/>
              </a:spcBef>
            </a:pP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+</a:t>
            </a:r>
            <a:endParaRPr sz="2800" dirty="0">
              <a:latin typeface="Cambria"/>
              <a:cs typeface="Cambria"/>
            </a:endParaRPr>
          </a:p>
          <a:p>
            <a:pPr marL="1503680" algn="ctr">
              <a:lnSpc>
                <a:spcPts val="2835"/>
              </a:lnSpc>
            </a:pPr>
            <a:r>
              <a:rPr lang="fr-FR" sz="3200" spc="-10" dirty="0">
                <a:latin typeface="Cambria"/>
                <a:cs typeface="Cambria"/>
              </a:rPr>
              <a:t>40 ha de moûts  :</a:t>
            </a:r>
            <a:r>
              <a:rPr lang="fr-FR" sz="2400" spc="-10" dirty="0">
                <a:latin typeface="Cambria"/>
                <a:cs typeface="Cambria"/>
              </a:rPr>
              <a:t> </a:t>
            </a:r>
          </a:p>
          <a:p>
            <a:pPr marL="1503680" algn="ctr">
              <a:lnSpc>
                <a:spcPts val="2835"/>
              </a:lnSpc>
            </a:pPr>
            <a:r>
              <a:rPr lang="fr-FR" sz="2400" spc="-10" dirty="0">
                <a:latin typeface="Cambria"/>
                <a:cs typeface="Cambria"/>
              </a:rPr>
              <a:t>de familles </a:t>
            </a:r>
          </a:p>
          <a:p>
            <a:pPr marL="1503680" algn="ctr">
              <a:lnSpc>
                <a:spcPts val="2835"/>
              </a:lnSpc>
            </a:pPr>
            <a:r>
              <a:rPr lang="fr-FR" sz="2400" spc="-10" dirty="0">
                <a:latin typeface="Cambria"/>
                <a:cs typeface="Cambria"/>
              </a:rPr>
              <a:t>proches ancrées dans d’autres </a:t>
            </a:r>
          </a:p>
          <a:p>
            <a:pPr marL="1503680" algn="ctr">
              <a:lnSpc>
                <a:spcPts val="2835"/>
              </a:lnSpc>
            </a:pPr>
            <a:r>
              <a:rPr lang="fr-FR" sz="2400" spc="-10" dirty="0">
                <a:latin typeface="Cambria"/>
                <a:cs typeface="Cambria"/>
              </a:rPr>
              <a:t>terroirs champenois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-34924"/>
            <a:ext cx="103713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Approvisionnement raisins et moûts 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5035" y="4130038"/>
            <a:ext cx="3928872" cy="5181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0871" y="650748"/>
            <a:ext cx="6003035" cy="3368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054" y="-34924"/>
            <a:ext cx="81739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HATON</a:t>
            </a:r>
            <a:r>
              <a:rPr lang="fr-FR" spc="-110" dirty="0"/>
              <a:t>, la famille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66191" y="1701749"/>
            <a:ext cx="4109720" cy="303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107314" indent="-342900" algn="r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fr-FR" sz="2000" dirty="0">
                <a:latin typeface="Cambria"/>
                <a:cs typeface="Cambria"/>
              </a:rPr>
              <a:t>Vignobles, Raisins et Moûts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Jean</a:t>
            </a:r>
            <a:r>
              <a:rPr lang="fr-FR" sz="2000" dirty="0">
                <a:latin typeface="Cambria"/>
                <a:cs typeface="Cambria"/>
              </a:rPr>
              <a:t>-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Noel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3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fr-FR" sz="2000" spc="-10" dirty="0">
                <a:latin typeface="Cambria"/>
                <a:cs typeface="Cambria"/>
              </a:rPr>
              <a:t>Vinification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254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mbria"/>
              <a:buChar char="•"/>
            </a:pPr>
            <a:endParaRPr sz="20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mbria"/>
                <a:cs typeface="Cambria"/>
              </a:rPr>
              <a:t>Production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Jean</a:t>
            </a:r>
            <a:r>
              <a:rPr sz="2000" spc="-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Noel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mbria"/>
              <a:buChar char="•"/>
            </a:pPr>
            <a:endParaRPr sz="335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fr-FR" sz="2000" spc="-10" dirty="0">
                <a:latin typeface="Cambria"/>
                <a:cs typeface="Cambria"/>
              </a:rPr>
              <a:t>Distribution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Administration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35687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mbria"/>
                <a:cs typeface="Cambria"/>
              </a:rPr>
              <a:t>Rosine,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and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Jean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Noël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398" y="5247487"/>
            <a:ext cx="4704080" cy="309507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>
                <a:latin typeface="Cambria"/>
                <a:cs typeface="Cambria"/>
              </a:rPr>
              <a:t>Contr</a:t>
            </a:r>
            <a:r>
              <a:rPr lang="fr-FR" sz="2000" spc="-10" dirty="0">
                <a:latin typeface="Cambria"/>
                <a:cs typeface="Cambria"/>
              </a:rPr>
              <a:t>ô</a:t>
            </a:r>
            <a:r>
              <a:rPr sz="2000" spc="-10" dirty="0">
                <a:latin typeface="Cambria"/>
                <a:cs typeface="Cambria"/>
              </a:rPr>
              <a:t>l</a:t>
            </a:r>
            <a:r>
              <a:rPr lang="fr-FR" sz="2000" spc="-10" dirty="0">
                <a:latin typeface="Cambria"/>
                <a:cs typeface="Cambria"/>
              </a:rPr>
              <a:t>e Qualité 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lang="fr-FR" sz="2000" dirty="0">
                <a:latin typeface="Cambria"/>
                <a:cs typeface="Cambria"/>
              </a:rPr>
              <a:t>Une responsable à temps plein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</a:t>
            </a:r>
            <a:endParaRPr sz="2000" dirty="0">
              <a:latin typeface="Cambria"/>
              <a:cs typeface="Cambria"/>
            </a:endParaRPr>
          </a:p>
          <a:p>
            <a:pPr marL="914400" marR="5080">
              <a:lnSpc>
                <a:spcPct val="141500"/>
              </a:lnSpc>
              <a:spcBef>
                <a:spcPts val="430"/>
              </a:spcBef>
            </a:pPr>
            <a:r>
              <a:rPr sz="2000" dirty="0">
                <a:latin typeface="Cambria"/>
                <a:cs typeface="Cambria"/>
              </a:rPr>
              <a:t>HVE3 :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High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Environmental</a:t>
            </a:r>
            <a:r>
              <a:rPr sz="2000" spc="-45" dirty="0">
                <a:latin typeface="Cambria"/>
                <a:cs typeface="Cambria"/>
              </a:rPr>
              <a:t> Value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3 </a:t>
            </a:r>
            <a:r>
              <a:rPr sz="2000" spc="-10" dirty="0">
                <a:latin typeface="Cambria"/>
                <a:cs typeface="Cambria"/>
              </a:rPr>
              <a:t>HACCP</a:t>
            </a:r>
            <a:endParaRPr lang="fr-FR" sz="2000" spc="-10" dirty="0">
              <a:latin typeface="Cambria"/>
              <a:cs typeface="Cambria"/>
            </a:endParaRPr>
          </a:p>
          <a:p>
            <a:pPr marL="914400" marR="5080">
              <a:lnSpc>
                <a:spcPct val="141500"/>
              </a:lnSpc>
              <a:spcBef>
                <a:spcPts val="430"/>
              </a:spcBef>
            </a:pPr>
            <a:r>
              <a:rPr lang="fr-FR" sz="2000" spc="-10" dirty="0" err="1">
                <a:latin typeface="Cambria"/>
                <a:cs typeface="Cambria"/>
              </a:rPr>
              <a:t>Vegan</a:t>
            </a:r>
            <a:r>
              <a:rPr lang="fr-FR" sz="2000" spc="-10" dirty="0">
                <a:latin typeface="Cambria"/>
                <a:cs typeface="Cambria"/>
              </a:rPr>
              <a:t> </a:t>
            </a:r>
          </a:p>
          <a:p>
            <a:pPr marL="914400" marR="5080">
              <a:lnSpc>
                <a:spcPct val="141500"/>
              </a:lnSpc>
              <a:spcBef>
                <a:spcPts val="430"/>
              </a:spcBef>
            </a:pPr>
            <a:endParaRPr sz="20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4713" y="5658358"/>
            <a:ext cx="4523740" cy="113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>
                <a:latin typeface="Cambria"/>
                <a:cs typeface="Cambria"/>
              </a:rPr>
              <a:t>Propriété 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50%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Jean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Noel</a:t>
            </a:r>
            <a:r>
              <a:rPr sz="2000" spc="-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+</a:t>
            </a:r>
            <a:r>
              <a:rPr sz="2000" spc="-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50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%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Sébastien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2000" spc="-40" dirty="0">
                <a:latin typeface="Cambria"/>
                <a:cs typeface="Cambria"/>
              </a:rPr>
              <a:t>Employees</a:t>
            </a:r>
            <a:r>
              <a:rPr sz="2000" spc="-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lang="fr-FR" sz="2000" spc="20" dirty="0">
                <a:latin typeface="Cambria"/>
                <a:cs typeface="Cambria"/>
              </a:rPr>
              <a:t>30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full-time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permanent.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421" y="8040399"/>
            <a:ext cx="1453896" cy="838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6940296"/>
            <a:ext cx="2462783" cy="2029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88505" y="8034956"/>
            <a:ext cx="3554095" cy="59631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fr-FR" i="1" spc="-10" dirty="0">
                <a:latin typeface="Cambria"/>
                <a:cs typeface="Cambria"/>
              </a:rPr>
              <a:t>La </a:t>
            </a:r>
            <a:r>
              <a:rPr lang="fr-FR" i="1" spc="-40" dirty="0">
                <a:latin typeface="Cambria"/>
                <a:cs typeface="Cambria"/>
              </a:rPr>
              <a:t>prochaine </a:t>
            </a:r>
            <a:r>
              <a:rPr sz="1800" i="1" spc="-45" dirty="0">
                <a:latin typeface="Cambria"/>
                <a:cs typeface="Cambria"/>
              </a:rPr>
              <a:t>g</a:t>
            </a:r>
            <a:r>
              <a:rPr lang="fr-FR" sz="1800" i="1" spc="-45" dirty="0">
                <a:latin typeface="Cambria"/>
                <a:cs typeface="Cambria"/>
              </a:rPr>
              <a:t>é</a:t>
            </a:r>
            <a:r>
              <a:rPr sz="1800" i="1" spc="-45" dirty="0">
                <a:latin typeface="Cambria"/>
                <a:cs typeface="Cambria"/>
              </a:rPr>
              <a:t>n</a:t>
            </a:r>
            <a:r>
              <a:rPr lang="fr-FR" sz="1800" i="1" spc="-45" dirty="0">
                <a:latin typeface="Cambria"/>
                <a:cs typeface="Cambria"/>
              </a:rPr>
              <a:t>é</a:t>
            </a:r>
            <a:r>
              <a:rPr sz="1800" i="1" spc="-45" dirty="0">
                <a:latin typeface="Cambria"/>
                <a:cs typeface="Cambria"/>
              </a:rPr>
              <a:t>ration</a:t>
            </a:r>
            <a:r>
              <a:rPr sz="1800" i="1" spc="-95" dirty="0">
                <a:latin typeface="Cambria"/>
                <a:cs typeface="Cambria"/>
              </a:rPr>
              <a:t> </a:t>
            </a:r>
            <a:r>
              <a:rPr sz="1800" i="1" spc="-60" dirty="0">
                <a:latin typeface="Cambria"/>
                <a:cs typeface="Cambria"/>
              </a:rPr>
              <a:t>Rémi</a:t>
            </a:r>
            <a:r>
              <a:rPr sz="1800" i="1" spc="-85" dirty="0">
                <a:latin typeface="Cambria"/>
                <a:cs typeface="Cambria"/>
              </a:rPr>
              <a:t> </a:t>
            </a:r>
            <a:r>
              <a:rPr lang="fr-FR" i="1" spc="-35" dirty="0">
                <a:latin typeface="Cambria"/>
                <a:cs typeface="Cambria"/>
              </a:rPr>
              <a:t>et </a:t>
            </a:r>
            <a:r>
              <a:rPr sz="1800" i="1" spc="-35" dirty="0">
                <a:latin typeface="Cambria"/>
                <a:cs typeface="Cambria"/>
              </a:rPr>
              <a:t>Baptiste</a:t>
            </a:r>
            <a:r>
              <a:rPr sz="1800" i="1" spc="-110" dirty="0">
                <a:latin typeface="Cambria"/>
                <a:cs typeface="Cambria"/>
              </a:rPr>
              <a:t> 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497323" y="513588"/>
            <a:ext cx="6486525" cy="5125720"/>
            <a:chOff x="4497323" y="513588"/>
            <a:chExt cx="6486525" cy="51257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7323" y="513588"/>
              <a:ext cx="3781044" cy="28315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0900" y="2807208"/>
              <a:ext cx="3782567" cy="2831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066800"/>
            <a:ext cx="10668000" cy="7960359"/>
            <a:chOff x="266700" y="1066800"/>
            <a:chExt cx="10668000" cy="7960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1066800"/>
              <a:ext cx="6227064" cy="46161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328" y="4622292"/>
              <a:ext cx="6024372" cy="44043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6191" y="5904103"/>
            <a:ext cx="4560570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985">
              <a:lnSpc>
                <a:spcPct val="100000"/>
              </a:lnSpc>
              <a:spcBef>
                <a:spcPts val="100"/>
              </a:spcBef>
              <a:tabLst>
                <a:tab pos="2184400" algn="l"/>
              </a:tabLst>
            </a:pPr>
            <a:r>
              <a:rPr sz="2400" spc="-10" dirty="0">
                <a:latin typeface="Cambria"/>
                <a:cs typeface="Cambria"/>
              </a:rPr>
              <a:t>…</a:t>
            </a:r>
            <a:r>
              <a:rPr lang="fr-FR" sz="2400" spc="-10" dirty="0">
                <a:latin typeface="Cambria"/>
                <a:cs typeface="Cambria"/>
              </a:rPr>
              <a:t>systématiquement séparés en fonction du cépage et de la parcelle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tabLst>
                <a:tab pos="3820160" algn="l"/>
              </a:tabLst>
            </a:pPr>
            <a:r>
              <a:rPr lang="fr-FR" sz="2400" dirty="0">
                <a:latin typeface="Cambria"/>
                <a:cs typeface="Cambria"/>
              </a:rPr>
              <a:t>Le pressurage pneumatique </a:t>
            </a:r>
          </a:p>
          <a:p>
            <a:pPr marL="12700" marR="5080">
              <a:lnSpc>
                <a:spcPct val="100000"/>
              </a:lnSpc>
              <a:tabLst>
                <a:tab pos="3820160" algn="l"/>
              </a:tabLst>
            </a:pPr>
            <a:r>
              <a:rPr lang="fr-FR" sz="2400" dirty="0">
                <a:latin typeface="Cambria"/>
                <a:cs typeface="Cambria"/>
              </a:rPr>
              <a:t>permet de travailler avec de petits </a:t>
            </a:r>
          </a:p>
          <a:p>
            <a:pPr marL="12700" marR="5080">
              <a:lnSpc>
                <a:spcPct val="100000"/>
              </a:lnSpc>
              <a:tabLst>
                <a:tab pos="3820160" algn="l"/>
              </a:tabLst>
            </a:pPr>
            <a:r>
              <a:rPr lang="fr-FR" sz="2400" dirty="0">
                <a:latin typeface="Cambria"/>
                <a:cs typeface="Cambria"/>
              </a:rPr>
              <a:t>volumes de raisins et d’obtenir des </a:t>
            </a:r>
          </a:p>
          <a:p>
            <a:pPr marL="12700" marR="5080">
              <a:lnSpc>
                <a:spcPct val="100000"/>
              </a:lnSpc>
              <a:tabLst>
                <a:tab pos="3820160" algn="l"/>
              </a:tabLst>
            </a:pPr>
            <a:r>
              <a:rPr lang="fr-FR" sz="2400" dirty="0">
                <a:latin typeface="Cambria"/>
                <a:cs typeface="Cambria"/>
              </a:rPr>
              <a:t>«</a:t>
            </a:r>
            <a:r>
              <a:rPr lang="fr-FR" sz="2400" dirty="0" err="1">
                <a:latin typeface="Cambria"/>
                <a:cs typeface="Cambria"/>
              </a:rPr>
              <a:t>coeurs</a:t>
            </a:r>
            <a:r>
              <a:rPr lang="fr-FR" sz="2400" dirty="0">
                <a:latin typeface="Cambria"/>
                <a:cs typeface="Cambria"/>
              </a:rPr>
              <a:t> de cuvées». 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5054" y="-34924"/>
            <a:ext cx="8173974" cy="624017"/>
          </a:xfrm>
          <a:prstGeom prst="rect">
            <a:avLst/>
          </a:prstGeom>
        </p:spPr>
        <p:txBody>
          <a:bodyPr vert="horz" wrap="square" lIns="0" tIns="130302" rIns="0" bIns="0" rtlCol="0">
            <a:spAutoFit/>
          </a:bodyPr>
          <a:lstStyle/>
          <a:p>
            <a:pPr marL="513461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Le Pressurage  </a:t>
            </a:r>
            <a:endParaRPr spc="-2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09715" y="1498219"/>
            <a:ext cx="4361815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latin typeface="Cambria"/>
                <a:cs typeface="Cambria"/>
              </a:rPr>
              <a:t>D’abord, un travail manuel </a:t>
            </a:r>
          </a:p>
          <a:p>
            <a:pPr marL="12700" marR="21590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latin typeface="Cambria"/>
                <a:cs typeface="Cambria"/>
              </a:rPr>
              <a:t>minutieux dans les vignes…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lang="fr-FR" sz="2400" spc="-35" dirty="0">
                <a:latin typeface="Cambria"/>
                <a:cs typeface="Cambria"/>
              </a:rPr>
              <a:t>Pressurage contrôlé des raisins </a:t>
            </a:r>
          </a:p>
          <a:p>
            <a:pPr marL="12700" marR="5080">
              <a:lnSpc>
                <a:spcPct val="100000"/>
              </a:lnSpc>
            </a:pPr>
            <a:r>
              <a:rPr lang="fr-FR" sz="2400" spc="-35" dirty="0">
                <a:latin typeface="Cambria"/>
                <a:cs typeface="Cambria"/>
              </a:rPr>
              <a:t>par 2 pressoirs pneumatiques de </a:t>
            </a:r>
          </a:p>
          <a:p>
            <a:pPr marL="12700" marR="5080">
              <a:lnSpc>
                <a:spcPct val="100000"/>
              </a:lnSpc>
            </a:pPr>
            <a:r>
              <a:rPr lang="fr-FR" sz="2400" spc="-35" dirty="0">
                <a:latin typeface="Cambria"/>
                <a:cs typeface="Cambria"/>
              </a:rPr>
              <a:t>8 000 kg</a:t>
            </a:r>
            <a:r>
              <a:rPr sz="2400" spc="-10" dirty="0">
                <a:latin typeface="Cambria"/>
                <a:cs typeface="Cambria"/>
              </a:rPr>
              <a:t>…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054" y="-34924"/>
            <a:ext cx="81739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7045">
              <a:lnSpc>
                <a:spcPct val="100000"/>
              </a:lnSpc>
              <a:spcBef>
                <a:spcPts val="100"/>
              </a:spcBef>
            </a:pPr>
            <a:r>
              <a:rPr lang="fr-FR" spc="-10" dirty="0"/>
              <a:t>Vinification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1066800"/>
            <a:ext cx="5401056" cy="3657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7435" y="974513"/>
            <a:ext cx="559206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dirty="0">
                <a:latin typeface="Cambria"/>
                <a:cs typeface="Cambria"/>
              </a:rPr>
              <a:t>Vins sur lies le plus longtemps possible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fr-FR" sz="2400" dirty="0">
                <a:latin typeface="Cambria"/>
                <a:cs typeface="Cambria"/>
              </a:rPr>
              <a:t>enrichir le vin et éviter l’oxydation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3165" y="1867251"/>
            <a:ext cx="45104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25" dirty="0">
                <a:latin typeface="Cambria"/>
                <a:cs typeface="Cambria"/>
              </a:rPr>
              <a:t>Pas de soutirage avant la fin de la fermentation malolactique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3165" y="2242995"/>
            <a:ext cx="5416167" cy="2482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490"/>
              </a:lnSpc>
              <a:spcBef>
                <a:spcPts val="20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fr-FR" sz="2400" spc="-20" dirty="0">
              <a:latin typeface="Cambria"/>
              <a:cs typeface="Cambria"/>
            </a:endParaRPr>
          </a:p>
          <a:p>
            <a:pPr marL="354965" indent="-342265">
              <a:lnSpc>
                <a:spcPts val="2490"/>
              </a:lnSpc>
              <a:spcBef>
                <a:spcPts val="20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mbria"/>
                <a:cs typeface="Cambria"/>
              </a:rPr>
              <a:t>«Soutirage»</a:t>
            </a:r>
            <a:r>
              <a:rPr sz="2400" spc="-145" dirty="0">
                <a:latin typeface="Cambria"/>
                <a:cs typeface="Cambria"/>
              </a:rPr>
              <a:t> </a:t>
            </a:r>
            <a:r>
              <a:rPr lang="fr-FR" sz="2400" spc="-145" dirty="0">
                <a:latin typeface="Cambria"/>
                <a:cs typeface="Cambria"/>
              </a:rPr>
              <a:t>par gravité :</a:t>
            </a:r>
          </a:p>
          <a:p>
            <a:pPr marL="355600" indent="-342900">
              <a:lnSpc>
                <a:spcPts val="2490"/>
              </a:lnSpc>
              <a:spcBef>
                <a:spcPts val="205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fr-FR" sz="2400" spc="-145" dirty="0">
                <a:latin typeface="Cambria"/>
                <a:cs typeface="Cambria"/>
              </a:rPr>
              <a:t>vin clair et éviter l’oxygène.</a:t>
            </a:r>
            <a:endParaRPr sz="2400" dirty="0">
              <a:latin typeface="Cambria"/>
              <a:cs typeface="Cambria"/>
            </a:endParaRPr>
          </a:p>
          <a:p>
            <a:pPr marL="354965" marR="1483995" indent="-342265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dirty="0">
                <a:latin typeface="Cambria"/>
                <a:cs typeface="Cambria"/>
              </a:rPr>
              <a:t>Une seule filtration légère, aucune c</a:t>
            </a:r>
            <a:r>
              <a:rPr sz="2400" spc="-10" dirty="0" err="1">
                <a:latin typeface="Cambria"/>
                <a:cs typeface="Cambria"/>
              </a:rPr>
              <a:t>entrifugation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499" y="4724400"/>
            <a:ext cx="5503017" cy="43401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0" y="4676394"/>
            <a:ext cx="5376671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98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mbria"/>
                <a:cs typeface="Cambria"/>
              </a:rPr>
              <a:t>10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lang="fr-FR" sz="2000" spc="-135" dirty="0">
                <a:latin typeface="Cambria"/>
                <a:cs typeface="Cambria"/>
              </a:rPr>
              <a:t>dégustations par cuve par Jean Noel et Sébastien depuis le pressurage.</a:t>
            </a:r>
            <a:endParaRPr sz="2000" dirty="0">
              <a:latin typeface="Cambria"/>
              <a:cs typeface="Cambria"/>
            </a:endParaRPr>
          </a:p>
          <a:p>
            <a:pPr marL="3877945" marR="5080" indent="-268605" algn="r">
              <a:lnSpc>
                <a:spcPct val="100000"/>
              </a:lnSpc>
              <a:spcBef>
                <a:spcPts val="100"/>
              </a:spcBef>
            </a:pPr>
            <a:r>
              <a:rPr lang="fr-FR" sz="2000" i="1" dirty="0">
                <a:latin typeface="Cambria"/>
                <a:cs typeface="Cambria"/>
              </a:rPr>
              <a:t>« Vins Clairs » </a:t>
            </a:r>
            <a:r>
              <a:rPr sz="2000" i="1" spc="-5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Hautvillers </a:t>
            </a:r>
            <a:r>
              <a:rPr sz="2000" b="1" i="1" dirty="0">
                <a:latin typeface="Cambria"/>
                <a:cs typeface="Cambria"/>
              </a:rPr>
              <a:t>1er</a:t>
            </a:r>
            <a:r>
              <a:rPr sz="2000" b="1" i="1" spc="-2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CRU</a:t>
            </a:r>
            <a:r>
              <a:rPr sz="2000" i="1" spc="-20" dirty="0">
                <a:latin typeface="Cambria"/>
                <a:cs typeface="Cambria"/>
              </a:rPr>
              <a:t>,</a:t>
            </a:r>
            <a:endParaRPr sz="2000" i="1" dirty="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</a:pPr>
            <a:r>
              <a:rPr sz="2000" b="1" i="1" dirty="0">
                <a:latin typeface="Cambria"/>
                <a:cs typeface="Cambria"/>
              </a:rPr>
              <a:t>"Sous</a:t>
            </a:r>
            <a:r>
              <a:rPr sz="2000" b="1" i="1" spc="-4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les</a:t>
            </a:r>
            <a:r>
              <a:rPr sz="2000" b="1" i="1" spc="-1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Clos“</a:t>
            </a:r>
            <a:endParaRPr sz="2000" b="1" i="1" dirty="0">
              <a:latin typeface="Cambria"/>
              <a:cs typeface="Cambria"/>
            </a:endParaRPr>
          </a:p>
          <a:p>
            <a:pPr marR="6985" algn="r">
              <a:lnSpc>
                <a:spcPct val="100000"/>
              </a:lnSpc>
            </a:pPr>
            <a:r>
              <a:rPr lang="fr-FR" sz="2000" b="1" i="1" dirty="0">
                <a:latin typeface="Cambria"/>
                <a:cs typeface="Cambria"/>
              </a:rPr>
              <a:t>parcelle</a:t>
            </a:r>
          </a:p>
          <a:p>
            <a:pPr marR="6985" algn="r">
              <a:lnSpc>
                <a:spcPct val="100000"/>
              </a:lnSpc>
            </a:pPr>
            <a:r>
              <a:rPr lang="fr-FR" sz="2000" b="1" i="1" dirty="0">
                <a:latin typeface="Cambria"/>
                <a:cs typeface="Cambria"/>
              </a:rPr>
              <a:t> familiale </a:t>
            </a:r>
            <a:endParaRPr sz="2000" b="1" i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FR" sz="2400" spc="-20" dirty="0">
                <a:latin typeface="Cambria"/>
                <a:cs typeface="Cambria"/>
              </a:rPr>
              <a:t>Stock élevé de vins de «Réserve »</a:t>
            </a:r>
            <a:r>
              <a:rPr sz="2400" spc="-50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mbria"/>
                <a:cs typeface="Cambria"/>
              </a:rPr>
              <a:t>6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000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hl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= 800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000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lang="fr-FR" sz="2400" spc="-10" dirty="0" err="1">
                <a:latin typeface="Cambria"/>
                <a:cs typeface="Cambria"/>
              </a:rPr>
              <a:t>outeilles</a:t>
            </a:r>
            <a:r>
              <a:rPr lang="fr-FR" sz="2400" spc="-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!</a:t>
            </a:r>
            <a:endParaRPr sz="240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FR" sz="2400" spc="-60" dirty="0">
                <a:latin typeface="Cambria"/>
                <a:cs typeface="Cambria"/>
              </a:rPr>
              <a:t>Sucre du moût de raisin pour notre liqueur d’expédition 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1" y="5448300"/>
            <a:ext cx="3677412" cy="2296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900" y="-34924"/>
            <a:ext cx="87711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Distribution</a:t>
            </a:r>
            <a:r>
              <a:rPr lang="fr-FR" spc="-90" dirty="0"/>
              <a:t> Sélective</a:t>
            </a:r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17779" y="1048640"/>
            <a:ext cx="9408795" cy="320344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60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10" dirty="0">
                <a:latin typeface="Cambria"/>
                <a:cs typeface="Cambria"/>
              </a:rPr>
              <a:t>Champagne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Jean-</a:t>
            </a:r>
            <a:r>
              <a:rPr sz="2400" spc="-55" dirty="0">
                <a:latin typeface="Cambria"/>
                <a:cs typeface="Cambria"/>
              </a:rPr>
              <a:t>Noël</a:t>
            </a:r>
            <a:r>
              <a:rPr sz="2400" spc="-120" dirty="0">
                <a:latin typeface="Cambria"/>
                <a:cs typeface="Cambria"/>
              </a:rPr>
              <a:t> HATON</a:t>
            </a:r>
            <a:r>
              <a:rPr sz="2400" spc="-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950.000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bo</a:t>
            </a:r>
            <a:r>
              <a:rPr lang="fr-FR" sz="2400" dirty="0" err="1">
                <a:latin typeface="Cambria"/>
                <a:cs typeface="Cambria"/>
              </a:rPr>
              <a:t>uteilles</a:t>
            </a:r>
            <a:r>
              <a:rPr sz="2400" spc="-1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358140" marR="5080">
              <a:lnSpc>
                <a:spcPct val="100000"/>
              </a:lnSpc>
              <a:spcBef>
                <a:spcPts val="960"/>
              </a:spcBef>
            </a:pPr>
            <a:r>
              <a:rPr lang="fr-FR" sz="2400" dirty="0">
                <a:latin typeface="Cambria"/>
                <a:cs typeface="Cambria"/>
              </a:rPr>
              <a:t>Parmi les 10 familles indépendantes dirigeant leur Maison éponyme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(</a:t>
            </a:r>
            <a:r>
              <a:rPr lang="fr-FR" sz="2000" dirty="0">
                <a:latin typeface="Cambria"/>
                <a:cs typeface="Cambria"/>
              </a:rPr>
              <a:t>sur </a:t>
            </a:r>
            <a:r>
              <a:rPr sz="2000" dirty="0">
                <a:latin typeface="Cambria"/>
                <a:cs typeface="Cambria"/>
              </a:rPr>
              <a:t>5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000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produc</a:t>
            </a:r>
            <a:r>
              <a:rPr lang="fr-FR" sz="2000" spc="-10" dirty="0" err="1">
                <a:latin typeface="Cambria"/>
                <a:cs typeface="Cambria"/>
              </a:rPr>
              <a:t>teurs</a:t>
            </a:r>
            <a:r>
              <a:rPr lang="fr-FR" sz="2000" spc="-10" dirty="0">
                <a:latin typeface="Cambria"/>
                <a:cs typeface="Cambria"/>
              </a:rPr>
              <a:t> en </a:t>
            </a:r>
            <a:r>
              <a:rPr sz="2000" spc="-10" dirty="0">
                <a:latin typeface="Cambria"/>
                <a:cs typeface="Cambria"/>
              </a:rPr>
              <a:t>Champagne).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Cambria"/>
              <a:cs typeface="Cambria"/>
            </a:endParaRPr>
          </a:p>
          <a:p>
            <a:pPr marL="358140" indent="-344805">
              <a:lnSpc>
                <a:spcPct val="100000"/>
              </a:lnSpc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latin typeface="Cambria"/>
                <a:cs typeface="Cambria"/>
              </a:rPr>
              <a:t>70%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France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30%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Export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815340" marR="432054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mbria"/>
                <a:cs typeface="Cambria"/>
              </a:rPr>
              <a:t>U.S.A.,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U.K.,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Italy,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Germany,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Belgium,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Japan, </a:t>
            </a:r>
            <a:r>
              <a:rPr sz="1800" dirty="0">
                <a:latin typeface="Cambria"/>
                <a:cs typeface="Cambria"/>
              </a:rPr>
              <a:t>Spain,</a:t>
            </a:r>
            <a:r>
              <a:rPr sz="1800" spc="2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China,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Singapore,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Brasil,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Poland, </a:t>
            </a:r>
            <a:r>
              <a:rPr sz="1800" dirty="0">
                <a:latin typeface="Cambria"/>
                <a:cs typeface="Cambria"/>
              </a:rPr>
              <a:t>Switzerland,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Sweden,</a:t>
            </a:r>
            <a:r>
              <a:rPr sz="1800" spc="9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Hong-Kong,</a:t>
            </a:r>
            <a:r>
              <a:rPr sz="1800" spc="2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Korea,</a:t>
            </a:r>
            <a:endParaRPr sz="1800" dirty="0">
              <a:latin typeface="Cambria"/>
              <a:cs typeface="Cambria"/>
            </a:endParaRPr>
          </a:p>
          <a:p>
            <a:pPr marL="81534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Lithuania,</a:t>
            </a:r>
            <a:r>
              <a:rPr sz="1800" spc="2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Czech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Republic,</a:t>
            </a:r>
            <a:r>
              <a:rPr sz="1800" spc="2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Thaïland,</a:t>
            </a:r>
            <a:r>
              <a:rPr sz="1800" spc="2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Portugal….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727" y="5729224"/>
            <a:ext cx="6851015" cy="304762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400" spc="-10" dirty="0">
                <a:latin typeface="Cambria"/>
                <a:cs typeface="Cambria"/>
              </a:rPr>
              <a:t>Distribution</a:t>
            </a:r>
            <a:r>
              <a:rPr lang="fr-FR" sz="2400" spc="-10" dirty="0">
                <a:latin typeface="Cambria"/>
                <a:cs typeface="Cambria"/>
              </a:rPr>
              <a:t> sélective </a:t>
            </a:r>
            <a:r>
              <a:rPr sz="2400" spc="-50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800100" marR="5080" indent="-34290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800735" algn="l"/>
                <a:tab pos="6323965" algn="l"/>
              </a:tabLst>
            </a:pPr>
            <a:r>
              <a:rPr lang="fr-FR" sz="2400" spc="-45" dirty="0">
                <a:latin typeface="Cambria"/>
                <a:cs typeface="Cambria"/>
              </a:rPr>
              <a:t>HORECA </a:t>
            </a:r>
            <a:r>
              <a:rPr sz="2400" dirty="0">
                <a:latin typeface="Cambria"/>
                <a:cs typeface="Cambria"/>
              </a:rPr>
              <a:t>: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lang="fr-FR" sz="2400" spc="15" dirty="0">
                <a:latin typeface="Cambria"/>
                <a:cs typeface="Cambria"/>
              </a:rPr>
              <a:t>l’une des plus grandes marques en France </a:t>
            </a:r>
            <a:r>
              <a:rPr sz="2400" spc="-20" dirty="0">
                <a:latin typeface="Cambria"/>
                <a:cs typeface="Cambria"/>
              </a:rPr>
              <a:t>(restaurants,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bars,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hotels…)</a:t>
            </a:r>
            <a:endParaRPr sz="2400" dirty="0">
              <a:latin typeface="Cambria"/>
              <a:cs typeface="Cambria"/>
            </a:endParaRPr>
          </a:p>
          <a:p>
            <a:pPr marL="800100">
              <a:lnSpc>
                <a:spcPct val="100000"/>
              </a:lnSpc>
              <a:spcBef>
                <a:spcPts val="15"/>
              </a:spcBef>
            </a:pPr>
            <a:r>
              <a:rPr lang="fr-FR" dirty="0">
                <a:latin typeface="Cambria"/>
                <a:cs typeface="Cambria"/>
              </a:rPr>
              <a:t>avec </a:t>
            </a:r>
            <a:r>
              <a:rPr sz="1800" spc="-70" dirty="0" err="1">
                <a:latin typeface="Cambria"/>
                <a:cs typeface="Cambria"/>
              </a:rPr>
              <a:t>Taittinger</a:t>
            </a:r>
            <a:r>
              <a:rPr sz="1800" spc="-70" dirty="0">
                <a:latin typeface="Cambria"/>
                <a:cs typeface="Cambria"/>
              </a:rPr>
              <a:t>,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Deutz,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Billecart, </a:t>
            </a:r>
            <a:r>
              <a:rPr sz="1800" spc="-50" dirty="0">
                <a:latin typeface="Cambria"/>
                <a:cs typeface="Cambria"/>
              </a:rPr>
              <a:t>Drappier…(excluding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LVMH).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Cambria"/>
              <a:cs typeface="Cambria"/>
            </a:endParaRPr>
          </a:p>
          <a:p>
            <a:pPr marL="8001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00735" algn="l"/>
              </a:tabLst>
            </a:pPr>
            <a:r>
              <a:rPr lang="fr-FR" sz="2400" spc="-10" dirty="0">
                <a:latin typeface="Cambria"/>
                <a:cs typeface="Cambria"/>
              </a:rPr>
              <a:t>Cavistes</a:t>
            </a:r>
            <a:r>
              <a:rPr sz="2400" spc="-1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750" dirty="0">
              <a:latin typeface="Cambria"/>
              <a:cs typeface="Cambria"/>
            </a:endParaRPr>
          </a:p>
          <a:p>
            <a:pPr marL="800100" indent="-343535">
              <a:lnSpc>
                <a:spcPct val="100000"/>
              </a:lnSpc>
              <a:buFont typeface="Wingdings"/>
              <a:buChar char=""/>
              <a:tabLst>
                <a:tab pos="800735" algn="l"/>
              </a:tabLst>
            </a:pPr>
            <a:r>
              <a:rPr lang="fr-FR" sz="2400" spc="-40" dirty="0">
                <a:latin typeface="Cambria"/>
                <a:cs typeface="Cambria"/>
              </a:rPr>
              <a:t>Clients privés et entreprises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6900" y="2016252"/>
            <a:ext cx="5306567" cy="3543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1" y="65532"/>
            <a:ext cx="2069592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4378450"/>
            <a:ext cx="3477767" cy="4922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0" y="1254252"/>
            <a:ext cx="5791200" cy="8031480"/>
            <a:chOff x="5143500" y="1254252"/>
            <a:chExt cx="5791200" cy="8031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0" y="1254252"/>
              <a:ext cx="5791200" cy="3649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3075" y="4683251"/>
              <a:ext cx="3432048" cy="46024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5783" y="-34924"/>
            <a:ext cx="86832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397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Clients fidèles et reconnus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266191" y="888498"/>
            <a:ext cx="5338445" cy="776366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31314">
              <a:lnSpc>
                <a:spcPct val="100000"/>
              </a:lnSpc>
              <a:spcBef>
                <a:spcPts val="819"/>
              </a:spcBef>
            </a:pPr>
            <a:r>
              <a:rPr lang="fr-FR" sz="24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Cavistes </a:t>
            </a:r>
            <a:endParaRPr sz="2400" dirty="0">
              <a:latin typeface="Cambria"/>
              <a:cs typeface="Cambria"/>
            </a:endParaRPr>
          </a:p>
          <a:p>
            <a:pPr marL="356870" marR="603885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35" dirty="0">
                <a:latin typeface="Cambria"/>
                <a:cs typeface="Cambria"/>
              </a:rPr>
              <a:t>Repaire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Bacchus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45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lang="fr-FR" sz="2000" spc="15" dirty="0">
                <a:latin typeface="Cambria"/>
                <a:cs typeface="Cambria"/>
              </a:rPr>
              <a:t>points de vente haut de gamme Paris et sa région</a:t>
            </a:r>
            <a:endParaRPr sz="20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65" dirty="0">
                <a:latin typeface="Cambria"/>
                <a:cs typeface="Cambria"/>
              </a:rPr>
              <a:t>Cavavin</a:t>
            </a:r>
            <a:r>
              <a:rPr sz="2000" spc="-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150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lang="fr-FR" sz="2000" spc="-45" dirty="0">
                <a:latin typeface="Cambria"/>
                <a:cs typeface="Cambria"/>
              </a:rPr>
              <a:t>magasins en </a:t>
            </a:r>
            <a:r>
              <a:rPr sz="2000" dirty="0">
                <a:latin typeface="Cambria"/>
                <a:cs typeface="Cambria"/>
              </a:rPr>
              <a:t>France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lang="fr-FR" sz="2000" spc="-40" dirty="0">
                <a:latin typeface="Cambria"/>
                <a:cs typeface="Cambria"/>
              </a:rPr>
              <a:t>et Belgique</a:t>
            </a: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fr-FR" sz="2000" spc="-25" dirty="0">
                <a:latin typeface="Cambria"/>
                <a:cs typeface="Cambria"/>
              </a:rPr>
              <a:t>250</a:t>
            </a:r>
            <a:r>
              <a:rPr sz="2000" spc="-25" dirty="0">
                <a:latin typeface="Cambria"/>
                <a:cs typeface="Cambria"/>
              </a:rPr>
              <a:t>+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lang="fr-FR" sz="2000" spc="-155" dirty="0">
                <a:latin typeface="Cambria"/>
                <a:cs typeface="Cambria"/>
              </a:rPr>
              <a:t>cavistes indépendants</a:t>
            </a:r>
            <a:r>
              <a:rPr sz="2000" spc="-10" dirty="0">
                <a:latin typeface="Cambria"/>
                <a:cs typeface="Cambria"/>
              </a:rPr>
              <a:t>… </a:t>
            </a:r>
            <a:r>
              <a:rPr sz="2400" spc="-10" dirty="0">
                <a:latin typeface="Cambria"/>
                <a:cs typeface="Cambria"/>
              </a:rPr>
              <a:t>	</a:t>
            </a:r>
            <a:endParaRPr lang="fr-FR" sz="2400" spc="-1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endParaRPr lang="fr-FR" sz="2400" u="heavy" spc="-10" dirty="0">
              <a:uFill>
                <a:solidFill>
                  <a:srgbClr val="000000"/>
                </a:solidFill>
              </a:uFill>
              <a:latin typeface="Cambria"/>
              <a:cs typeface="Cambria"/>
            </a:endParaRPr>
          </a:p>
          <a:p>
            <a:pPr marL="12065" algn="ctr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</a:t>
            </a:r>
            <a:r>
              <a:rPr lang="fr-FR" sz="2400" u="heavy" spc="-10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ôt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els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&amp;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Restaurants</a:t>
            </a:r>
            <a:endParaRPr sz="2400" dirty="0">
              <a:latin typeface="Cambria"/>
              <a:cs typeface="Cambria"/>
            </a:endParaRPr>
          </a:p>
          <a:p>
            <a:pPr marL="356870" indent="-344805">
              <a:lnSpc>
                <a:spcPts val="2165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65" dirty="0">
                <a:latin typeface="Cambria"/>
                <a:cs typeface="Cambria"/>
              </a:rPr>
              <a:t>Westin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Louvre,</a:t>
            </a:r>
            <a:r>
              <a:rPr sz="2000" spc="30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Intercontinental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Opéra</a:t>
            </a:r>
            <a:endParaRPr sz="20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32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25" dirty="0">
                <a:latin typeface="Cambria"/>
                <a:cs typeface="Cambria"/>
              </a:rPr>
              <a:t>Alajmo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fr-FR" sz="2000" spc="-85" dirty="0">
                <a:latin typeface="Cambria"/>
                <a:cs typeface="Cambria"/>
              </a:rPr>
              <a:t>plus jeune </a:t>
            </a:r>
            <a:r>
              <a:rPr sz="2000" spc="-35" dirty="0">
                <a:latin typeface="Cambria"/>
                <a:cs typeface="Cambria"/>
              </a:rPr>
              <a:t>Michelin</a:t>
            </a:r>
            <a:r>
              <a:rPr sz="2000" spc="-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3*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lang="fr-FR" sz="2000" spc="-75" dirty="0">
                <a:latin typeface="Cambria"/>
                <a:cs typeface="Cambria"/>
              </a:rPr>
              <a:t>à  </a:t>
            </a:r>
            <a:r>
              <a:rPr sz="2000" dirty="0">
                <a:latin typeface="Cambria"/>
                <a:cs typeface="Cambria"/>
              </a:rPr>
              <a:t>28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lang="fr-FR" sz="2000" spc="-50" dirty="0">
                <a:latin typeface="Cambria"/>
                <a:cs typeface="Cambria"/>
              </a:rPr>
              <a:t>ans </a:t>
            </a:r>
            <a:endParaRPr sz="2000" dirty="0">
              <a:latin typeface="Cambria"/>
              <a:cs typeface="Cambria"/>
            </a:endParaRPr>
          </a:p>
          <a:p>
            <a:pPr marL="356870" marR="635635" indent="-344805">
              <a:lnSpc>
                <a:spcPct val="100000"/>
              </a:lnSpc>
              <a:spcBef>
                <a:spcPts val="50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mbria"/>
                <a:cs typeface="Cambria"/>
              </a:rPr>
              <a:t>Ambroisie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3*,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Affinité,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Coutanceau</a:t>
            </a:r>
            <a:r>
              <a:rPr sz="2000" spc="-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3*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(La </a:t>
            </a:r>
            <a:r>
              <a:rPr sz="2000" spc="-20" dirty="0">
                <a:latin typeface="Cambria"/>
                <a:cs typeface="Cambria"/>
              </a:rPr>
              <a:t>Rochelle),</a:t>
            </a:r>
            <a:r>
              <a:rPr sz="2000" spc="254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Alliance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1*,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Le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75" dirty="0">
                <a:latin typeface="Cambria"/>
                <a:cs typeface="Cambria"/>
              </a:rPr>
              <a:t>Fer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à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Cheval (</a:t>
            </a:r>
            <a:r>
              <a:rPr sz="2000" spc="-10" dirty="0" err="1">
                <a:latin typeface="Cambria"/>
                <a:cs typeface="Cambria"/>
              </a:rPr>
              <a:t>Megève</a:t>
            </a:r>
            <a:r>
              <a:rPr sz="2000" spc="-10" dirty="0">
                <a:latin typeface="Cambria"/>
                <a:cs typeface="Cambria"/>
              </a:rPr>
              <a:t>)</a:t>
            </a:r>
            <a:r>
              <a:rPr lang="fr-FR" sz="2000" spc="-10" dirty="0">
                <a:latin typeface="Cambria"/>
                <a:cs typeface="Cambria"/>
              </a:rPr>
              <a:t>, Domaine de la </a:t>
            </a:r>
            <a:r>
              <a:rPr lang="fr-FR" sz="2000" spc="-10" dirty="0" err="1">
                <a:latin typeface="Cambria"/>
                <a:cs typeface="Cambria"/>
              </a:rPr>
              <a:t>Klauss</a:t>
            </a:r>
            <a:r>
              <a:rPr sz="2000" spc="-10" dirty="0">
                <a:latin typeface="Cambria"/>
                <a:cs typeface="Cambria"/>
              </a:rPr>
              <a:t>…</a:t>
            </a:r>
            <a:endParaRPr sz="20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50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30" dirty="0">
                <a:latin typeface="Cambria"/>
                <a:cs typeface="Cambria"/>
              </a:rPr>
              <a:t>Casino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Barrière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le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Croisette</a:t>
            </a:r>
            <a:r>
              <a:rPr sz="2000" spc="-1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(Cannes)…</a:t>
            </a:r>
            <a:endParaRPr sz="2000" dirty="0">
              <a:latin typeface="Cambria"/>
              <a:cs typeface="Cambria"/>
            </a:endParaRPr>
          </a:p>
          <a:p>
            <a:pPr marL="297180" indent="-285115">
              <a:lnSpc>
                <a:spcPct val="100000"/>
              </a:lnSpc>
              <a:spcBef>
                <a:spcPts val="1905"/>
              </a:spcBef>
              <a:buFont typeface="Wingdings"/>
              <a:buChar char=""/>
              <a:tabLst>
                <a:tab pos="297815" algn="l"/>
              </a:tabLst>
            </a:pPr>
            <a:r>
              <a:rPr lang="fr-FR" sz="2400" dirty="0">
                <a:latin typeface="Cambria"/>
                <a:cs typeface="Cambria"/>
              </a:rPr>
              <a:t>8</a:t>
            </a:r>
            <a:r>
              <a:rPr sz="2400" dirty="0">
                <a:latin typeface="Cambria"/>
                <a:cs typeface="Cambria"/>
              </a:rPr>
              <a:t>00+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hotels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restaurants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worldwide</a:t>
            </a:r>
            <a:endParaRPr sz="2400" dirty="0">
              <a:latin typeface="Cambria"/>
              <a:cs typeface="Cambria"/>
            </a:endParaRPr>
          </a:p>
          <a:p>
            <a:pPr marL="1806575">
              <a:lnSpc>
                <a:spcPct val="100000"/>
              </a:lnSpc>
              <a:spcBef>
                <a:spcPts val="204"/>
              </a:spcBef>
            </a:pPr>
            <a:endParaRPr lang="fr-FR" sz="2400" u="heavy" dirty="0">
              <a:uFill>
                <a:solidFill>
                  <a:srgbClr val="000000"/>
                </a:solidFill>
              </a:uFill>
              <a:latin typeface="Cambria"/>
              <a:cs typeface="Cambria"/>
            </a:endParaRPr>
          </a:p>
          <a:p>
            <a:pPr marL="1806575">
              <a:lnSpc>
                <a:spcPct val="100000"/>
              </a:lnSpc>
              <a:spcBef>
                <a:spcPts val="204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Internet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fr-FR" sz="2400" u="heavy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et autres </a:t>
            </a:r>
            <a:endParaRPr sz="24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204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mbria"/>
                <a:cs typeface="Cambria"/>
              </a:rPr>
              <a:t>Enviedechampagne.com/en</a:t>
            </a:r>
            <a:endParaRPr sz="18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204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Cambria"/>
                <a:cs typeface="Cambria"/>
              </a:rPr>
              <a:t>Salon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du </a:t>
            </a:r>
            <a:r>
              <a:rPr sz="1800" spc="-20" dirty="0" err="1">
                <a:latin typeface="Cambria"/>
                <a:cs typeface="Cambria"/>
              </a:rPr>
              <a:t>Patrimoine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(</a:t>
            </a:r>
            <a:r>
              <a:rPr sz="1800" spc="-20" dirty="0" err="1">
                <a:latin typeface="Cambria"/>
                <a:cs typeface="Cambria"/>
              </a:rPr>
              <a:t>Caroussel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du</a:t>
            </a:r>
            <a:r>
              <a:rPr lang="fr-FR" sz="1800" spc="-2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Louvre),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Montmartre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Museum.</a:t>
            </a:r>
            <a:endParaRPr sz="18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spc="-25" dirty="0">
                <a:latin typeface="Cambria"/>
                <a:cs typeface="Cambria"/>
              </a:rPr>
              <a:t>Paris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Printemps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Haussmann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(Department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Store)</a:t>
            </a:r>
            <a:endParaRPr sz="1800" dirty="0">
              <a:latin typeface="Cambria"/>
              <a:cs typeface="Cambria"/>
            </a:endParaRPr>
          </a:p>
          <a:p>
            <a:pPr marL="356870" indent="-344805">
              <a:lnSpc>
                <a:spcPct val="100000"/>
              </a:lnSpc>
              <a:spcBef>
                <a:spcPts val="204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pc="-40" dirty="0">
                <a:latin typeface="Cambria"/>
                <a:cs typeface="Cambria"/>
              </a:rPr>
              <a:t>Garde </a:t>
            </a:r>
            <a:r>
              <a:rPr sz="1800" spc="-10" dirty="0" err="1">
                <a:latin typeface="Cambria"/>
                <a:cs typeface="Cambria"/>
              </a:rPr>
              <a:t>Republica</a:t>
            </a:r>
            <a:r>
              <a:rPr lang="fr-FR" sz="1800" spc="-10" dirty="0" err="1">
                <a:latin typeface="Cambria"/>
                <a:cs typeface="Cambria"/>
              </a:rPr>
              <a:t>ine</a:t>
            </a:r>
            <a:r>
              <a:rPr lang="fr-FR" spc="-10" dirty="0">
                <a:latin typeface="Cambria"/>
                <a:cs typeface="Cambria"/>
              </a:rPr>
              <a:t>, l’Assemblée Nationale </a:t>
            </a:r>
          </a:p>
          <a:p>
            <a:pPr marL="356870" indent="-344805">
              <a:lnSpc>
                <a:spcPct val="100000"/>
              </a:lnSpc>
              <a:spcBef>
                <a:spcPts val="204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Cambria"/>
                <a:cs typeface="Cambria"/>
              </a:rPr>
              <a:t>Airlines </a:t>
            </a:r>
            <a:r>
              <a:rPr sz="1800" spc="-25" dirty="0">
                <a:latin typeface="Cambria"/>
                <a:cs typeface="Cambria"/>
              </a:rPr>
              <a:t>companies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: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ANA,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</a:t>
            </a:r>
            <a:r>
              <a:rPr lang="fr-FR" sz="1800" spc="-20" dirty="0" err="1">
                <a:latin typeface="Cambria"/>
                <a:cs typeface="Cambria"/>
              </a:rPr>
              <a:t>ir</a:t>
            </a:r>
            <a:r>
              <a:rPr lang="fr-FR" sz="1800" spc="-20" dirty="0">
                <a:latin typeface="Cambria"/>
                <a:cs typeface="Cambria"/>
              </a:rPr>
              <a:t> A</a:t>
            </a:r>
            <a:r>
              <a:rPr sz="1800" spc="-20" dirty="0" err="1">
                <a:latin typeface="Cambria"/>
                <a:cs typeface="Cambria"/>
              </a:rPr>
              <a:t>zul</a:t>
            </a:r>
            <a:r>
              <a:rPr lang="fr-FR" spc="-20" dirty="0">
                <a:latin typeface="Cambria"/>
                <a:cs typeface="Cambria"/>
              </a:rPr>
              <a:t>…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" y="60960"/>
            <a:ext cx="2069592" cy="911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4504</Words>
  <Application>Microsoft Office PowerPoint</Application>
  <PresentationFormat>Personnalisé</PresentationFormat>
  <Paragraphs>350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Cambria</vt:lpstr>
      <vt:lpstr>Georgia</vt:lpstr>
      <vt:lpstr>Wingdings</vt:lpstr>
      <vt:lpstr>Office Theme</vt:lpstr>
      <vt:lpstr>Présentation PowerPoint</vt:lpstr>
      <vt:lpstr>La famille HATON,  vignerons indépendants depuis…</vt:lpstr>
      <vt:lpstr>Damery, le village</vt:lpstr>
      <vt:lpstr>Approvisionnement raisins et moûts </vt:lpstr>
      <vt:lpstr>HATON, la famille</vt:lpstr>
      <vt:lpstr>Le Pressurage  </vt:lpstr>
      <vt:lpstr>Vinification</vt:lpstr>
      <vt:lpstr>Distribution Sélective</vt:lpstr>
      <vt:lpstr>Clients fidèles et reconnus</vt:lpstr>
      <vt:lpstr>Collection ELEGANCE </vt:lpstr>
      <vt:lpstr>Collection EXCELLENCE</vt:lpstr>
      <vt:lpstr>Collection EXTRA GRAND CRU</vt:lpstr>
      <vt:lpstr>Compétitions internationales Voir la liste complète en annexe</vt:lpstr>
      <vt:lpstr>Présentation PowerPoint</vt:lpstr>
      <vt:lpstr>Expert Champagne </vt:lpstr>
      <vt:lpstr>L’assemblage parfait</vt:lpstr>
      <vt:lpstr>Prix de revente en France ttc, conseillé.</vt:lpstr>
      <vt:lpstr>ANNEXES &amp; photos </vt:lpstr>
      <vt:lpstr>Présentation PowerPoint</vt:lpstr>
      <vt:lpstr>Présentation PowerPoint</vt:lpstr>
      <vt:lpstr>Présentation PowerPoint</vt:lpstr>
      <vt:lpstr>Engagements long terme  d’une famille discrète</vt:lpstr>
      <vt:lpstr>LA TECHNIQUE Tout commence par la vigne</vt:lpstr>
      <vt:lpstr>Equipement moderne et efficace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CRIL</dc:creator>
  <cp:lastModifiedBy>Léon Cambier</cp:lastModifiedBy>
  <cp:revision>15</cp:revision>
  <dcterms:created xsi:type="dcterms:W3CDTF">2023-04-18T15:42:45Z</dcterms:created>
  <dcterms:modified xsi:type="dcterms:W3CDTF">2023-10-13T10:33:08Z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2023-04-18T00:00:00Z</vt:filetime>
  </property>
  <property fmtid="{D5CDD505-2E9C-101B-9397-08002B2CF9AE}" pid="5" name="Producer">
    <vt:lpwstr>iLovePDF</vt:lpwstr>
  </property>
</Properties>
</file>