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8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6B1B103F-021D-4823-B623-D9EABEACE256}" type="datetimeFigureOut">
              <a:rPr lang="fr-BE" smtClean="0"/>
              <a:t>23/10/2013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193186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B1B103F-021D-4823-B623-D9EABEACE256}" type="datetimeFigureOut">
              <a:rPr lang="fr-BE" smtClean="0"/>
              <a:t>23/10/2013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189471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B1B103F-021D-4823-B623-D9EABEACE256}" type="datetimeFigureOut">
              <a:rPr lang="fr-BE" smtClean="0"/>
              <a:t>23/10/2013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344105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B1B103F-021D-4823-B623-D9EABEACE256}" type="datetimeFigureOut">
              <a:rPr lang="fr-BE" smtClean="0"/>
              <a:t>23/10/2013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48857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B1B103F-021D-4823-B623-D9EABEACE256}" type="datetimeFigureOut">
              <a:rPr lang="fr-BE" smtClean="0"/>
              <a:t>23/10/2013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10094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6B1B103F-021D-4823-B623-D9EABEACE256}" type="datetimeFigureOut">
              <a:rPr lang="fr-BE" smtClean="0"/>
              <a:t>23/10/2013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370252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B1B103F-021D-4823-B623-D9EABEACE256}" type="datetimeFigureOut">
              <a:rPr lang="fr-BE" smtClean="0"/>
              <a:t>23/10/2013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53502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6B1B103F-021D-4823-B623-D9EABEACE256}" type="datetimeFigureOut">
              <a:rPr lang="fr-BE" smtClean="0"/>
              <a:t>23/10/2013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2723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1B103F-021D-4823-B623-D9EABEACE256}" type="datetimeFigureOut">
              <a:rPr lang="fr-BE" smtClean="0"/>
              <a:t>23/10/2013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317988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1B103F-021D-4823-B623-D9EABEACE256}" type="datetimeFigureOut">
              <a:rPr lang="fr-BE" smtClean="0"/>
              <a:t>23/10/2013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194022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1B103F-021D-4823-B623-D9EABEACE256}" type="datetimeFigureOut">
              <a:rPr lang="fr-BE" smtClean="0"/>
              <a:t>23/10/2013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73184340-6F4F-40E8-9BFB-932CFFABA492}" type="slidenum">
              <a:rPr lang="fr-BE" smtClean="0"/>
              <a:t>‹N°›</a:t>
            </a:fld>
            <a:endParaRPr lang="fr-BE"/>
          </a:p>
        </p:txBody>
      </p:sp>
    </p:spTree>
    <p:extLst>
      <p:ext uri="{BB962C8B-B14F-4D97-AF65-F5344CB8AC3E}">
        <p14:creationId xmlns:p14="http://schemas.microsoft.com/office/powerpoint/2010/main" val="371432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B103F-021D-4823-B623-D9EABEACE256}" type="datetimeFigureOut">
              <a:rPr lang="fr-BE" smtClean="0"/>
              <a:t>23/10/2013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84340-6F4F-40E8-9BFB-932CFFABA492}" type="slidenum">
              <a:rPr lang="fr-BE" smtClean="0"/>
              <a:t>‹N°›</a:t>
            </a:fld>
            <a:endParaRPr lang="fr-BE"/>
          </a:p>
        </p:txBody>
      </p:sp>
    </p:spTree>
    <p:extLst>
      <p:ext uri="{BB962C8B-B14F-4D97-AF65-F5344CB8AC3E}">
        <p14:creationId xmlns:p14="http://schemas.microsoft.com/office/powerpoint/2010/main" val="341399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le Domaine du Val Brun</a:t>
            </a:r>
            <a:r>
              <a:rPr lang="fr-FR" dirty="0"/>
              <a:t> </a:t>
            </a:r>
            <a:endParaRPr lang="fr-BE" dirty="0"/>
          </a:p>
        </p:txBody>
      </p:sp>
      <p:sp>
        <p:nvSpPr>
          <p:cNvPr id="3" name="Sous-titre 2"/>
          <p:cNvSpPr>
            <a:spLocks noGrp="1"/>
          </p:cNvSpPr>
          <p:nvPr>
            <p:ph type="subTitle" idx="1"/>
          </p:nvPr>
        </p:nvSpPr>
        <p:spPr/>
        <p:txBody>
          <a:bodyPr/>
          <a:lstStyle/>
          <a:p>
            <a:r>
              <a:rPr lang="fr-FR" dirty="0"/>
              <a:t>Eric </a:t>
            </a:r>
            <a:r>
              <a:rPr lang="fr-FR" dirty="0" err="1"/>
              <a:t>Charruau</a:t>
            </a:r>
            <a:r>
              <a:rPr lang="fr-FR" dirty="0"/>
              <a:t> vous accueille au sein de son exploitation viticole familiale.</a:t>
            </a:r>
            <a:endParaRPr lang="fr-BE" dirty="0"/>
          </a:p>
        </p:txBody>
      </p:sp>
    </p:spTree>
    <p:extLst>
      <p:ext uri="{BB962C8B-B14F-4D97-AF65-F5344CB8AC3E}">
        <p14:creationId xmlns:p14="http://schemas.microsoft.com/office/powerpoint/2010/main" val="22159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348880"/>
            <a:ext cx="8219256" cy="3701008"/>
          </a:xfrm>
        </p:spPr>
        <p:txBody>
          <a:bodyPr>
            <a:normAutofit fontScale="62500" lnSpcReduction="20000"/>
          </a:bodyPr>
          <a:lstStyle/>
          <a:p>
            <a:pPr marL="0" indent="0">
              <a:buNone/>
            </a:pPr>
            <a:r>
              <a:rPr lang="fr-FR" dirty="0"/>
              <a:t>La tradition viticole de la région de Saumur remonte loin dans le temps. Déjà, au XIIème siècle, les vins de Saumur jouissaient d'une </a:t>
            </a:r>
            <a:r>
              <a:rPr lang="fr-FR" dirty="0" smtClean="0"/>
              <a:t>excellente réputation. </a:t>
            </a:r>
            <a:r>
              <a:rPr lang="fr-BE" dirty="0" smtClean="0"/>
              <a:t/>
            </a:r>
            <a:br>
              <a:rPr lang="fr-BE" dirty="0" smtClean="0"/>
            </a:br>
            <a:r>
              <a:rPr lang="fr-BE" dirty="0" smtClean="0"/>
              <a:t/>
            </a:r>
            <a:br>
              <a:rPr lang="fr-BE" dirty="0" smtClean="0"/>
            </a:br>
            <a:r>
              <a:rPr lang="fr-FR" dirty="0"/>
              <a:t>Le Domaine du Val Brun appartient à la famille </a:t>
            </a:r>
            <a:r>
              <a:rPr lang="fr-FR" dirty="0" err="1"/>
              <a:t>Charruau</a:t>
            </a:r>
            <a:r>
              <a:rPr lang="fr-FR" dirty="0"/>
              <a:t> depuis 1722. Les différentes générations qui se sont succédées n'ont jamais cessé de faire évoluer et d'améliorer les techniques de vinification</a:t>
            </a:r>
            <a:r>
              <a:rPr lang="fr-FR" dirty="0" smtClean="0"/>
              <a:t>.</a:t>
            </a:r>
            <a:endParaRPr lang="fr-BE" dirty="0"/>
          </a:p>
          <a:p>
            <a:pPr marL="0" indent="0">
              <a:buNone/>
            </a:pPr>
            <a:endParaRPr lang="fr-FR" dirty="0" smtClean="0"/>
          </a:p>
          <a:p>
            <a:pPr marL="0" indent="0">
              <a:buNone/>
            </a:pPr>
            <a:r>
              <a:rPr lang="fr-FR" dirty="0" smtClean="0"/>
              <a:t>Aujourd’hui, L’AOP Saumur Champigny représente 1376 ha, répartis sur 9 communes entre Saumur et </a:t>
            </a:r>
            <a:r>
              <a:rPr lang="fr-FR" dirty="0" err="1" smtClean="0"/>
              <a:t>Montsoreau</a:t>
            </a:r>
            <a:r>
              <a:rPr lang="fr-FR" dirty="0" smtClean="0"/>
              <a:t>. Le cépage majoritaire est le cabernet franc, ici nommé le breton, complété parfois par du cabernet-franc. Les vins ont la réputation d’être fruités, souples et charnus.</a:t>
            </a:r>
          </a:p>
        </p:txBody>
      </p:sp>
      <p:pic>
        <p:nvPicPr>
          <p:cNvPr id="1026" name="Picture 2" descr="http://www.vinsvaldeloire.fr/uploads/images/GP%20-%20Fiches%20AOC%20-%20Localisation/Saumur-B,-R-et-Champign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50" y="548680"/>
            <a:ext cx="4495800" cy="17907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ysage du Val de Loi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04664"/>
            <a:ext cx="2581275"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047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3"/>
            <a:ext cx="8229600" cy="1008112"/>
          </a:xfrm>
        </p:spPr>
        <p:txBody>
          <a:bodyPr>
            <a:normAutofit/>
          </a:bodyPr>
          <a:lstStyle/>
          <a:p>
            <a:pPr marL="0" indent="0">
              <a:buNone/>
            </a:pPr>
            <a:r>
              <a:rPr lang="fr-BE" sz="2200" dirty="0"/>
              <a:t>La plupart des exploitations, </a:t>
            </a:r>
            <a:r>
              <a:rPr lang="fr-BE" sz="2200" dirty="0" smtClean="0"/>
              <a:t>comme c’est </a:t>
            </a:r>
            <a:r>
              <a:rPr lang="fr-BE" sz="2200" dirty="0"/>
              <a:t>le cas chez </a:t>
            </a:r>
            <a:r>
              <a:rPr lang="fr-BE" sz="2200" dirty="0" smtClean="0"/>
              <a:t>nous à </a:t>
            </a:r>
            <a:r>
              <a:rPr lang="fr-BE" sz="2200" dirty="0" err="1" smtClean="0"/>
              <a:t>Parnay</a:t>
            </a:r>
            <a:r>
              <a:rPr lang="fr-BE" sz="2200" dirty="0" smtClean="0"/>
              <a:t>,  </a:t>
            </a:r>
            <a:r>
              <a:rPr lang="fr-BE" sz="2200" dirty="0"/>
              <a:t>possèdent des caves de tuffeau, creusés dans du calcaire tendre.</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0032" y="1700808"/>
            <a:ext cx="3672408" cy="2754306"/>
          </a:xfrm>
          <a:prstGeom prst="rect">
            <a:avLst/>
          </a:prstGeom>
        </p:spPr>
      </p:pic>
      <p:pic>
        <p:nvPicPr>
          <p:cNvPr id="2050" name="Picture 2" descr="Dégustation au Domaine au coeur du Saumur Champig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681590"/>
            <a:ext cx="4037434" cy="2793904"/>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txBox="1">
            <a:spLocks/>
          </p:cNvSpPr>
          <p:nvPr/>
        </p:nvSpPr>
        <p:spPr>
          <a:xfrm>
            <a:off x="534194" y="4941168"/>
            <a:ext cx="8229600" cy="100811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2400" dirty="0" smtClean="0"/>
              <a:t>C’est aussi ce qui fait la </a:t>
            </a:r>
            <a:r>
              <a:rPr lang="fr-FR" sz="2400" dirty="0"/>
              <a:t>spécificité du terroir de </a:t>
            </a:r>
            <a:r>
              <a:rPr lang="fr-FR" sz="2400" dirty="0" smtClean="0"/>
              <a:t>Saumur-Champigny. Il repose </a:t>
            </a:r>
            <a:r>
              <a:rPr lang="fr-FR" sz="2400" dirty="0"/>
              <a:t>sur la richesse argilo-calcaire du sol et la présence de tuffeau dans le sous-sol. Ce terroir </a:t>
            </a:r>
            <a:r>
              <a:rPr lang="fr-FR" sz="2400" dirty="0" smtClean="0"/>
              <a:t>donne </a:t>
            </a:r>
            <a:r>
              <a:rPr lang="fr-FR" sz="2400" dirty="0"/>
              <a:t>un vin  souple et charmeur. </a:t>
            </a:r>
            <a:endParaRPr lang="fr-BE" sz="2200" dirty="0"/>
          </a:p>
        </p:txBody>
      </p:sp>
    </p:spTree>
    <p:extLst>
      <p:ext uri="{BB962C8B-B14F-4D97-AF65-F5344CB8AC3E}">
        <p14:creationId xmlns:p14="http://schemas.microsoft.com/office/powerpoint/2010/main" val="345060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1"/>
            <a:ext cx="8229600" cy="1728191"/>
          </a:xfrm>
        </p:spPr>
        <p:txBody>
          <a:bodyPr>
            <a:normAutofit/>
          </a:bodyPr>
          <a:lstStyle/>
          <a:p>
            <a:pPr marL="0" indent="0">
              <a:buNone/>
            </a:pPr>
            <a:r>
              <a:rPr lang="fr-FR" sz="2000" dirty="0"/>
              <a:t>Notre vignoble s'étend sur une superficie de 30 ha. Fortement attaché à l’équilibre naturel de la terre, nous cultivons nos vignes de Cabernet Franc en sauvegardant la biodiversité de l’écosystème viticole. Cette méthode culturale respectueuse du sol et de l’eau assure une production de raisins sains de grande qualité ainsi qu’une forte expression du terroir.</a:t>
            </a:r>
            <a:endParaRPr lang="fr-BE" sz="2000" dirty="0"/>
          </a:p>
          <a:p>
            <a:pPr marL="0" indent="0">
              <a:buNone/>
            </a:pPr>
            <a:endParaRPr lang="fr-BE"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9438" y="2281618"/>
            <a:ext cx="4752528" cy="3564396"/>
          </a:xfrm>
          <a:prstGeom prst="rect">
            <a:avLst/>
          </a:prstGeom>
        </p:spPr>
      </p:pic>
      <p:pic>
        <p:nvPicPr>
          <p:cNvPr id="3074" name="Picture 2" descr="http://www.vinopole.com/typo3temp/pics/942cf6e25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875327" y="4720497"/>
            <a:ext cx="1321448" cy="99210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305055" y="5157192"/>
            <a:ext cx="322729"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Rectangle 11"/>
          <p:cNvSpPr/>
          <p:nvPr/>
        </p:nvSpPr>
        <p:spPr>
          <a:xfrm>
            <a:off x="1043608" y="4555824"/>
            <a:ext cx="1008112" cy="13163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10381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92696"/>
            <a:ext cx="8229600" cy="2620888"/>
          </a:xfrm>
        </p:spPr>
        <p:txBody>
          <a:bodyPr>
            <a:normAutofit/>
          </a:bodyPr>
          <a:lstStyle/>
          <a:p>
            <a:pPr marL="0" indent="0">
              <a:buNone/>
            </a:pPr>
            <a:r>
              <a:rPr lang="fr-FR" sz="2200" dirty="0"/>
              <a:t>Autre facette de la personnalité des vins du domaine le climat est certainement celui qui lui donne  sa spécificité. Le vignoble se situe à la limite Est de l’influence océanique qui abaisse légèrement les extrêmes estivaux et relève sensiblement ceux de l’hiver.</a:t>
            </a:r>
            <a:endParaRPr lang="fr-BE" sz="2200" dirty="0"/>
          </a:p>
          <a:p>
            <a:pPr marL="0" indent="0">
              <a:buNone/>
            </a:pPr>
            <a:r>
              <a:rPr lang="fr-FR" sz="2200" dirty="0"/>
              <a:t>Le terroir de Saumur-Champigny bénéficie de la plus forte moyenne (15,7°C) de température de la région. </a:t>
            </a:r>
            <a:r>
              <a:rPr lang="fr-FR" sz="2200" dirty="0"/>
              <a:t>La proximité du seuil du Poitou le soumet en outre à une légère influence méridionale</a:t>
            </a:r>
            <a:r>
              <a:rPr lang="fr-FR" sz="2200" dirty="0" smtClean="0"/>
              <a:t>.</a:t>
            </a:r>
            <a:endParaRPr lang="fr-BE" sz="2200" dirty="0"/>
          </a:p>
        </p:txBody>
      </p:sp>
      <p:sp>
        <p:nvSpPr>
          <p:cNvPr id="4" name="Espace réservé du contenu 2"/>
          <p:cNvSpPr txBox="1">
            <a:spLocks/>
          </p:cNvSpPr>
          <p:nvPr/>
        </p:nvSpPr>
        <p:spPr>
          <a:xfrm>
            <a:off x="683568" y="4797152"/>
            <a:ext cx="8229600" cy="15121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BE" sz="2200" dirty="0"/>
              <a:t>Nous sommes toujours prêt à vous recevoir au domaine, dans notre gite </a:t>
            </a:r>
            <a:r>
              <a:rPr lang="fr-BE" sz="2200" dirty="0" smtClean="0"/>
              <a:t>rural au , </a:t>
            </a:r>
            <a:r>
              <a:rPr lang="fr-BE" sz="2200" dirty="0"/>
              <a:t>rue du Val-Brun 49730 PARNAY. </a:t>
            </a:r>
            <a:r>
              <a:rPr lang="fr-BE" sz="2200" dirty="0"/>
              <a:t>02 41 38 11 85. </a:t>
            </a:r>
            <a:r>
              <a:rPr lang="fr-BE" sz="2200" dirty="0" smtClean="0"/>
              <a:t>Nous </a:t>
            </a:r>
            <a:r>
              <a:rPr lang="fr-BE" sz="2200" dirty="0"/>
              <a:t>sommes </a:t>
            </a:r>
            <a:r>
              <a:rPr lang="fr-BE" sz="2200" dirty="0" smtClean="0"/>
              <a:t>situées à </a:t>
            </a:r>
            <a:r>
              <a:rPr lang="fr-BE" sz="2200" dirty="0"/>
              <a:t>17 km de Bourgueil, à 21 km de Chinon, </a:t>
            </a:r>
            <a:r>
              <a:rPr lang="fr-BE" sz="2200" dirty="0" smtClean="0"/>
              <a:t>presque au </a:t>
            </a:r>
            <a:r>
              <a:rPr lang="fr-BE" sz="2200" dirty="0"/>
              <a:t>milieu d’Angers (76 km) et </a:t>
            </a:r>
            <a:r>
              <a:rPr lang="fr-BE" sz="2200" dirty="0" smtClean="0"/>
              <a:t>de Tours </a:t>
            </a:r>
            <a:r>
              <a:rPr lang="fr-BE" sz="2200" dirty="0"/>
              <a:t>(67 km</a:t>
            </a:r>
            <a:r>
              <a:rPr lang="fr-BE" sz="2200" dirty="0" smtClean="0"/>
              <a:t>). </a:t>
            </a:r>
            <a:endParaRPr lang="fr-BE" sz="2200" dirty="0"/>
          </a:p>
        </p:txBody>
      </p:sp>
    </p:spTree>
    <p:extLst>
      <p:ext uri="{BB962C8B-B14F-4D97-AF65-F5344CB8AC3E}">
        <p14:creationId xmlns:p14="http://schemas.microsoft.com/office/powerpoint/2010/main" val="405008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Acceuil</a:t>
            </a:r>
            <a:endParaRPr lang="fr-BE" dirty="0"/>
          </a:p>
        </p:txBody>
      </p:sp>
      <p:sp>
        <p:nvSpPr>
          <p:cNvPr id="4" name="Espace réservé du contenu 2"/>
          <p:cNvSpPr txBox="1">
            <a:spLocks/>
          </p:cNvSpPr>
          <p:nvPr/>
        </p:nvSpPr>
        <p:spPr>
          <a:xfrm>
            <a:off x="467544" y="1340768"/>
            <a:ext cx="8229600" cy="151216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BE" sz="2200" dirty="0" smtClean="0"/>
              <a:t>Si vous êtes de passage, nous </a:t>
            </a:r>
            <a:r>
              <a:rPr lang="fr-BE" sz="2200" dirty="0"/>
              <a:t>sommes toujours prêt à vous </a:t>
            </a:r>
            <a:r>
              <a:rPr lang="fr-BE" sz="2200" dirty="0" err="1" smtClean="0"/>
              <a:t>acceuillir</a:t>
            </a:r>
            <a:r>
              <a:rPr lang="fr-BE" sz="2200" dirty="0" smtClean="0"/>
              <a:t> au domaine. Nous proposons aussi de vous héberger </a:t>
            </a:r>
            <a:r>
              <a:rPr lang="fr-BE" sz="2200" dirty="0"/>
              <a:t>dans notre gite </a:t>
            </a:r>
            <a:r>
              <a:rPr lang="fr-BE" sz="2200" dirty="0" smtClean="0"/>
              <a:t>rural au , </a:t>
            </a:r>
            <a:r>
              <a:rPr lang="fr-BE" sz="2200" dirty="0"/>
              <a:t>rue du Val-Brun 49730 PARNAY</a:t>
            </a:r>
            <a:r>
              <a:rPr lang="fr-BE" sz="2200" dirty="0"/>
              <a:t>. 02 41 38 11 85. </a:t>
            </a:r>
            <a:r>
              <a:rPr lang="fr-BE" sz="2200" dirty="0" smtClean="0"/>
              <a:t>Nous </a:t>
            </a:r>
            <a:r>
              <a:rPr lang="fr-BE" sz="2200" dirty="0"/>
              <a:t>sommes </a:t>
            </a:r>
            <a:r>
              <a:rPr lang="fr-BE" sz="2200" dirty="0" smtClean="0"/>
              <a:t>situées à </a:t>
            </a:r>
            <a:r>
              <a:rPr lang="fr-BE" sz="2200" dirty="0"/>
              <a:t>17 km de Bourgueil, à 21 km de Chinon, </a:t>
            </a:r>
            <a:r>
              <a:rPr lang="fr-BE" sz="2200" dirty="0" smtClean="0"/>
              <a:t>presque au </a:t>
            </a:r>
            <a:r>
              <a:rPr lang="fr-BE" sz="2200" dirty="0"/>
              <a:t>milieu d’Angers (76 km) et </a:t>
            </a:r>
            <a:r>
              <a:rPr lang="fr-BE" sz="2200" dirty="0" smtClean="0"/>
              <a:t>de Tours </a:t>
            </a:r>
            <a:r>
              <a:rPr lang="fr-BE" sz="2200" dirty="0"/>
              <a:t>(67 km</a:t>
            </a:r>
            <a:r>
              <a:rPr lang="fr-BE" sz="2200" dirty="0" smtClean="0"/>
              <a:t>). </a:t>
            </a:r>
            <a:endParaRPr lang="fr-BE" sz="2200" dirty="0"/>
          </a:p>
        </p:txBody>
      </p:sp>
    </p:spTree>
    <p:extLst>
      <p:ext uri="{BB962C8B-B14F-4D97-AF65-F5344CB8AC3E}">
        <p14:creationId xmlns:p14="http://schemas.microsoft.com/office/powerpoint/2010/main" val="46349150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311</Words>
  <Application>Microsoft Office PowerPoint</Application>
  <PresentationFormat>Affichage à l'écran (4:3)</PresentationFormat>
  <Paragraphs>13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le Domaine du Val Brun </vt:lpstr>
      <vt:lpstr>Présentation PowerPoint</vt:lpstr>
      <vt:lpstr>Présentation PowerPoint</vt:lpstr>
      <vt:lpstr>Présentation PowerPoint</vt:lpstr>
      <vt:lpstr>Présentation PowerPoint</vt:lpstr>
      <vt:lpstr>Acceuil</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Domaine du Val Brun</dc:title>
  <dc:creator>_</dc:creator>
  <cp:lastModifiedBy>_</cp:lastModifiedBy>
  <cp:revision>6</cp:revision>
  <dcterms:created xsi:type="dcterms:W3CDTF">2013-10-23T07:00:53Z</dcterms:created>
  <dcterms:modified xsi:type="dcterms:W3CDTF">2013-10-23T08:31:24Z</dcterms:modified>
</cp:coreProperties>
</file>