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309" r:id="rId4"/>
    <p:sldId id="257" r:id="rId5"/>
    <p:sldId id="306" r:id="rId6"/>
    <p:sldId id="259" r:id="rId7"/>
    <p:sldId id="300" r:id="rId8"/>
    <p:sldId id="262" r:id="rId9"/>
    <p:sldId id="278" r:id="rId10"/>
    <p:sldId id="263" r:id="rId11"/>
    <p:sldId id="258" r:id="rId12"/>
    <p:sldId id="281" r:id="rId13"/>
    <p:sldId id="260" r:id="rId14"/>
    <p:sldId id="283" r:id="rId15"/>
    <p:sldId id="284" r:id="rId16"/>
    <p:sldId id="267" r:id="rId17"/>
    <p:sldId id="261" r:id="rId18"/>
    <p:sldId id="264" r:id="rId19"/>
    <p:sldId id="265" r:id="rId20"/>
    <p:sldId id="266" r:id="rId21"/>
    <p:sldId id="285" r:id="rId22"/>
    <p:sldId id="307" r:id="rId23"/>
    <p:sldId id="268" r:id="rId24"/>
    <p:sldId id="270" r:id="rId25"/>
    <p:sldId id="271" r:id="rId26"/>
    <p:sldId id="279" r:id="rId27"/>
    <p:sldId id="269" r:id="rId28"/>
    <p:sldId id="280" r:id="rId29"/>
    <p:sldId id="273" r:id="rId30"/>
    <p:sldId id="274" r:id="rId31"/>
    <p:sldId id="275" r:id="rId32"/>
    <p:sldId id="287" r:id="rId33"/>
    <p:sldId id="288" r:id="rId34"/>
    <p:sldId id="289" r:id="rId35"/>
    <p:sldId id="292" r:id="rId36"/>
    <p:sldId id="293" r:id="rId37"/>
    <p:sldId id="294" r:id="rId38"/>
    <p:sldId id="295" r:id="rId39"/>
    <p:sldId id="290" r:id="rId40"/>
    <p:sldId id="291" r:id="rId41"/>
    <p:sldId id="311" r:id="rId42"/>
    <p:sldId id="312" r:id="rId43"/>
    <p:sldId id="299" r:id="rId44"/>
    <p:sldId id="301" r:id="rId45"/>
    <p:sldId id="302" r:id="rId46"/>
    <p:sldId id="313" r:id="rId47"/>
    <p:sldId id="303" r:id="rId48"/>
    <p:sldId id="315" r:id="rId49"/>
    <p:sldId id="314" r:id="rId50"/>
    <p:sldId id="317" r:id="rId51"/>
    <p:sldId id="304" r:id="rId52"/>
    <p:sldId id="305" r:id="rId53"/>
    <p:sldId id="316" r:id="rId54"/>
    <p:sldId id="320" r:id="rId55"/>
    <p:sldId id="319" r:id="rId56"/>
    <p:sldId id="321" r:id="rId57"/>
    <p:sldId id="296" r:id="rId58"/>
    <p:sldId id="322" r:id="rId59"/>
    <p:sldId id="298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7674" autoAdjust="0"/>
  </p:normalViewPr>
  <p:slideViewPr>
    <p:cSldViewPr>
      <p:cViewPr varScale="1">
        <p:scale>
          <a:sx n="132" d="100"/>
          <a:sy n="132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CCDDC-BB33-4ACA-AD63-4B41FBA11C3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C125E-165C-485B-9774-5BF786E1179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755576" y="260648"/>
            <a:ext cx="7772400" cy="1871662"/>
          </a:xfrm>
        </p:spPr>
        <p:txBody>
          <a:bodyPr/>
          <a:lstStyle/>
          <a:p>
            <a:r>
              <a:rPr lang="fr-FR" dirty="0" smtClean="0"/>
              <a:t>Domaine des </a:t>
            </a:r>
            <a:r>
              <a:rPr lang="fr-FR" dirty="0" err="1" smtClean="0"/>
              <a:t>Génaudières</a:t>
            </a:r>
            <a:r>
              <a:rPr lang="fr-FR" dirty="0" smtClean="0"/>
              <a:t/>
            </a:r>
            <a:br>
              <a:rPr lang="fr-FR" dirty="0" smtClean="0"/>
            </a:br>
            <a:endParaRPr lang="en-US" dirty="0"/>
          </a:p>
        </p:txBody>
      </p:sp>
      <p:pic>
        <p:nvPicPr>
          <p:cNvPr id="1026" name="Picture 2" descr="D:\Vueaerien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664" y="1328881"/>
            <a:ext cx="8133792" cy="5196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IMG_40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680"/>
            <a:ext cx="8281219" cy="6210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D:\Coteaux_Loi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10546" cy="5627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D:\Domaine_Genaudieres_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1112" y="1691481"/>
            <a:ext cx="6581775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Domaine balayé par les vents</a:t>
            </a:r>
            <a:endParaRPr lang="en-US" dirty="0"/>
          </a:p>
        </p:txBody>
      </p:sp>
      <p:pic>
        <p:nvPicPr>
          <p:cNvPr id="5122" name="Picture 2" descr="D:\Domaine_Genaudieres_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150201" cy="5433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D:\Domaine_Genaudieres_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D:\Domaine_Genaudieres_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Domaine_Genaudieres_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33901" cy="5615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Domaine certifié HVE</a:t>
            </a:r>
            <a:endParaRPr lang="en-US" dirty="0"/>
          </a:p>
        </p:txBody>
      </p:sp>
      <p:pic>
        <p:nvPicPr>
          <p:cNvPr id="6148" name="Picture 4" descr="D:\Photo 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613" y="1268760"/>
            <a:ext cx="6854891" cy="51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Domaine_Genaudieres_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8108170" cy="5400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oyage</a:t>
            </a:r>
            <a:endParaRPr lang="en-US" dirty="0"/>
          </a:p>
        </p:txBody>
      </p:sp>
      <p:pic>
        <p:nvPicPr>
          <p:cNvPr id="9218" name="Picture 2" descr="D:\Domaine_Genaudieres_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960440" cy="5946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Dom_Genaudieres_007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514" y="188640"/>
            <a:ext cx="8612736" cy="6408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Domaine_Genaudieres_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86432" cy="5291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D:\Domaine_Genaudieres_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METHODE DE TRAVAIL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Taille courte</a:t>
            </a:r>
          </a:p>
          <a:p>
            <a:r>
              <a:rPr lang="fr-FR" dirty="0" smtClean="0"/>
              <a:t>Enherbement</a:t>
            </a:r>
          </a:p>
          <a:p>
            <a:r>
              <a:rPr lang="fr-FR" dirty="0" smtClean="0"/>
              <a:t>Broyage</a:t>
            </a:r>
          </a:p>
          <a:p>
            <a:r>
              <a:rPr lang="fr-FR" dirty="0" smtClean="0"/>
              <a:t>Ebourgeonnage</a:t>
            </a:r>
          </a:p>
          <a:p>
            <a:r>
              <a:rPr lang="fr-FR" dirty="0" smtClean="0"/>
              <a:t>Vendanges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5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fr-FR" dirty="0" smtClean="0"/>
              <a:t>Taille courte</a:t>
            </a:r>
            <a:endParaRPr lang="en-US" dirty="0"/>
          </a:p>
        </p:txBody>
      </p:sp>
      <p:pic>
        <p:nvPicPr>
          <p:cNvPr id="12290" name="Picture 2" descr="D:\Photo 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fr-FR" dirty="0" smtClean="0"/>
              <a:t>Broyage</a:t>
            </a:r>
            <a:endParaRPr lang="en-US" dirty="0"/>
          </a:p>
        </p:txBody>
      </p:sp>
      <p:pic>
        <p:nvPicPr>
          <p:cNvPr id="14338" name="Picture 2" descr="D:\Photo 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424936" cy="5456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D:\Photo 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82064" cy="6136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Photo 22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73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467544" y="260648"/>
            <a:ext cx="8003232" cy="1080120"/>
          </a:xfrm>
        </p:spPr>
        <p:txBody>
          <a:bodyPr>
            <a:normAutofit/>
          </a:bodyPr>
          <a:lstStyle/>
          <a:p>
            <a:r>
              <a:rPr lang="fr-FR" dirty="0" smtClean="0"/>
              <a:t>Enherbement</a:t>
            </a:r>
            <a:endParaRPr lang="en-US" dirty="0"/>
          </a:p>
        </p:txBody>
      </p:sp>
      <p:pic>
        <p:nvPicPr>
          <p:cNvPr id="13314" name="Picture 2" descr="D:\Photo 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7130088" cy="5347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Ebourgeonnage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4578" name="Picture 2" descr="D:\Dom_Genaudieres_0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268225" cy="553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fr-FR" dirty="0" smtClean="0"/>
              <a:t>Les vendanges</a:t>
            </a:r>
            <a:endParaRPr lang="en-US" dirty="0"/>
          </a:p>
        </p:txBody>
      </p:sp>
      <p:pic>
        <p:nvPicPr>
          <p:cNvPr id="17410" name="Picture 2" descr="D:\vendange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59"/>
            <a:ext cx="8208912" cy="5241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Identité géographique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115616" y="2348880"/>
            <a:ext cx="749282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3600" dirty="0" smtClean="0"/>
              <a:t> 35</a:t>
            </a:r>
            <a:r>
              <a:rPr lang="fr-FR" dirty="0" smtClean="0"/>
              <a:t> </a:t>
            </a:r>
            <a:r>
              <a:rPr lang="fr-FR" sz="3600" dirty="0" smtClean="0"/>
              <a:t>Hectares</a:t>
            </a:r>
          </a:p>
          <a:p>
            <a:endParaRPr lang="fr-FR" sz="3600" dirty="0" smtClean="0"/>
          </a:p>
          <a:p>
            <a:pPr>
              <a:buFont typeface="Arial" pitchFamily="34" charset="0"/>
              <a:buChar char="•"/>
            </a:pPr>
            <a:r>
              <a:rPr lang="fr-FR" sz="3600" dirty="0" smtClean="0"/>
              <a:t> Entre Nantes et Angers</a:t>
            </a:r>
          </a:p>
          <a:p>
            <a:pPr>
              <a:buFont typeface="Arial" pitchFamily="34" charset="0"/>
              <a:buChar char="•"/>
            </a:pPr>
            <a:endParaRPr lang="fr-FR" sz="3600" dirty="0" smtClean="0"/>
          </a:p>
          <a:p>
            <a:pPr>
              <a:buFont typeface="Arial" pitchFamily="34" charset="0"/>
              <a:buChar char="•"/>
            </a:pPr>
            <a:r>
              <a:rPr lang="fr-FR" sz="3600" dirty="0" smtClean="0"/>
              <a:t> Vins de Loire : 2 appellations coteaux </a:t>
            </a:r>
          </a:p>
          <a:p>
            <a:r>
              <a:rPr lang="fr-FR" sz="3600" dirty="0" smtClean="0"/>
              <a:t>de la Loire et coteaux d’Ancenis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omaine_Genaudieres_1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4248472" cy="637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D:\Domaine_Genaudieres_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323549" cy="6480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Pictures\2015 09 15 VENDANGES GENAUDIERES\IMG_039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513" y="314872"/>
            <a:ext cx="8256951" cy="6191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Pictures\2015 09 15 VENDANGES GENAUDIERES\IMG_037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806631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ictures\2015 09 15 VENDANGES GENAUDIERES\IMG_04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7"/>
            <a:ext cx="7992888" cy="5993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Pictures\2015 09 15 VENDANGES GENAUDIERES\IMG_038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81020" cy="6209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Pictures\2015 09 15 VENDANGES GENAUDIERES\IMG_039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94" y="315705"/>
            <a:ext cx="8280969" cy="6209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Pictures\2015 09 15 VENDANGES GENAUDIERES\IMG_040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183" y="188641"/>
            <a:ext cx="4859972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Pictures\2015 09 15 VENDANGES GENAUDIERES\IMG_04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6120680" cy="6433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Pictures\2015 09 15 VENDANGES GENAUDIERES\IMG_04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263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Exploitation familiale depuis 1635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2" descr="D:\Photo 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62726"/>
            <a:ext cx="8064896" cy="556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Pictures\2015 09 15 VENDANGES GENAUDIERES\IMG_042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196117" cy="6182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Nos différents vins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r>
              <a:rPr lang="fr-FR" sz="3600" dirty="0" smtClean="0"/>
              <a:t>Muscadet coteaux de la Loire sur lie	</a:t>
            </a:r>
          </a:p>
          <a:p>
            <a:pPr lvl="2"/>
            <a:r>
              <a:rPr lang="fr-FR" sz="3600" dirty="0" smtClean="0"/>
              <a:t>Malvoisie coteaux d’Ancenis			</a:t>
            </a:r>
          </a:p>
          <a:p>
            <a:pPr lvl="2"/>
            <a:r>
              <a:rPr lang="fr-FR" sz="3600" dirty="0" smtClean="0"/>
              <a:t>Gamay rouge coteaux d’Ancenis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 lvl="1">
              <a:buNone/>
            </a:pPr>
            <a:r>
              <a:rPr lang="fr-FR" sz="3600" dirty="0" smtClean="0"/>
              <a:t>  Muscadet coteaux de la Loire sur lie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Cépage Melon de Bourgogne</a:t>
            </a:r>
            <a:endParaRPr lang="en-US" dirty="0"/>
          </a:p>
        </p:txBody>
      </p:sp>
      <p:pic>
        <p:nvPicPr>
          <p:cNvPr id="44035" name="Picture 3" descr="D:\Dom_Genaudieres_0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482" y="1600200"/>
            <a:ext cx="301903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Vinification</a:t>
            </a:r>
            <a:endParaRPr lang="en-US" dirty="0"/>
          </a:p>
        </p:txBody>
      </p:sp>
      <p:pic>
        <p:nvPicPr>
          <p:cNvPr id="45058" name="Picture 2" descr="D:\Dom_Genaudieres_0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4337" y="1600200"/>
            <a:ext cx="301532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Dégustation</a:t>
            </a:r>
            <a:endParaRPr lang="en-US" dirty="0"/>
          </a:p>
        </p:txBody>
      </p:sp>
      <p:pic>
        <p:nvPicPr>
          <p:cNvPr id="46082" name="Picture 2" descr="D:\Dom_Genaudieres_0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125" y="1600200"/>
            <a:ext cx="679174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sz="3600" dirty="0" smtClean="0"/>
              <a:t>            Malvoisie Coteaux d’Ancenis 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Cépage  Pinot Gris</a:t>
            </a:r>
            <a:endParaRPr lang="en-US" dirty="0"/>
          </a:p>
        </p:txBody>
      </p:sp>
      <p:pic>
        <p:nvPicPr>
          <p:cNvPr id="47106" name="Picture 2" descr="D:\Dom_Genaudieres_0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0943" y="1600200"/>
            <a:ext cx="302211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Vinification</a:t>
            </a:r>
            <a:endParaRPr lang="en-US" dirty="0"/>
          </a:p>
        </p:txBody>
      </p:sp>
      <p:pic>
        <p:nvPicPr>
          <p:cNvPr id="4" name="Picture 2" descr="D:\Dom_Genaudieres_0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0943" y="1600200"/>
            <a:ext cx="302211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Dégustation</a:t>
            </a:r>
            <a:endParaRPr lang="en-US" dirty="0"/>
          </a:p>
        </p:txBody>
      </p:sp>
      <p:pic>
        <p:nvPicPr>
          <p:cNvPr id="4" name="Picture 2" descr="D:\Dom_Genaudieres_0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0943" y="1600200"/>
            <a:ext cx="302211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Un terroir d’exception</a:t>
            </a: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dirty="0"/>
          </a:p>
          <a:p>
            <a:pPr lvl="1"/>
            <a:r>
              <a:rPr lang="fr-FR" sz="3600" dirty="0" smtClean="0"/>
              <a:t> Roches</a:t>
            </a:r>
          </a:p>
          <a:p>
            <a:pPr lvl="1"/>
            <a:endParaRPr lang="fr-FR" sz="3600" dirty="0" smtClean="0"/>
          </a:p>
          <a:p>
            <a:pPr lvl="1"/>
            <a:r>
              <a:rPr lang="fr-FR" sz="3600" dirty="0" smtClean="0"/>
              <a:t> Loire</a:t>
            </a:r>
          </a:p>
          <a:p>
            <a:pPr lvl="1"/>
            <a:endParaRPr lang="fr-FR" sz="3600" dirty="0" smtClean="0"/>
          </a:p>
          <a:p>
            <a:pPr lvl="1"/>
            <a:r>
              <a:rPr lang="fr-FR" sz="3600" dirty="0" smtClean="0"/>
              <a:t> Vents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0302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sz="3600" dirty="0" smtClean="0"/>
              <a:t>            Gamay rouge coteaux d’Ancenis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Cépage Gamay</a:t>
            </a:r>
            <a:endParaRPr lang="en-US" dirty="0"/>
          </a:p>
        </p:txBody>
      </p:sp>
      <p:pic>
        <p:nvPicPr>
          <p:cNvPr id="48130" name="Picture 2" descr="D:\Dom_Genaudieres_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657" y="1600200"/>
            <a:ext cx="301868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Vinification</a:t>
            </a:r>
            <a:endParaRPr lang="en-US" dirty="0"/>
          </a:p>
        </p:txBody>
      </p:sp>
      <p:pic>
        <p:nvPicPr>
          <p:cNvPr id="49154" name="Picture 2" descr="D:\Dom_Genaudieres_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903" y="1600200"/>
            <a:ext cx="302019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Dégustation</a:t>
            </a:r>
            <a:endParaRPr lang="en-US" dirty="0"/>
          </a:p>
        </p:txBody>
      </p:sp>
      <p:pic>
        <p:nvPicPr>
          <p:cNvPr id="4" name="Picture 2" descr="D:\Dom_Genaudieres_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903" y="1600200"/>
            <a:ext cx="302019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sz="3600" dirty="0" smtClean="0"/>
          </a:p>
          <a:p>
            <a:pPr>
              <a:buNone/>
            </a:pPr>
            <a:r>
              <a:rPr lang="fr-FR" sz="3600" dirty="0" smtClean="0"/>
              <a:t>         Naissance d’une grappe de raisin</a:t>
            </a:r>
          </a:p>
          <a:p>
            <a:pPr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Débourrement</a:t>
            </a:r>
            <a:endParaRPr lang="en-US" dirty="0"/>
          </a:p>
        </p:txBody>
      </p:sp>
      <p:pic>
        <p:nvPicPr>
          <p:cNvPr id="1026" name="Picture 2" descr="D:\Domaine_Genaudieres_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505575" cy="432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Début de floraison</a:t>
            </a:r>
            <a:endParaRPr lang="en-US" dirty="0"/>
          </a:p>
        </p:txBody>
      </p:sp>
      <p:pic>
        <p:nvPicPr>
          <p:cNvPr id="2050" name="Picture 2" descr="D:\Domaine_Genaudieres_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Floraison</a:t>
            </a:r>
            <a:endParaRPr lang="en-US" dirty="0"/>
          </a:p>
        </p:txBody>
      </p:sp>
      <p:pic>
        <p:nvPicPr>
          <p:cNvPr id="39938" name="Picture 2" descr="E:\Pictures\2015 08 24 Génaudières\IMG_0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Merci</a:t>
            </a:r>
            <a:endParaRPr lang="en-US" dirty="0"/>
          </a:p>
        </p:txBody>
      </p:sp>
      <p:pic>
        <p:nvPicPr>
          <p:cNvPr id="3074" name="Picture 2" descr="E:\Pictures\Génaudières Pot pourri\IMG_5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</a:t>
            </a:r>
            <a:endParaRPr lang="en-US" dirty="0"/>
          </a:p>
        </p:txBody>
      </p:sp>
      <p:pic>
        <p:nvPicPr>
          <p:cNvPr id="41986" name="Picture 2" descr="E:\Pictures\2015 08 24 Génaudières\IMG_2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8" y="404664"/>
            <a:ext cx="8211756" cy="6158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dirty="0" smtClean="0"/>
              <a:t>Roches : schistes et gneiss</a:t>
            </a:r>
            <a:endParaRPr lang="en-US" dirty="0"/>
          </a:p>
        </p:txBody>
      </p:sp>
      <p:pic>
        <p:nvPicPr>
          <p:cNvPr id="6" name="Picture 2" descr="D:\Vignoble_athim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11581" cy="5500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3010" name="Picture 2" descr="E:\Pictures\2015 08 24 Génaudières\IMG_28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208912" cy="5510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fr-FR" dirty="0" smtClean="0"/>
              <a:t>Des coteaux surplombant la Loire</a:t>
            </a:r>
            <a:endParaRPr lang="en-US" dirty="0"/>
          </a:p>
        </p:txBody>
      </p:sp>
      <p:pic>
        <p:nvPicPr>
          <p:cNvPr id="4" name="Picture 2" descr="D:\Domaine_Genaudieres_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48464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Photo 22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654"/>
            <a:ext cx="8484435" cy="6363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130</Words>
  <Application>Microsoft Office PowerPoint</Application>
  <PresentationFormat>Affichage à l'écran (4:3)</PresentationFormat>
  <Paragraphs>68</Paragraphs>
  <Slides>59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0" baseType="lpstr">
      <vt:lpstr>Thème Office</vt:lpstr>
      <vt:lpstr>Domaine des Génaudières </vt:lpstr>
      <vt:lpstr>Présentation PowerPoint</vt:lpstr>
      <vt:lpstr>Identité géographique</vt:lpstr>
      <vt:lpstr>Exploitation familiale depuis 1635 </vt:lpstr>
      <vt:lpstr>Un terroir d’exception </vt:lpstr>
      <vt:lpstr>Roches : schistes et gneiss</vt:lpstr>
      <vt:lpstr>Présentation PowerPoint</vt:lpstr>
      <vt:lpstr>Des coteaux surplombant la Loire</vt:lpstr>
      <vt:lpstr>Présentation PowerPoint</vt:lpstr>
      <vt:lpstr>Présentation PowerPoint</vt:lpstr>
      <vt:lpstr>Présentation PowerPoint</vt:lpstr>
      <vt:lpstr>Présentation PowerPoint</vt:lpstr>
      <vt:lpstr>Domaine balayé par les vents</vt:lpstr>
      <vt:lpstr>Présentation PowerPoint</vt:lpstr>
      <vt:lpstr>Présentation PowerPoint</vt:lpstr>
      <vt:lpstr>Présentation PowerPoint</vt:lpstr>
      <vt:lpstr>Domaine certifié HVE</vt:lpstr>
      <vt:lpstr>Présentation PowerPoint</vt:lpstr>
      <vt:lpstr>oyage</vt:lpstr>
      <vt:lpstr>Présentation PowerPoint</vt:lpstr>
      <vt:lpstr>Présentation PowerPoint</vt:lpstr>
      <vt:lpstr>METHODE DE TRAVAIL </vt:lpstr>
      <vt:lpstr>Taille courte</vt:lpstr>
      <vt:lpstr>Broyage</vt:lpstr>
      <vt:lpstr>Présentation PowerPoint</vt:lpstr>
      <vt:lpstr>Présentation PowerPoint</vt:lpstr>
      <vt:lpstr>Enherbement</vt:lpstr>
      <vt:lpstr>Ebourgeonnage </vt:lpstr>
      <vt:lpstr>Les vendanges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Nos différents vins</vt:lpstr>
      <vt:lpstr>Présentation PowerPoint</vt:lpstr>
      <vt:lpstr>Cépage Melon de Bourgogne</vt:lpstr>
      <vt:lpstr>Vinification</vt:lpstr>
      <vt:lpstr>Dégustation</vt:lpstr>
      <vt:lpstr>Présentation PowerPoint</vt:lpstr>
      <vt:lpstr>Cépage  Pinot Gris</vt:lpstr>
      <vt:lpstr>Vinification</vt:lpstr>
      <vt:lpstr>Dégustation</vt:lpstr>
      <vt:lpstr>Présentation PowerPoint</vt:lpstr>
      <vt:lpstr>Cépage Gamay</vt:lpstr>
      <vt:lpstr>Vinification</vt:lpstr>
      <vt:lpstr>Dégustation</vt:lpstr>
      <vt:lpstr>Présentation PowerPoint</vt:lpstr>
      <vt:lpstr>Débourrement</vt:lpstr>
      <vt:lpstr>Début de floraison</vt:lpstr>
      <vt:lpstr>Floraison</vt:lpstr>
      <vt:lpstr>Merci</vt:lpstr>
      <vt:lpstr>t</vt:lpstr>
    </vt:vector>
  </TitlesOfParts>
  <Company>B.Braun Melsungen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Domaine des Génaudières</dc:title>
  <dc:creator>petrpifr</dc:creator>
  <cp:lastModifiedBy>_</cp:lastModifiedBy>
  <cp:revision>14</cp:revision>
  <dcterms:created xsi:type="dcterms:W3CDTF">2016-03-19T10:28:59Z</dcterms:created>
  <dcterms:modified xsi:type="dcterms:W3CDTF">2016-04-04T08:01:38Z</dcterms:modified>
</cp:coreProperties>
</file>