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5" r:id="rId10"/>
    <p:sldId id="266" r:id="rId11"/>
    <p:sldId id="268" r:id="rId12"/>
    <p:sldId id="272" r:id="rId13"/>
    <p:sldId id="267" r:id="rId14"/>
    <p:sldId id="269" r:id="rId15"/>
    <p:sldId id="273" r:id="rId16"/>
    <p:sldId id="271" r:id="rId17"/>
    <p:sldId id="270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800000"/>
    <a:srgbClr val="FF6600"/>
    <a:srgbClr val="F5E167"/>
    <a:srgbClr val="B3894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4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23117-1F4F-41C4-8B1B-7C9BEE732E49}" type="datetimeFigureOut">
              <a:rPr lang="fr-BE" smtClean="0"/>
              <a:t>19/05/2017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E5FAC-1FEE-4B45-A8EE-4571255E7FB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3772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E5FAC-1FEE-4B45-A8EE-4571255E7FBB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64891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E5FAC-1FEE-4B45-A8EE-4571255E7FBB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45225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E5FAC-1FEE-4B45-A8EE-4571255E7FBB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73600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E5FAC-1FEE-4B45-A8EE-4571255E7FBB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84818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E5FAC-1FEE-4B45-A8EE-4571255E7FBB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84818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E5FAC-1FEE-4B45-A8EE-4571255E7FBB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84818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4967-3084-4E95-9F0E-F24FD17F45BC}" type="datetimeFigureOut">
              <a:rPr lang="fr-BE" smtClean="0"/>
              <a:t>19/05/2017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8EA1-99C2-4084-8CF8-1AB375C6C48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2905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4967-3084-4E95-9F0E-F24FD17F45BC}" type="datetimeFigureOut">
              <a:rPr lang="fr-BE" smtClean="0"/>
              <a:t>19/05/2017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8EA1-99C2-4084-8CF8-1AB375C6C48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8021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4967-3084-4E95-9F0E-F24FD17F45BC}" type="datetimeFigureOut">
              <a:rPr lang="fr-BE" smtClean="0"/>
              <a:t>19/05/2017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8EA1-99C2-4084-8CF8-1AB375C6C48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8469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4967-3084-4E95-9F0E-F24FD17F45BC}" type="datetimeFigureOut">
              <a:rPr lang="fr-BE" smtClean="0"/>
              <a:t>19/05/2017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8EA1-99C2-4084-8CF8-1AB375C6C48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9123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4967-3084-4E95-9F0E-F24FD17F45BC}" type="datetimeFigureOut">
              <a:rPr lang="fr-BE" smtClean="0"/>
              <a:t>19/05/2017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8EA1-99C2-4084-8CF8-1AB375C6C48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63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4967-3084-4E95-9F0E-F24FD17F45BC}" type="datetimeFigureOut">
              <a:rPr lang="fr-BE" smtClean="0"/>
              <a:t>19/05/2017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8EA1-99C2-4084-8CF8-1AB375C6C48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988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4967-3084-4E95-9F0E-F24FD17F45BC}" type="datetimeFigureOut">
              <a:rPr lang="fr-BE" smtClean="0"/>
              <a:t>19/05/2017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8EA1-99C2-4084-8CF8-1AB375C6C48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3578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4967-3084-4E95-9F0E-F24FD17F45BC}" type="datetimeFigureOut">
              <a:rPr lang="fr-BE" smtClean="0"/>
              <a:t>19/05/2017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8EA1-99C2-4084-8CF8-1AB375C6C48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0502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4967-3084-4E95-9F0E-F24FD17F45BC}" type="datetimeFigureOut">
              <a:rPr lang="fr-BE" smtClean="0"/>
              <a:t>19/05/2017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8EA1-99C2-4084-8CF8-1AB375C6C48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5570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4967-3084-4E95-9F0E-F24FD17F45BC}" type="datetimeFigureOut">
              <a:rPr lang="fr-BE" smtClean="0"/>
              <a:t>19/05/2017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8EA1-99C2-4084-8CF8-1AB375C6C48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2492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4967-3084-4E95-9F0E-F24FD17F45BC}" type="datetimeFigureOut">
              <a:rPr lang="fr-BE" smtClean="0"/>
              <a:t>19/05/2017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8EA1-99C2-4084-8CF8-1AB375C6C48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50998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D4967-3084-4E95-9F0E-F24FD17F45BC}" type="datetimeFigureOut">
              <a:rPr lang="fr-BE" smtClean="0"/>
              <a:t>19/05/2017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D8EA1-99C2-4084-8CF8-1AB375C6C48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1820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8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152128"/>
          </a:xfrm>
        </p:spPr>
        <p:txBody>
          <a:bodyPr>
            <a:normAutofit/>
          </a:bodyPr>
          <a:lstStyle/>
          <a:p>
            <a:r>
              <a:rPr lang="fr-BE" sz="2400" dirty="0" smtClean="0"/>
              <a:t>Présentation Sud Médoc</a:t>
            </a:r>
            <a:br>
              <a:rPr lang="fr-BE" sz="2400" dirty="0" smtClean="0"/>
            </a:br>
            <a:r>
              <a:rPr lang="fr-BE" sz="2400" dirty="0" err="1" smtClean="0"/>
              <a:t>Presentatie</a:t>
            </a:r>
            <a:r>
              <a:rPr lang="fr-BE" sz="2400" dirty="0" smtClean="0"/>
              <a:t> </a:t>
            </a:r>
            <a:r>
              <a:rPr lang="fr-BE" sz="2400" dirty="0" err="1" smtClean="0"/>
              <a:t>Zuid</a:t>
            </a:r>
            <a:r>
              <a:rPr lang="fr-BE" sz="2400" dirty="0" smtClean="0"/>
              <a:t> Médoc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182316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11932"/>
            <a:ext cx="7631764" cy="44901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12686"/>
            <a:ext cx="648072" cy="2808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890" y="2996952"/>
            <a:ext cx="2263262" cy="78019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635896" y="2780928"/>
            <a:ext cx="1604827" cy="4320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dirty="0" err="1" smtClean="0">
                <a:solidFill>
                  <a:srgbClr val="800000"/>
                </a:solidFill>
                <a:latin typeface="Lucida Calligraphy" panose="03010101010101010101" pitchFamily="66" charset="0"/>
              </a:rPr>
              <a:t>Lescalle</a:t>
            </a:r>
            <a:endParaRPr lang="fr-BE" sz="2000" b="1" dirty="0">
              <a:solidFill>
                <a:srgbClr val="80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3286642" y="2492896"/>
            <a:ext cx="133230" cy="144016"/>
          </a:xfrm>
          <a:prstGeom prst="triangle">
            <a:avLst/>
          </a:prstGeom>
          <a:solidFill>
            <a:srgbClr val="F5E167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8790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11932"/>
            <a:ext cx="7631764" cy="44901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12686"/>
            <a:ext cx="648072" cy="2808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890" y="2996952"/>
            <a:ext cx="2263262" cy="780193"/>
          </a:xfrm>
          <a:prstGeom prst="rect">
            <a:avLst/>
          </a:prstGeom>
        </p:spPr>
      </p:pic>
      <p:sp>
        <p:nvSpPr>
          <p:cNvPr id="8" name="Isosceles Triangle 7"/>
          <p:cNvSpPr/>
          <p:nvPr/>
        </p:nvSpPr>
        <p:spPr>
          <a:xfrm>
            <a:off x="3286642" y="2492896"/>
            <a:ext cx="133230" cy="144016"/>
          </a:xfrm>
          <a:prstGeom prst="triangle">
            <a:avLst/>
          </a:prstGeom>
          <a:solidFill>
            <a:srgbClr val="F5E167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9268"/>
            <a:ext cx="3888432" cy="25906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9268"/>
            <a:ext cx="3888432" cy="26450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5959"/>
            <a:ext cx="3874589" cy="266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6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11932"/>
            <a:ext cx="7631764" cy="4490117"/>
          </a:xfrm>
          <a:prstGeom prst="rect">
            <a:avLst/>
          </a:prstGeom>
        </p:spPr>
      </p:pic>
      <p:sp>
        <p:nvSpPr>
          <p:cNvPr id="8" name="Isosceles Triangle 7"/>
          <p:cNvSpPr/>
          <p:nvPr/>
        </p:nvSpPr>
        <p:spPr>
          <a:xfrm>
            <a:off x="3286642" y="2492896"/>
            <a:ext cx="133230" cy="144016"/>
          </a:xfrm>
          <a:prstGeom prst="triangle">
            <a:avLst/>
          </a:prstGeom>
          <a:solidFill>
            <a:srgbClr val="F5E167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5017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678" y="274638"/>
            <a:ext cx="8389122" cy="562074"/>
          </a:xfrm>
        </p:spPr>
        <p:txBody>
          <a:bodyPr>
            <a:noAutofit/>
          </a:bodyPr>
          <a:lstStyle/>
          <a:p>
            <a:r>
              <a:rPr lang="fr-BE" sz="2800" b="1" dirty="0" smtClean="0">
                <a:solidFill>
                  <a:srgbClr val="800000"/>
                </a:solidFill>
              </a:rPr>
              <a:t>Palus  alluvions</a:t>
            </a:r>
            <a:endParaRPr lang="fr-BE" sz="2800" b="1" dirty="0">
              <a:solidFill>
                <a:srgbClr val="80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97678" y="1540940"/>
            <a:ext cx="1826049" cy="2464123"/>
            <a:chOff x="297679" y="1540940"/>
            <a:chExt cx="3379862" cy="424250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679" y="1540940"/>
              <a:ext cx="3379862" cy="424250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52" t="11182" r="44590"/>
            <a:stretch/>
          </p:blipFill>
          <p:spPr>
            <a:xfrm>
              <a:off x="618227" y="2014163"/>
              <a:ext cx="1533006" cy="3768114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2348021" y="4144832"/>
              <a:ext cx="432048" cy="4320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305791" y="2549052"/>
              <a:ext cx="216024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377799" y="2621060"/>
              <a:ext cx="216024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610591" y="2853852"/>
              <a:ext cx="216024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665831" y="2909092"/>
              <a:ext cx="216024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737839" y="2981100"/>
              <a:ext cx="216024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086120" y="3845196"/>
              <a:ext cx="196788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117115" y="3917204"/>
              <a:ext cx="196788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151233" y="4012420"/>
              <a:ext cx="196788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nouveau-06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02"/>
          <a:stretch/>
        </p:blipFill>
        <p:spPr bwMode="auto">
          <a:xfrm>
            <a:off x="5292079" y="1739873"/>
            <a:ext cx="3240360" cy="151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/>
          <p:cNvSpPr/>
          <p:nvPr/>
        </p:nvSpPr>
        <p:spPr>
          <a:xfrm>
            <a:off x="1153566" y="2773001"/>
            <a:ext cx="3242519" cy="318199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dirty="0" smtClean="0">
                <a:solidFill>
                  <a:srgbClr val="000099"/>
                </a:solidFill>
              </a:rPr>
              <a:t>80,000 Ha :</a:t>
            </a:r>
            <a:br>
              <a:rPr lang="fr-BE" sz="2400" b="1" dirty="0" smtClean="0">
                <a:solidFill>
                  <a:srgbClr val="000099"/>
                </a:solidFill>
              </a:rPr>
            </a:br>
            <a:r>
              <a:rPr lang="fr-BE" sz="2400" b="1" dirty="0" smtClean="0">
                <a:solidFill>
                  <a:srgbClr val="000099"/>
                </a:solidFill>
              </a:rPr>
              <a:t>Entre-deux mers</a:t>
            </a:r>
            <a:br>
              <a:rPr lang="fr-BE" sz="2400" b="1" dirty="0" smtClean="0">
                <a:solidFill>
                  <a:srgbClr val="000099"/>
                </a:solidFill>
              </a:rPr>
            </a:br>
            <a:r>
              <a:rPr lang="fr-BE" sz="2400" b="1" dirty="0" smtClean="0">
                <a:solidFill>
                  <a:srgbClr val="000099"/>
                </a:solidFill>
              </a:rPr>
              <a:t>Bordeaux &amp; </a:t>
            </a:r>
            <a:br>
              <a:rPr lang="fr-BE" sz="2400" b="1" dirty="0" smtClean="0">
                <a:solidFill>
                  <a:srgbClr val="000099"/>
                </a:solidFill>
              </a:rPr>
            </a:br>
            <a:r>
              <a:rPr lang="fr-BE" sz="2400" b="1" dirty="0" err="1" smtClean="0">
                <a:solidFill>
                  <a:srgbClr val="000099"/>
                </a:solidFill>
              </a:rPr>
              <a:t>Bdx</a:t>
            </a:r>
            <a:r>
              <a:rPr lang="fr-BE" sz="2400" b="1" dirty="0" smtClean="0">
                <a:solidFill>
                  <a:srgbClr val="000099"/>
                </a:solidFill>
              </a:rPr>
              <a:t> Supérieur</a:t>
            </a:r>
            <a:endParaRPr lang="fr-BE" sz="2400" b="1" dirty="0">
              <a:solidFill>
                <a:srgbClr val="000099"/>
              </a:solidFill>
            </a:endParaRPr>
          </a:p>
        </p:txBody>
      </p:sp>
      <p:pic>
        <p:nvPicPr>
          <p:cNvPr id="1028" name="Picture 4" descr="Résultat de recherche d'images pour &quot;médoc palus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178" y="3429000"/>
            <a:ext cx="3222161" cy="140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/>
          <p:cNvSpPr/>
          <p:nvPr/>
        </p:nvSpPr>
        <p:spPr>
          <a:xfrm>
            <a:off x="1225403" y="2773000"/>
            <a:ext cx="296732" cy="317109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Rectangular Callout 23"/>
          <p:cNvSpPr/>
          <p:nvPr/>
        </p:nvSpPr>
        <p:spPr>
          <a:xfrm>
            <a:off x="2150177" y="1252166"/>
            <a:ext cx="2637847" cy="487707"/>
          </a:xfrm>
          <a:prstGeom prst="wedgeRectCallout">
            <a:avLst>
              <a:gd name="adj1" fmla="val -73502"/>
              <a:gd name="adj2" fmla="val 271380"/>
            </a:avLst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b="1" dirty="0" smtClean="0">
                <a:solidFill>
                  <a:srgbClr val="000099"/>
                </a:solidFill>
              </a:rPr>
              <a:t>   480 ha in medio </a:t>
            </a:r>
            <a:r>
              <a:rPr lang="fr-BE" b="1" dirty="0" err="1" smtClean="0">
                <a:solidFill>
                  <a:srgbClr val="000099"/>
                </a:solidFill>
              </a:rPr>
              <a:t>aquae</a:t>
            </a:r>
            <a:r>
              <a:rPr lang="fr-BE" dirty="0" err="1" smtClean="0"/>
              <a:t>a</a:t>
            </a:r>
            <a:r>
              <a:rPr lang="fr-BE" dirty="0" smtClean="0"/>
              <a:t> </a:t>
            </a:r>
            <a:endParaRPr lang="fr-BE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7" t="38180" r="44776" b="49373"/>
          <a:stretch/>
        </p:blipFill>
        <p:spPr bwMode="auto">
          <a:xfrm>
            <a:off x="5282979" y="4941168"/>
            <a:ext cx="3240360" cy="161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Résultat de recherche d'images pour &quot;vignes médoc&quot;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8" r="44839" b="32086"/>
          <a:stretch/>
        </p:blipFill>
        <p:spPr bwMode="auto">
          <a:xfrm>
            <a:off x="5301178" y="3429000"/>
            <a:ext cx="3231260" cy="140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Résultat de recherche d'images pour &quot;dessin moustique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50814"/>
            <a:ext cx="1158619" cy="107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09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départ en calèch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010" y="1214249"/>
            <a:ext cx="363833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678" y="274638"/>
            <a:ext cx="8389122" cy="562074"/>
          </a:xfrm>
        </p:spPr>
        <p:txBody>
          <a:bodyPr>
            <a:noAutofit/>
          </a:bodyPr>
          <a:lstStyle/>
          <a:p>
            <a:r>
              <a:rPr lang="fr-BE" sz="2800" b="1" dirty="0" err="1" smtClean="0">
                <a:solidFill>
                  <a:srgbClr val="800000"/>
                </a:solidFill>
              </a:rPr>
              <a:t>Work</a:t>
            </a:r>
            <a:r>
              <a:rPr lang="fr-BE" sz="2800" b="1" dirty="0" smtClean="0">
                <a:solidFill>
                  <a:srgbClr val="800000"/>
                </a:solidFill>
              </a:rPr>
              <a:t> in Bordeaux   ---   WE  in </a:t>
            </a:r>
            <a:r>
              <a:rPr lang="fr-BE" sz="2800" b="1" dirty="0" err="1" smtClean="0">
                <a:solidFill>
                  <a:srgbClr val="800000"/>
                </a:solidFill>
              </a:rPr>
              <a:t>Macau</a:t>
            </a:r>
            <a:endParaRPr lang="fr-BE" sz="2800" b="1" dirty="0">
              <a:solidFill>
                <a:srgbClr val="800000"/>
              </a:solidFill>
            </a:endParaRPr>
          </a:p>
        </p:txBody>
      </p:sp>
      <p:pic>
        <p:nvPicPr>
          <p:cNvPr id="2052" name="Picture 4" descr="Résultat de recherche d'images pour &quot;Chateau Lescal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09285"/>
            <a:ext cx="2778676" cy="186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ésultat de recherche d'images pour &quot;vieil établ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57397"/>
            <a:ext cx="2833808" cy="212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ésultat de recherche d'images pour &quot;chais barriques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32893"/>
            <a:ext cx="3071154" cy="212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ésultat de recherche d'images pour &quot;ferme picto&quot;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4" t="30724" r="18181" b="30598"/>
          <a:stretch/>
        </p:blipFill>
        <p:spPr bwMode="auto">
          <a:xfrm>
            <a:off x="1877604" y="3068696"/>
            <a:ext cx="1550123" cy="94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284524" y="3262256"/>
            <a:ext cx="64807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5400" b="1" dirty="0" smtClean="0"/>
              <a:t>+</a:t>
            </a:r>
            <a:endParaRPr lang="fr-BE" sz="54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868144" y="3278160"/>
            <a:ext cx="64807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5400" b="1" dirty="0" smtClean="0"/>
              <a:t>=</a:t>
            </a:r>
            <a:endParaRPr lang="fr-BE" sz="5400" b="1" dirty="0"/>
          </a:p>
        </p:txBody>
      </p:sp>
      <p:sp>
        <p:nvSpPr>
          <p:cNvPr id="6" name="AutoShape 12" descr="Résultat de recherche d'images pour &quot;coffre pièces d'or&quot;"/>
          <p:cNvSpPr>
            <a:spLocks noChangeAspect="1" noChangeArrowheads="1"/>
          </p:cNvSpPr>
          <p:nvPr/>
        </p:nvSpPr>
        <p:spPr bwMode="auto">
          <a:xfrm>
            <a:off x="155575" y="-27432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7" name="AutoShape 14" descr="Résultat de recherche d'images pour &quot;coffre pièces d'or&quot;"/>
          <p:cNvSpPr>
            <a:spLocks noChangeAspect="1" noChangeArrowheads="1"/>
          </p:cNvSpPr>
          <p:nvPr/>
        </p:nvSpPr>
        <p:spPr bwMode="auto">
          <a:xfrm>
            <a:off x="307975" y="-25908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2064" name="Picture 16" descr="Résultat de recherche d'images pour &quot;coffre pièces d'or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014" y="2940698"/>
            <a:ext cx="1292196" cy="129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73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33"/>
          <a:stretch/>
        </p:blipFill>
        <p:spPr>
          <a:xfrm>
            <a:off x="1246560" y="914075"/>
            <a:ext cx="7357888" cy="53798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877" y="871040"/>
            <a:ext cx="6899302" cy="5465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877" y="871040"/>
            <a:ext cx="6899302" cy="5465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877" y="871040"/>
            <a:ext cx="6899302" cy="54659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877" y="871040"/>
            <a:ext cx="6899302" cy="54659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877" y="871040"/>
            <a:ext cx="6899302" cy="54659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877" y="871040"/>
            <a:ext cx="6899302" cy="54659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77849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562074"/>
          </a:xfrm>
        </p:spPr>
        <p:txBody>
          <a:bodyPr>
            <a:normAutofit/>
          </a:bodyPr>
          <a:lstStyle/>
          <a:p>
            <a:r>
              <a:rPr lang="fr-BE" sz="2800" b="1" dirty="0" smtClean="0">
                <a:solidFill>
                  <a:srgbClr val="800000"/>
                </a:solidFill>
              </a:rPr>
              <a:t>Loisirs du </a:t>
            </a:r>
            <a:r>
              <a:rPr lang="fr-BE" sz="2800" b="1" dirty="0" err="1" smtClean="0">
                <a:solidFill>
                  <a:srgbClr val="800000"/>
                </a:solidFill>
              </a:rPr>
              <a:t>Médocain</a:t>
            </a:r>
            <a:endParaRPr lang="fr-BE" sz="2800" b="1" dirty="0">
              <a:solidFill>
                <a:srgbClr val="800000"/>
              </a:solidFill>
            </a:endParaRPr>
          </a:p>
        </p:txBody>
      </p:sp>
      <p:pic>
        <p:nvPicPr>
          <p:cNvPr id="3074" name="Picture 2" descr="Résultat de recherche d'images pour &quot;ramasser asperges sauvag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272585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ésultat de recherche d'images pour &quot;ramasser asperges sauvages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391" y="914198"/>
            <a:ext cx="2602737" cy="173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ésultat de recherche d'images pour &quot;chasse palombe médoc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36912"/>
            <a:ext cx="1248791" cy="187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ésultat de recherche d'images pour &quot;chasse palombe médoc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79" y="2638899"/>
            <a:ext cx="3791769" cy="187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medoc-actif.eu/img/pages/diaporama/tradition/640x480/carrelet_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1" b="21824"/>
          <a:stretch/>
        </p:blipFill>
        <p:spPr bwMode="auto">
          <a:xfrm>
            <a:off x="395536" y="4513015"/>
            <a:ext cx="4264468" cy="187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34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fr-BE" sz="2800" b="1" dirty="0">
                <a:solidFill>
                  <a:srgbClr val="800000"/>
                </a:solidFill>
              </a:rPr>
              <a:t>Product </a:t>
            </a:r>
            <a:r>
              <a:rPr lang="fr-BE" sz="2800" b="1" dirty="0" err="1" smtClean="0">
                <a:solidFill>
                  <a:srgbClr val="800000"/>
                </a:solidFill>
              </a:rPr>
              <a:t>presentation</a:t>
            </a:r>
            <a:r>
              <a:rPr lang="fr-BE" sz="2800" b="1" dirty="0" smtClean="0">
                <a:solidFill>
                  <a:srgbClr val="800000"/>
                </a:solidFill>
              </a:rPr>
              <a:t> &amp; </a:t>
            </a:r>
            <a:r>
              <a:rPr lang="fr-BE" sz="2800" b="1" dirty="0" err="1" smtClean="0">
                <a:solidFill>
                  <a:srgbClr val="800000"/>
                </a:solidFill>
              </a:rPr>
              <a:t>tasting</a:t>
            </a:r>
            <a:endParaRPr lang="fr-BE" sz="2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2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Base / Basis</a:t>
            </a:r>
            <a:endParaRPr lang="fr-BE" dirty="0"/>
          </a:p>
        </p:txBody>
      </p:sp>
      <p:sp>
        <p:nvSpPr>
          <p:cNvPr id="4" name="Down Arrow 3"/>
          <p:cNvSpPr/>
          <p:nvPr/>
        </p:nvSpPr>
        <p:spPr>
          <a:xfrm>
            <a:off x="4224656" y="4509120"/>
            <a:ext cx="432048" cy="720080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Isosceles Triangle 4"/>
          <p:cNvSpPr/>
          <p:nvPr/>
        </p:nvSpPr>
        <p:spPr>
          <a:xfrm>
            <a:off x="3414566" y="2276872"/>
            <a:ext cx="2052228" cy="1800200"/>
          </a:xfrm>
          <a:prstGeom prst="triangl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TextBox 6"/>
          <p:cNvSpPr txBox="1"/>
          <p:nvPr/>
        </p:nvSpPr>
        <p:spPr>
          <a:xfrm>
            <a:off x="4001457" y="3070701"/>
            <a:ext cx="878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 smtClean="0"/>
              <a:t>Cépage</a:t>
            </a:r>
            <a:br>
              <a:rPr lang="fr-BE" dirty="0" smtClean="0"/>
            </a:br>
            <a:r>
              <a:rPr lang="fr-BE" dirty="0" err="1" smtClean="0"/>
              <a:t>Druif</a:t>
            </a:r>
            <a:endParaRPr lang="fr-BE" dirty="0"/>
          </a:p>
        </p:txBody>
      </p:sp>
      <p:sp>
        <p:nvSpPr>
          <p:cNvPr id="8" name="TextBox 7"/>
          <p:cNvSpPr txBox="1"/>
          <p:nvPr/>
        </p:nvSpPr>
        <p:spPr>
          <a:xfrm>
            <a:off x="5736824" y="4077072"/>
            <a:ext cx="891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 smtClean="0"/>
              <a:t>Climat</a:t>
            </a:r>
          </a:p>
          <a:p>
            <a:pPr algn="ctr"/>
            <a:r>
              <a:rPr lang="fr-BE" dirty="0" err="1" smtClean="0"/>
              <a:t>Klimaat</a:t>
            </a:r>
            <a:endParaRPr lang="fr-BE" dirty="0"/>
          </a:p>
        </p:txBody>
      </p:sp>
      <p:sp>
        <p:nvSpPr>
          <p:cNvPr id="9" name="TextBox 8"/>
          <p:cNvSpPr txBox="1"/>
          <p:nvPr/>
        </p:nvSpPr>
        <p:spPr>
          <a:xfrm>
            <a:off x="4010948" y="1556792"/>
            <a:ext cx="901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 smtClean="0"/>
              <a:t>Culture</a:t>
            </a:r>
            <a:br>
              <a:rPr lang="fr-BE" dirty="0" smtClean="0"/>
            </a:br>
            <a:r>
              <a:rPr lang="fr-BE" dirty="0" err="1" smtClean="0"/>
              <a:t>kweken</a:t>
            </a:r>
            <a:endParaRPr lang="fr-BE" dirty="0"/>
          </a:p>
        </p:txBody>
      </p:sp>
      <p:sp>
        <p:nvSpPr>
          <p:cNvPr id="10" name="TextBox 9"/>
          <p:cNvSpPr txBox="1"/>
          <p:nvPr/>
        </p:nvSpPr>
        <p:spPr>
          <a:xfrm>
            <a:off x="2267744" y="4077071"/>
            <a:ext cx="772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 smtClean="0"/>
              <a:t>Sol</a:t>
            </a:r>
          </a:p>
          <a:p>
            <a:pPr algn="ctr"/>
            <a:r>
              <a:rPr lang="fr-BE" dirty="0" err="1" smtClean="0"/>
              <a:t>Grond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4904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76672"/>
            <a:ext cx="3379862" cy="4242505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763296" y="1362788"/>
            <a:ext cx="1746194" cy="1366411"/>
          </a:xfrm>
          <a:prstGeom prst="triangl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TextBox 5"/>
          <p:cNvSpPr txBox="1"/>
          <p:nvPr/>
        </p:nvSpPr>
        <p:spPr>
          <a:xfrm>
            <a:off x="1313869" y="2045994"/>
            <a:ext cx="645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200" b="1" dirty="0" smtClean="0"/>
              <a:t>Cépage</a:t>
            </a:r>
            <a:br>
              <a:rPr lang="fr-BE" sz="1200" b="1" dirty="0" smtClean="0"/>
            </a:br>
            <a:r>
              <a:rPr lang="fr-BE" sz="1200" b="1" dirty="0" err="1" smtClean="0"/>
              <a:t>Druif</a:t>
            </a:r>
            <a:endParaRPr lang="fr-BE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09490" y="2717319"/>
            <a:ext cx="656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200" dirty="0" smtClean="0"/>
              <a:t>Climat</a:t>
            </a:r>
          </a:p>
          <a:p>
            <a:pPr algn="ctr"/>
            <a:r>
              <a:rPr lang="fr-BE" sz="1200" dirty="0" err="1" smtClean="0"/>
              <a:t>Klimaat</a:t>
            </a:r>
            <a:endParaRPr lang="fr-BE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256289" y="839568"/>
            <a:ext cx="760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400" dirty="0" smtClean="0"/>
              <a:t>Culture</a:t>
            </a:r>
            <a:br>
              <a:rPr lang="fr-BE" sz="1400" dirty="0" smtClean="0"/>
            </a:br>
            <a:r>
              <a:rPr lang="fr-BE" sz="1400" dirty="0" err="1" smtClean="0"/>
              <a:t>kweken</a:t>
            </a:r>
            <a:endParaRPr lang="fr-BE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88395" y="2717320"/>
            <a:ext cx="574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200" dirty="0" smtClean="0"/>
              <a:t>Sol</a:t>
            </a:r>
          </a:p>
          <a:p>
            <a:pPr algn="ctr"/>
            <a:r>
              <a:rPr lang="fr-BE" sz="1200" dirty="0" err="1" smtClean="0"/>
              <a:t>Grond</a:t>
            </a:r>
            <a:endParaRPr lang="fr-BE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994050" y="3296588"/>
            <a:ext cx="42484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4" descr="Résultat de recherche d'images pour &quot;feuilles merlot&quot;"/>
          <p:cNvSpPr>
            <a:spLocks noChangeAspect="1" noChangeArrowheads="1"/>
          </p:cNvSpPr>
          <p:nvPr/>
        </p:nvSpPr>
        <p:spPr bwMode="auto">
          <a:xfrm>
            <a:off x="155575" y="-914400"/>
            <a:ext cx="2095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3" name="AutoShape 6" descr="Résultat de recherche d'images pour &quot;feuilles merlot&quot;"/>
          <p:cNvSpPr>
            <a:spLocks noChangeAspect="1" noChangeArrowheads="1"/>
          </p:cNvSpPr>
          <p:nvPr/>
        </p:nvSpPr>
        <p:spPr bwMode="auto">
          <a:xfrm>
            <a:off x="307975" y="-762000"/>
            <a:ext cx="2095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cxnSp>
        <p:nvCxnSpPr>
          <p:cNvPr id="18" name="Straight Connector 17"/>
          <p:cNvCxnSpPr/>
          <p:nvPr/>
        </p:nvCxnSpPr>
        <p:spPr>
          <a:xfrm>
            <a:off x="6118286" y="764704"/>
            <a:ext cx="0" cy="50637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902262" y="3080564"/>
            <a:ext cx="432048" cy="4320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Rectangle 22"/>
          <p:cNvSpPr/>
          <p:nvPr/>
        </p:nvSpPr>
        <p:spPr>
          <a:xfrm>
            <a:off x="5464957" y="2640641"/>
            <a:ext cx="374326" cy="576064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Freeform 24"/>
          <p:cNvSpPr/>
          <p:nvPr/>
        </p:nvSpPr>
        <p:spPr>
          <a:xfrm>
            <a:off x="2010422" y="692696"/>
            <a:ext cx="3641698" cy="1929933"/>
          </a:xfrm>
          <a:custGeom>
            <a:avLst/>
            <a:gdLst>
              <a:gd name="connsiteX0" fmla="*/ 0 w 3641698"/>
              <a:gd name="connsiteY0" fmla="*/ 1452855 h 1929933"/>
              <a:gd name="connsiteX1" fmla="*/ 1041621 w 3641698"/>
              <a:gd name="connsiteY1" fmla="*/ 5717 h 1929933"/>
              <a:gd name="connsiteX2" fmla="*/ 3641698 w 3641698"/>
              <a:gd name="connsiteY2" fmla="*/ 1929933 h 1929933"/>
              <a:gd name="connsiteX3" fmla="*/ 3641698 w 3641698"/>
              <a:gd name="connsiteY3" fmla="*/ 1929933 h 192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1698" h="1929933">
                <a:moveTo>
                  <a:pt x="0" y="1452855"/>
                </a:moveTo>
                <a:cubicBezTo>
                  <a:pt x="217335" y="689529"/>
                  <a:pt x="434671" y="-73796"/>
                  <a:pt x="1041621" y="5717"/>
                </a:cubicBezTo>
                <a:cubicBezTo>
                  <a:pt x="1648571" y="85230"/>
                  <a:pt x="3641698" y="1929933"/>
                  <a:pt x="3641698" y="1929933"/>
                </a:cubicBezTo>
                <a:lnTo>
                  <a:pt x="3641698" y="1929933"/>
                </a:lnTo>
              </a:path>
            </a:pathLst>
          </a:custGeom>
          <a:noFill/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2003729" y="1497695"/>
            <a:ext cx="4619708" cy="1150089"/>
          </a:xfrm>
          <a:custGeom>
            <a:avLst/>
            <a:gdLst>
              <a:gd name="connsiteX0" fmla="*/ 0 w 4619708"/>
              <a:gd name="connsiteY0" fmla="*/ 808183 h 1150089"/>
              <a:gd name="connsiteX1" fmla="*/ 2775005 w 4619708"/>
              <a:gd name="connsiteY1" fmla="*/ 5102 h 1150089"/>
              <a:gd name="connsiteX2" fmla="*/ 4619708 w 4619708"/>
              <a:gd name="connsiteY2" fmla="*/ 1150089 h 1150089"/>
              <a:gd name="connsiteX3" fmla="*/ 4619708 w 4619708"/>
              <a:gd name="connsiteY3" fmla="*/ 1150089 h 115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9708" h="1150089">
                <a:moveTo>
                  <a:pt x="0" y="808183"/>
                </a:moveTo>
                <a:cubicBezTo>
                  <a:pt x="1002527" y="378150"/>
                  <a:pt x="2005054" y="-51882"/>
                  <a:pt x="2775005" y="5102"/>
                </a:cubicBezTo>
                <a:cubicBezTo>
                  <a:pt x="3544956" y="62086"/>
                  <a:pt x="4619708" y="1150089"/>
                  <a:pt x="4619708" y="1150089"/>
                </a:cubicBezTo>
                <a:lnTo>
                  <a:pt x="4619708" y="1150089"/>
                </a:lnTo>
              </a:path>
            </a:pathLst>
          </a:custGeom>
          <a:noFill/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22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7092280" y="1688741"/>
            <a:ext cx="72008" cy="4680520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3" descr="Résultat de recherche d'images pour &quot;vigne en fleur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8408" y="1068389"/>
            <a:ext cx="1899449" cy="130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 descr="Résultat de recherche d'images pour &quot;raisin roug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952" y="735601"/>
            <a:ext cx="1178999" cy="176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-Right Arrow 5"/>
          <p:cNvSpPr/>
          <p:nvPr/>
        </p:nvSpPr>
        <p:spPr>
          <a:xfrm>
            <a:off x="2123728" y="1268760"/>
            <a:ext cx="4968552" cy="1008112"/>
          </a:xfrm>
          <a:prstGeom prst="left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chemeClr val="tx1"/>
                </a:solidFill>
              </a:rPr>
              <a:t>100 </a:t>
            </a:r>
            <a:r>
              <a:rPr lang="fr-BE" dirty="0" err="1" smtClean="0">
                <a:solidFill>
                  <a:schemeClr val="tx1"/>
                </a:solidFill>
              </a:rPr>
              <a:t>Days</a:t>
            </a:r>
            <a:r>
              <a:rPr lang="fr-BE" dirty="0" smtClean="0">
                <a:solidFill>
                  <a:schemeClr val="tx1"/>
                </a:solidFill>
              </a:rPr>
              <a:t>   </a:t>
            </a:r>
            <a:r>
              <a:rPr lang="fr-BE" dirty="0" err="1" smtClean="0">
                <a:solidFill>
                  <a:schemeClr val="tx1"/>
                </a:solidFill>
              </a:rPr>
              <a:t>Ref</a:t>
            </a:r>
            <a:r>
              <a:rPr lang="fr-BE" dirty="0" smtClean="0">
                <a:solidFill>
                  <a:schemeClr val="tx1"/>
                </a:solidFill>
              </a:rPr>
              <a:t> = Chasselas</a:t>
            </a:r>
            <a:endParaRPr lang="fr-BE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>
            <a:stCxn id="6" idx="3"/>
          </p:cNvCxnSpPr>
          <p:nvPr/>
        </p:nvCxnSpPr>
        <p:spPr>
          <a:xfrm>
            <a:off x="2123728" y="1772816"/>
            <a:ext cx="72008" cy="4680520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eft-Right Arrow 8"/>
          <p:cNvSpPr/>
          <p:nvPr/>
        </p:nvSpPr>
        <p:spPr>
          <a:xfrm>
            <a:off x="1907704" y="3682526"/>
            <a:ext cx="4968552" cy="1008112"/>
          </a:xfrm>
          <a:prstGeom prst="left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chemeClr val="tx1"/>
                </a:solidFill>
              </a:rPr>
              <a:t>Merlot</a:t>
            </a:r>
            <a:endParaRPr lang="fr-BE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876256" y="3356992"/>
            <a:ext cx="0" cy="3096344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eft-Right Arrow 9"/>
          <p:cNvSpPr/>
          <p:nvPr/>
        </p:nvSpPr>
        <p:spPr>
          <a:xfrm>
            <a:off x="2411760" y="4725144"/>
            <a:ext cx="4968552" cy="1008112"/>
          </a:xfrm>
          <a:prstGeom prst="left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chemeClr val="tx1"/>
                </a:solidFill>
              </a:rPr>
              <a:t>Cabernet</a:t>
            </a:r>
            <a:endParaRPr lang="fr-BE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7380312" y="3356992"/>
            <a:ext cx="0" cy="3096344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Résultat de recherche d'images pour &quot;nuage plui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429" y="2637517"/>
            <a:ext cx="957710" cy="95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974546" y="2793207"/>
            <a:ext cx="149271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Plus de risque</a:t>
            </a:r>
            <a:br>
              <a:rPr lang="fr-BE" dirty="0" smtClean="0">
                <a:solidFill>
                  <a:srgbClr val="FF0000"/>
                </a:solidFill>
              </a:rPr>
            </a:br>
            <a:r>
              <a:rPr lang="fr-BE" dirty="0" err="1" smtClean="0">
                <a:solidFill>
                  <a:srgbClr val="FF0000"/>
                </a:solidFill>
              </a:rPr>
              <a:t>Meer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risico</a:t>
            </a:r>
            <a:endParaRPr lang="fr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6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06" y="1778783"/>
            <a:ext cx="3379862" cy="42425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2" t="11182" r="44590"/>
          <a:stretch/>
        </p:blipFill>
        <p:spPr>
          <a:xfrm>
            <a:off x="4825054" y="2252006"/>
            <a:ext cx="1533006" cy="3768114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763296" y="1362788"/>
            <a:ext cx="1746194" cy="1366411"/>
          </a:xfrm>
          <a:prstGeom prst="triangl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TextBox 5"/>
          <p:cNvSpPr txBox="1"/>
          <p:nvPr/>
        </p:nvSpPr>
        <p:spPr>
          <a:xfrm>
            <a:off x="1313869" y="2045994"/>
            <a:ext cx="645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200" dirty="0" smtClean="0"/>
              <a:t>Cépage</a:t>
            </a:r>
            <a:br>
              <a:rPr lang="fr-BE" sz="1200" dirty="0" smtClean="0"/>
            </a:br>
            <a:r>
              <a:rPr lang="fr-BE" sz="1200" dirty="0" err="1" smtClean="0"/>
              <a:t>Druif</a:t>
            </a:r>
            <a:endParaRPr lang="fr-BE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420780" y="2657739"/>
            <a:ext cx="927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1" dirty="0" smtClean="0">
                <a:solidFill>
                  <a:srgbClr val="FF0000"/>
                </a:solidFill>
              </a:rPr>
              <a:t>Climat</a:t>
            </a:r>
          </a:p>
          <a:p>
            <a:pPr algn="ctr"/>
            <a:r>
              <a:rPr lang="fr-BE" sz="1600" b="1" dirty="0" err="1" smtClean="0">
                <a:solidFill>
                  <a:srgbClr val="FF0000"/>
                </a:solidFill>
              </a:rPr>
              <a:t>Klimaat</a:t>
            </a:r>
            <a:endParaRPr lang="fr-BE" sz="1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6289" y="839568"/>
            <a:ext cx="760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400" dirty="0" smtClean="0"/>
              <a:t>Culture</a:t>
            </a:r>
            <a:br>
              <a:rPr lang="fr-BE" sz="1400" dirty="0" smtClean="0"/>
            </a:br>
            <a:r>
              <a:rPr lang="fr-BE" sz="1400" dirty="0" err="1" smtClean="0"/>
              <a:t>kweken</a:t>
            </a:r>
            <a:endParaRPr lang="fr-BE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88395" y="2717320"/>
            <a:ext cx="574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200" dirty="0" smtClean="0"/>
              <a:t>Sol</a:t>
            </a:r>
          </a:p>
          <a:p>
            <a:pPr algn="ctr"/>
            <a:r>
              <a:rPr lang="fr-BE" sz="1200" dirty="0" err="1" smtClean="0"/>
              <a:t>Grond</a:t>
            </a:r>
            <a:endParaRPr lang="fr-BE" sz="1200" dirty="0"/>
          </a:p>
        </p:txBody>
      </p:sp>
      <p:sp>
        <p:nvSpPr>
          <p:cNvPr id="12" name="Oval 11"/>
          <p:cNvSpPr/>
          <p:nvPr/>
        </p:nvSpPr>
        <p:spPr>
          <a:xfrm>
            <a:off x="6554848" y="4382675"/>
            <a:ext cx="432048" cy="4320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8" name="Straight Connector 17"/>
          <p:cNvCxnSpPr/>
          <p:nvPr/>
        </p:nvCxnSpPr>
        <p:spPr>
          <a:xfrm>
            <a:off x="5512618" y="2786895"/>
            <a:ext cx="216024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84626" y="2858903"/>
            <a:ext cx="216024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17418" y="3091695"/>
            <a:ext cx="216024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872658" y="3146935"/>
            <a:ext cx="216024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944666" y="3218943"/>
            <a:ext cx="216024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292947" y="4083039"/>
            <a:ext cx="19678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323942" y="4155047"/>
            <a:ext cx="19678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358060" y="4250263"/>
            <a:ext cx="19678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entagon 27"/>
          <p:cNvSpPr/>
          <p:nvPr/>
        </p:nvSpPr>
        <p:spPr>
          <a:xfrm>
            <a:off x="2771800" y="3582712"/>
            <a:ext cx="1656184" cy="720080"/>
          </a:xfrm>
          <a:prstGeom prst="homePlat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ATLANTIC</a:t>
            </a:r>
            <a:endParaRPr lang="fr-BE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842" y="2060848"/>
            <a:ext cx="1120988" cy="596890"/>
          </a:xfrm>
          <a:prstGeom prst="rect">
            <a:avLst/>
          </a:prstGeom>
        </p:spPr>
      </p:pic>
      <p:sp>
        <p:nvSpPr>
          <p:cNvPr id="30" name="AutoShape 2" descr="Résultat de recherche d'images pour &quot;montagne symbole&quot;"/>
          <p:cNvSpPr>
            <a:spLocks noChangeAspect="1" noChangeArrowheads="1"/>
          </p:cNvSpPr>
          <p:nvPr/>
        </p:nvSpPr>
        <p:spPr bwMode="auto">
          <a:xfrm>
            <a:off x="155575" y="-2332038"/>
            <a:ext cx="9144000" cy="48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336" y="2697325"/>
            <a:ext cx="1006903" cy="536143"/>
          </a:xfrm>
          <a:prstGeom prst="rect">
            <a:avLst/>
          </a:prstGeom>
        </p:spPr>
      </p:pic>
      <p:sp>
        <p:nvSpPr>
          <p:cNvPr id="32" name="AutoShape 4" descr="Résultat de recherche d'images pour &quot;montagne symbole&quot;"/>
          <p:cNvSpPr>
            <a:spLocks noChangeAspect="1" noChangeArrowheads="1"/>
          </p:cNvSpPr>
          <p:nvPr/>
        </p:nvSpPr>
        <p:spPr bwMode="auto">
          <a:xfrm>
            <a:off x="307975" y="-2179638"/>
            <a:ext cx="9144000" cy="48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950" y="3342868"/>
            <a:ext cx="1199418" cy="63865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169" y="332656"/>
            <a:ext cx="2803798" cy="127793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284659" y="3034277"/>
            <a:ext cx="1440160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>
                <a:solidFill>
                  <a:srgbClr val="FF0000"/>
                </a:solidFill>
              </a:rPr>
              <a:t>Temp</a:t>
            </a:r>
            <a:r>
              <a:rPr lang="fr-BE" dirty="0" smtClean="0">
                <a:solidFill>
                  <a:srgbClr val="FF0000"/>
                </a:solidFill>
              </a:rPr>
              <a:t>. C°↗ 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10068" y="3501008"/>
            <a:ext cx="1312268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>
                <a:solidFill>
                  <a:srgbClr val="7030A0"/>
                </a:solidFill>
              </a:rPr>
              <a:t>Temp</a:t>
            </a:r>
            <a:r>
              <a:rPr lang="fr-BE" dirty="0" smtClean="0">
                <a:solidFill>
                  <a:srgbClr val="7030A0"/>
                </a:solidFill>
              </a:rPr>
              <a:t>. C° </a:t>
            </a:r>
            <a:r>
              <a:rPr lang="fr-BE" dirty="0" smtClean="0">
                <a:solidFill>
                  <a:srgbClr val="7030A0"/>
                </a:solidFill>
                <a:sym typeface="Wingdings"/>
              </a:rPr>
              <a:t></a:t>
            </a:r>
            <a:r>
              <a:rPr lang="fr-BE" dirty="0" smtClean="0">
                <a:solidFill>
                  <a:srgbClr val="7030A0"/>
                </a:solidFill>
              </a:rPr>
              <a:t> </a:t>
            </a:r>
            <a:endParaRPr lang="fr-BE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94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763296" y="1362788"/>
            <a:ext cx="1746194" cy="1366411"/>
          </a:xfrm>
          <a:prstGeom prst="triangl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TextBox 4"/>
          <p:cNvSpPr txBox="1"/>
          <p:nvPr/>
        </p:nvSpPr>
        <p:spPr>
          <a:xfrm>
            <a:off x="1313869" y="2045994"/>
            <a:ext cx="645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200" dirty="0" smtClean="0"/>
              <a:t>Cépage</a:t>
            </a:r>
            <a:br>
              <a:rPr lang="fr-BE" sz="1200" dirty="0" smtClean="0"/>
            </a:br>
            <a:r>
              <a:rPr lang="fr-BE" sz="1200" dirty="0" err="1" smtClean="0"/>
              <a:t>Druif</a:t>
            </a:r>
            <a:endParaRPr lang="fr-BE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048399" y="2791965"/>
            <a:ext cx="673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200" dirty="0" smtClean="0"/>
              <a:t>Climat</a:t>
            </a:r>
          </a:p>
          <a:p>
            <a:pPr algn="ctr"/>
            <a:r>
              <a:rPr lang="fr-BE" sz="1200" dirty="0" err="1" smtClean="0"/>
              <a:t>Klimaat</a:t>
            </a:r>
            <a:endParaRPr lang="fr-BE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256289" y="839568"/>
            <a:ext cx="760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400" dirty="0" smtClean="0"/>
              <a:t>Culture</a:t>
            </a:r>
            <a:br>
              <a:rPr lang="fr-BE" sz="1400" dirty="0" smtClean="0"/>
            </a:br>
            <a:r>
              <a:rPr lang="fr-BE" sz="1400" dirty="0" err="1" smtClean="0"/>
              <a:t>kweken</a:t>
            </a:r>
            <a:endParaRPr lang="fr-BE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16260" y="2717320"/>
            <a:ext cx="719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600" b="1" dirty="0" smtClean="0">
                <a:solidFill>
                  <a:srgbClr val="FF0000"/>
                </a:solidFill>
              </a:rPr>
              <a:t>Sol</a:t>
            </a:r>
          </a:p>
          <a:p>
            <a:pPr algn="ctr"/>
            <a:r>
              <a:rPr lang="fr-BE" sz="1600" b="1" dirty="0" err="1" smtClean="0">
                <a:solidFill>
                  <a:srgbClr val="FF0000"/>
                </a:solidFill>
              </a:rPr>
              <a:t>Grond</a:t>
            </a:r>
            <a:endParaRPr lang="fr-BE" sz="1600" b="1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9" t="33259" r="45649" b="28387"/>
          <a:stretch/>
        </p:blipFill>
        <p:spPr bwMode="auto">
          <a:xfrm>
            <a:off x="2385287" y="5092034"/>
            <a:ext cx="1275401" cy="122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8" t="33103" r="34224" b="28276"/>
          <a:stretch/>
        </p:blipFill>
        <p:spPr bwMode="auto">
          <a:xfrm>
            <a:off x="4666482" y="5095930"/>
            <a:ext cx="1331068" cy="123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9" t="33380" r="31897" b="28000"/>
          <a:stretch/>
        </p:blipFill>
        <p:spPr bwMode="auto">
          <a:xfrm>
            <a:off x="7223458" y="5085184"/>
            <a:ext cx="1165184" cy="123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915027" y="2420888"/>
            <a:ext cx="5498430" cy="858474"/>
            <a:chOff x="3196602" y="2426510"/>
            <a:chExt cx="5498430" cy="85847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6602" y="2596414"/>
              <a:ext cx="5498430" cy="373404"/>
            </a:xfrm>
            <a:prstGeom prst="rect">
              <a:avLst/>
            </a:prstGeom>
          </p:spPr>
        </p:pic>
        <p:sp>
          <p:nvSpPr>
            <p:cNvPr id="52" name="Up-Down Arrow 51"/>
            <p:cNvSpPr/>
            <p:nvPr/>
          </p:nvSpPr>
          <p:spPr>
            <a:xfrm>
              <a:off x="8260555" y="2426510"/>
              <a:ext cx="288032" cy="858474"/>
            </a:xfrm>
            <a:prstGeom prst="up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337789" y="1974467"/>
            <a:ext cx="5216056" cy="1238509"/>
            <a:chOff x="3465876" y="1968845"/>
            <a:chExt cx="5216056" cy="1238509"/>
          </a:xfrm>
        </p:grpSpPr>
        <p:grpSp>
          <p:nvGrpSpPr>
            <p:cNvPr id="49" name="Group 48"/>
            <p:cNvGrpSpPr/>
            <p:nvPr/>
          </p:nvGrpSpPr>
          <p:grpSpPr>
            <a:xfrm>
              <a:off x="3465876" y="1968845"/>
              <a:ext cx="5216056" cy="1238509"/>
              <a:chOff x="3465876" y="1968845"/>
              <a:chExt cx="5216056" cy="1238509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3465876" y="1968845"/>
                <a:ext cx="5216056" cy="870655"/>
              </a:xfrm>
              <a:custGeom>
                <a:avLst/>
                <a:gdLst>
                  <a:gd name="connsiteX0" fmla="*/ 0 w 5216056"/>
                  <a:gd name="connsiteY0" fmla="*/ 740318 h 870655"/>
                  <a:gd name="connsiteX1" fmla="*/ 1463040 w 5216056"/>
                  <a:gd name="connsiteY1" fmla="*/ 847 h 870655"/>
                  <a:gd name="connsiteX2" fmla="*/ 3562185 w 5216056"/>
                  <a:gd name="connsiteY2" fmla="*/ 867539 h 870655"/>
                  <a:gd name="connsiteX3" fmla="*/ 5216056 w 5216056"/>
                  <a:gd name="connsiteY3" fmla="*/ 310948 h 870655"/>
                  <a:gd name="connsiteX4" fmla="*/ 5216056 w 5216056"/>
                  <a:gd name="connsiteY4" fmla="*/ 310948 h 870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6056" h="870655">
                    <a:moveTo>
                      <a:pt x="0" y="740318"/>
                    </a:moveTo>
                    <a:cubicBezTo>
                      <a:pt x="434671" y="359981"/>
                      <a:pt x="869343" y="-20356"/>
                      <a:pt x="1463040" y="847"/>
                    </a:cubicBezTo>
                    <a:cubicBezTo>
                      <a:pt x="2056737" y="22050"/>
                      <a:pt x="2936682" y="815856"/>
                      <a:pt x="3562185" y="867539"/>
                    </a:cubicBezTo>
                    <a:cubicBezTo>
                      <a:pt x="4187688" y="919223"/>
                      <a:pt x="5216056" y="310948"/>
                      <a:pt x="5216056" y="310948"/>
                    </a:cubicBezTo>
                    <a:lnTo>
                      <a:pt x="5216056" y="310948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707904" y="2452020"/>
                <a:ext cx="213346" cy="22336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860304" y="2604420"/>
                <a:ext cx="213346" cy="22336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012704" y="2756820"/>
                <a:ext cx="213346" cy="22336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165104" y="2909220"/>
                <a:ext cx="213346" cy="22336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995936" y="2235996"/>
                <a:ext cx="213346" cy="22336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148336" y="2388396"/>
                <a:ext cx="213346" cy="22336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300736" y="2540796"/>
                <a:ext cx="213346" cy="22336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453136" y="2693196"/>
                <a:ext cx="213346" cy="22336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605536" y="2845596"/>
                <a:ext cx="213346" cy="22336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283968" y="2091980"/>
                <a:ext cx="213346" cy="22336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436368" y="2244380"/>
                <a:ext cx="213346" cy="22336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588768" y="2396780"/>
                <a:ext cx="213346" cy="22336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741168" y="2549180"/>
                <a:ext cx="213346" cy="22336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893568" y="2701580"/>
                <a:ext cx="213346" cy="22336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644008" y="1988840"/>
                <a:ext cx="213346" cy="22336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4796408" y="2141240"/>
                <a:ext cx="213346" cy="22336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4948808" y="2293640"/>
                <a:ext cx="213346" cy="22336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101208" y="2446040"/>
                <a:ext cx="213346" cy="22336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5253608" y="2598440"/>
                <a:ext cx="213346" cy="22336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076056" y="2019972"/>
                <a:ext cx="213346" cy="22336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228456" y="2172372"/>
                <a:ext cx="213346" cy="22336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380856" y="2324772"/>
                <a:ext cx="213346" cy="22336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533256" y="2477172"/>
                <a:ext cx="213346" cy="22336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685656" y="2629572"/>
                <a:ext cx="213346" cy="22336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5945817" y="2469832"/>
                <a:ext cx="213346" cy="22336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6410396" y="2685856"/>
                <a:ext cx="213346" cy="22336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159163" y="2581514"/>
                <a:ext cx="213346" cy="22336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940922" y="2845596"/>
                <a:ext cx="213346" cy="22336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6662465" y="2786343"/>
                <a:ext cx="213346" cy="22336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726806" y="2341540"/>
                <a:ext cx="213346" cy="22336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3" name="Up-Down Arrow 12"/>
              <p:cNvSpPr/>
              <p:nvPr/>
            </p:nvSpPr>
            <p:spPr>
              <a:xfrm>
                <a:off x="4697632" y="2001486"/>
                <a:ext cx="342420" cy="1205868"/>
              </a:xfrm>
              <a:prstGeom prst="upDownArrow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sp>
          <p:nvSpPr>
            <p:cNvPr id="50" name="Down Arrow 49"/>
            <p:cNvSpPr/>
            <p:nvPr/>
          </p:nvSpPr>
          <p:spPr>
            <a:xfrm>
              <a:off x="4249288" y="2315344"/>
              <a:ext cx="137769" cy="3600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7" name="Down Arrow 56"/>
            <p:cNvSpPr/>
            <p:nvPr/>
          </p:nvSpPr>
          <p:spPr>
            <a:xfrm>
              <a:off x="5335129" y="2354284"/>
              <a:ext cx="137769" cy="3600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149787" y="977194"/>
            <a:ext cx="5498429" cy="1041561"/>
            <a:chOff x="3183503" y="875271"/>
            <a:chExt cx="5498429" cy="1041561"/>
          </a:xfrm>
        </p:grpSpPr>
        <p:sp>
          <p:nvSpPr>
            <p:cNvPr id="14" name="Freeform 13"/>
            <p:cNvSpPr/>
            <p:nvPr/>
          </p:nvSpPr>
          <p:spPr>
            <a:xfrm>
              <a:off x="3183503" y="950717"/>
              <a:ext cx="5498429" cy="966115"/>
            </a:xfrm>
            <a:custGeom>
              <a:avLst/>
              <a:gdLst>
                <a:gd name="connsiteX0" fmla="*/ 0 w 4794637"/>
                <a:gd name="connsiteY0" fmla="*/ 647620 h 966115"/>
                <a:gd name="connsiteX1" fmla="*/ 1176793 w 4794637"/>
                <a:gd name="connsiteY1" fmla="*/ 3564 h 966115"/>
                <a:gd name="connsiteX2" fmla="*/ 3124863 w 4794637"/>
                <a:gd name="connsiteY2" fmla="*/ 902062 h 966115"/>
                <a:gd name="connsiteX3" fmla="*/ 4794637 w 4794637"/>
                <a:gd name="connsiteY3" fmla="*/ 822549 h 9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4637" h="966115">
                  <a:moveTo>
                    <a:pt x="0" y="647620"/>
                  </a:moveTo>
                  <a:cubicBezTo>
                    <a:pt x="327991" y="304388"/>
                    <a:pt x="655983" y="-38843"/>
                    <a:pt x="1176793" y="3564"/>
                  </a:cubicBezTo>
                  <a:cubicBezTo>
                    <a:pt x="1697603" y="45971"/>
                    <a:pt x="2521889" y="765565"/>
                    <a:pt x="3124863" y="902062"/>
                  </a:cubicBezTo>
                  <a:cubicBezTo>
                    <a:pt x="3727837" y="1038559"/>
                    <a:pt x="4261237" y="930554"/>
                    <a:pt x="4794637" y="822549"/>
                  </a:cubicBezTo>
                </a:path>
              </a:pathLst>
            </a:custGeom>
            <a:noFill/>
            <a:ln w="190500">
              <a:solidFill>
                <a:srgbClr val="B389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192527" y="875271"/>
              <a:ext cx="18550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b="1" dirty="0" smtClean="0">
                  <a:solidFill>
                    <a:srgbClr val="FF0000"/>
                  </a:solidFill>
                </a:rPr>
                <a:t>Sol  </a:t>
              </a:r>
              <a:r>
                <a:rPr lang="fr-BE" sz="1600" b="1" dirty="0" err="1" smtClean="0">
                  <a:solidFill>
                    <a:srgbClr val="FF0000"/>
                  </a:solidFill>
                </a:rPr>
                <a:t>Grond</a:t>
              </a:r>
              <a:endParaRPr lang="fr-BE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2876077" y="1467515"/>
            <a:ext cx="3279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1" dirty="0" smtClean="0">
                <a:solidFill>
                  <a:srgbClr val="FF0000"/>
                </a:solidFill>
              </a:rPr>
              <a:t>Sous-sol     </a:t>
            </a:r>
            <a:r>
              <a:rPr lang="fr-BE" sz="1600" b="1" dirty="0" err="1" smtClean="0">
                <a:solidFill>
                  <a:srgbClr val="FF0000"/>
                </a:solidFill>
              </a:rPr>
              <a:t>ondergrond</a:t>
            </a:r>
            <a:endParaRPr lang="fr-BE" sz="16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770293" y="4431490"/>
            <a:ext cx="3279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1" dirty="0" smtClean="0">
                <a:solidFill>
                  <a:srgbClr val="FF0000"/>
                </a:solidFill>
              </a:rPr>
              <a:t>Type   Sous-sol     </a:t>
            </a:r>
            <a:r>
              <a:rPr lang="fr-BE" sz="1600" b="1" dirty="0" err="1" smtClean="0">
                <a:solidFill>
                  <a:srgbClr val="FF0000"/>
                </a:solidFill>
              </a:rPr>
              <a:t>ondergrond</a:t>
            </a:r>
            <a:endParaRPr lang="fr-BE" sz="1600" b="1" dirty="0">
              <a:solidFill>
                <a:srgbClr val="FF0000"/>
              </a:solidFill>
            </a:endParaRPr>
          </a:p>
        </p:txBody>
      </p:sp>
      <p:sp>
        <p:nvSpPr>
          <p:cNvPr id="51" name="Left Brace 50"/>
          <p:cNvSpPr/>
          <p:nvPr/>
        </p:nvSpPr>
        <p:spPr>
          <a:xfrm rot="5400000">
            <a:off x="5200470" y="1825004"/>
            <a:ext cx="406788" cy="6257591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9611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2" grpId="0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2" t="11182" r="44590"/>
          <a:stretch/>
        </p:blipFill>
        <p:spPr>
          <a:xfrm>
            <a:off x="860100" y="1682249"/>
            <a:ext cx="1533006" cy="3768114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505805" y="1209026"/>
            <a:ext cx="3379862" cy="4242505"/>
            <a:chOff x="505805" y="836712"/>
            <a:chExt cx="3379862" cy="424250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805" y="836712"/>
              <a:ext cx="3379862" cy="4242505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2589894" y="3440604"/>
              <a:ext cx="432048" cy="4320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860100" y="2636912"/>
              <a:ext cx="1729794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608873" y="2297450"/>
            <a:ext cx="2232248" cy="1440160"/>
            <a:chOff x="467544" y="1916832"/>
            <a:chExt cx="2232248" cy="1440160"/>
          </a:xfrm>
        </p:grpSpPr>
        <p:sp>
          <p:nvSpPr>
            <p:cNvPr id="15" name="Rounded Rectangle 14"/>
            <p:cNvSpPr/>
            <p:nvPr/>
          </p:nvSpPr>
          <p:spPr>
            <a:xfrm>
              <a:off x="467544" y="2852936"/>
              <a:ext cx="1728192" cy="50405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 smtClean="0">
                  <a:solidFill>
                    <a:schemeClr val="tx1"/>
                  </a:solidFill>
                </a:rPr>
                <a:t>Haut-Médoc</a:t>
              </a:r>
              <a:endParaRPr lang="fr-BE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971600" y="1916832"/>
              <a:ext cx="1728192" cy="50405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 smtClean="0">
                  <a:solidFill>
                    <a:schemeClr val="tx1"/>
                  </a:solidFill>
                </a:rPr>
                <a:t>Médoc</a:t>
              </a:r>
              <a:endParaRPr lang="fr-BE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86156" y="1196752"/>
            <a:ext cx="3379862" cy="4242505"/>
            <a:chOff x="4576514" y="770671"/>
            <a:chExt cx="3379862" cy="424250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6514" y="770671"/>
              <a:ext cx="3379862" cy="424250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52" t="11182" r="44590"/>
            <a:stretch/>
          </p:blipFill>
          <p:spPr>
            <a:xfrm>
              <a:off x="4911202" y="1243894"/>
              <a:ext cx="1533006" cy="3768114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6660603" y="3374563"/>
              <a:ext cx="432048" cy="4320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228184" y="2564904"/>
              <a:ext cx="361642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6343796" y="2010091"/>
            <a:ext cx="2548684" cy="1961787"/>
            <a:chOff x="6300192" y="1628800"/>
            <a:chExt cx="2548684" cy="1961787"/>
          </a:xfrm>
        </p:grpSpPr>
        <p:sp>
          <p:nvSpPr>
            <p:cNvPr id="22" name="Rounded Rectangle 21"/>
            <p:cNvSpPr/>
            <p:nvPr/>
          </p:nvSpPr>
          <p:spPr>
            <a:xfrm>
              <a:off x="7085052" y="2050884"/>
              <a:ext cx="1728192" cy="39902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 smtClean="0">
                  <a:solidFill>
                    <a:schemeClr val="tx1"/>
                  </a:solidFill>
                </a:rPr>
                <a:t>Pauillac</a:t>
              </a:r>
              <a:endParaRPr lang="fr-BE" dirty="0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085052" y="1628800"/>
              <a:ext cx="1728192" cy="36004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 smtClean="0">
                  <a:solidFill>
                    <a:schemeClr val="tx1"/>
                  </a:solidFill>
                </a:rPr>
                <a:t>St </a:t>
              </a:r>
              <a:r>
                <a:rPr lang="fr-BE" dirty="0" err="1" smtClean="0">
                  <a:solidFill>
                    <a:schemeClr val="tx1"/>
                  </a:solidFill>
                </a:rPr>
                <a:t>Estèphe</a:t>
              </a:r>
              <a:endParaRPr lang="fr-BE" dirty="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7092280" y="2525916"/>
              <a:ext cx="1728192" cy="32702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 smtClean="0">
                  <a:solidFill>
                    <a:schemeClr val="tx1"/>
                  </a:solidFill>
                </a:rPr>
                <a:t>St Julien</a:t>
              </a:r>
              <a:endParaRPr lang="fr-BE" dirty="0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7120684" y="3193992"/>
              <a:ext cx="1728192" cy="39659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 smtClean="0">
                  <a:solidFill>
                    <a:schemeClr val="tx1"/>
                  </a:solidFill>
                </a:rPr>
                <a:t>Margaux</a:t>
              </a:r>
              <a:endParaRPr lang="fr-BE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>
              <a:off x="6300192" y="1808820"/>
              <a:ext cx="784860" cy="91661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6409005" y="2250398"/>
              <a:ext cx="683646" cy="59295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6463815" y="2728733"/>
              <a:ext cx="621238" cy="229231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 flipV="1">
              <a:off x="6589826" y="3356992"/>
              <a:ext cx="530858" cy="2801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ounded Rectangle 41"/>
          <p:cNvSpPr/>
          <p:nvPr/>
        </p:nvSpPr>
        <p:spPr>
          <a:xfrm>
            <a:off x="3789554" y="3791377"/>
            <a:ext cx="1728192" cy="26998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 smtClean="0">
                <a:solidFill>
                  <a:schemeClr val="tx1"/>
                </a:solidFill>
              </a:rPr>
              <a:t>Moulis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789554" y="3423033"/>
            <a:ext cx="1728192" cy="30629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 smtClean="0">
                <a:solidFill>
                  <a:schemeClr val="tx1"/>
                </a:solidFill>
              </a:rPr>
              <a:t>Listrac</a:t>
            </a:r>
            <a:endParaRPr lang="fr-BE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5517746" y="3729332"/>
            <a:ext cx="792088" cy="22014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517746" y="3597774"/>
            <a:ext cx="792088" cy="2229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315002" y="5890758"/>
            <a:ext cx="3320893" cy="202538"/>
            <a:chOff x="315002" y="5518444"/>
            <a:chExt cx="3320893" cy="202538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2" y="5637050"/>
              <a:ext cx="3320893" cy="83932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5554713"/>
              <a:ext cx="1409784" cy="165055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838"/>
            <a:stretch/>
          </p:blipFill>
          <p:spPr>
            <a:xfrm flipH="1">
              <a:off x="1566594" y="5518444"/>
              <a:ext cx="2046600" cy="202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657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2" t="11182" r="44590"/>
          <a:stretch/>
        </p:blipFill>
        <p:spPr>
          <a:xfrm>
            <a:off x="590219" y="836712"/>
            <a:ext cx="407235" cy="100098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23956" y="746126"/>
            <a:ext cx="897843" cy="1091566"/>
            <a:chOff x="505805" y="836712"/>
            <a:chExt cx="3379862" cy="45651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805" y="836712"/>
              <a:ext cx="3379862" cy="4565149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2589894" y="3440604"/>
              <a:ext cx="432048" cy="4320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000027" y="1291909"/>
            <a:ext cx="93581" cy="139965"/>
          </a:xfrm>
          <a:prstGeom prst="rect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800" y="1124743"/>
            <a:ext cx="7150842" cy="4938929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5584742" y="3284984"/>
            <a:ext cx="499426" cy="576064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Rounded Rectangle 26"/>
          <p:cNvSpPr/>
          <p:nvPr/>
        </p:nvSpPr>
        <p:spPr>
          <a:xfrm>
            <a:off x="3203848" y="4221088"/>
            <a:ext cx="1800200" cy="576064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ounded Rectangle 9"/>
          <p:cNvSpPr/>
          <p:nvPr/>
        </p:nvSpPr>
        <p:spPr>
          <a:xfrm>
            <a:off x="5328084" y="4644051"/>
            <a:ext cx="1260140" cy="576064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Oval 10"/>
          <p:cNvSpPr/>
          <p:nvPr/>
        </p:nvSpPr>
        <p:spPr>
          <a:xfrm>
            <a:off x="5759694" y="3811480"/>
            <a:ext cx="495672" cy="491249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8272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11932"/>
            <a:ext cx="7631764" cy="44901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36912"/>
            <a:ext cx="648072" cy="28083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398" y="2786936"/>
            <a:ext cx="520496" cy="51659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635354" y="2826521"/>
            <a:ext cx="2016224" cy="4320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dirty="0" err="1" smtClean="0">
                <a:solidFill>
                  <a:srgbClr val="FF0000"/>
                </a:solidFill>
                <a:latin typeface="Lucida Calligraphy" panose="03010101010101010101" pitchFamily="66" charset="0"/>
              </a:rPr>
              <a:t>Maucamps</a:t>
            </a:r>
            <a:endParaRPr lang="fr-BE" sz="2000" b="1" dirty="0">
              <a:solidFill>
                <a:srgbClr val="FF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3286642" y="2492896"/>
            <a:ext cx="133230" cy="144016"/>
          </a:xfrm>
          <a:prstGeom prst="triangle">
            <a:avLst/>
          </a:prstGeom>
          <a:solidFill>
            <a:srgbClr val="F5E167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ounded Rectangle 8"/>
          <p:cNvSpPr/>
          <p:nvPr/>
        </p:nvSpPr>
        <p:spPr>
          <a:xfrm>
            <a:off x="3615245" y="2276872"/>
            <a:ext cx="2016224" cy="432048"/>
          </a:xfrm>
          <a:prstGeom prst="roundRect">
            <a:avLst/>
          </a:prstGeom>
          <a:solidFill>
            <a:srgbClr val="F5E167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dirty="0" smtClean="0">
                <a:solidFill>
                  <a:srgbClr val="FF0000"/>
                </a:solidFill>
                <a:latin typeface="Lucida Calligraphy" panose="03010101010101010101" pitchFamily="66" charset="0"/>
              </a:rPr>
              <a:t>Clos de May</a:t>
            </a:r>
            <a:endParaRPr lang="fr-BE" sz="2000" b="1" dirty="0">
              <a:solidFill>
                <a:srgbClr val="FF0000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03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2137</TotalTime>
  <Words>106</Words>
  <Application>Microsoft Office PowerPoint</Application>
  <PresentationFormat>On-screen Show (4:3)</PresentationFormat>
  <Paragraphs>61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Présentation Sud Médoc Presentatie Zuid Médoc</vt:lpstr>
      <vt:lpstr>Base / 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Palus  alluvions</vt:lpstr>
      <vt:lpstr>Work in Bordeaux   ---   WE  in Macau</vt:lpstr>
      <vt:lpstr>PowerPoint Presentation</vt:lpstr>
      <vt:lpstr>Loisirs du Médocain</vt:lpstr>
      <vt:lpstr>Product presentation &amp; tasting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Sud Médoc Presentatie Zuid Médoc</dc:title>
  <dc:creator>cale</dc:creator>
  <cp:lastModifiedBy>cale</cp:lastModifiedBy>
  <cp:revision>50</cp:revision>
  <dcterms:created xsi:type="dcterms:W3CDTF">2017-05-17T06:20:46Z</dcterms:created>
  <dcterms:modified xsi:type="dcterms:W3CDTF">2017-05-19T09:15:42Z</dcterms:modified>
</cp:coreProperties>
</file>