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81" r:id="rId2"/>
    <p:sldId id="296" r:id="rId3"/>
    <p:sldId id="307" r:id="rId4"/>
    <p:sldId id="299" r:id="rId5"/>
    <p:sldId id="300" r:id="rId6"/>
    <p:sldId id="297" r:id="rId7"/>
    <p:sldId id="302" r:id="rId8"/>
    <p:sldId id="301" r:id="rId9"/>
    <p:sldId id="306" r:id="rId10"/>
    <p:sldId id="310" r:id="rId11"/>
    <p:sldId id="309" r:id="rId12"/>
    <p:sldId id="303" r:id="rId13"/>
    <p:sldId id="305" r:id="rId14"/>
    <p:sldId id="308" r:id="rId15"/>
    <p:sldId id="312" r:id="rId16"/>
  </p:sldIdLst>
  <p:sldSz cx="9144000" cy="6858000" type="screen4x3"/>
  <p:notesSz cx="7099300" cy="1022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C1CC417-5DB2-4F96-A2D4-59B870EEF197}">
          <p14:sldIdLst>
            <p14:sldId id="281"/>
            <p14:sldId id="296"/>
            <p14:sldId id="307"/>
            <p14:sldId id="299"/>
            <p14:sldId id="300"/>
            <p14:sldId id="297"/>
            <p14:sldId id="302"/>
            <p14:sldId id="301"/>
            <p14:sldId id="306"/>
            <p14:sldId id="310"/>
            <p14:sldId id="309"/>
            <p14:sldId id="303"/>
            <p14:sldId id="305"/>
            <p14:sldId id="308"/>
            <p14:sldId id="3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861" autoAdjust="0"/>
    <p:restoredTop sz="94645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D0A4F630-1619-4C56-93FB-EA0A8FF32A91}" type="datetimeFigureOut">
              <a:rPr lang="fr-FR" smtClean="0"/>
              <a:t>16/01/2018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1C2C4A45-B8D0-4638-B701-1781767BD9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94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4A06D4-5D32-4D6B-B9BA-F8C68F54836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4A45-B8D0-4638-B701-1781767BD9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4A45-B8D0-4638-B701-1781767BD94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4A45-B8D0-4638-B701-1781767BD94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74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C4A45-B8D0-4638-B701-1781767BD9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74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19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52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36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73CAF9-7204-47C9-9587-4CC45FA18BA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300625"/>
      </p:ext>
    </p:extLst>
  </p:cSld>
  <p:clrMapOvr>
    <a:masterClrMapping/>
  </p:clrMapOvr>
  <p:transition spd="med"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3FC08-FF59-4DB4-9AC9-1AAFF083D6B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973618"/>
      </p:ext>
    </p:extLst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8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68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79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50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37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3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4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0FAB8A-3F24-4FDC-8293-441DBC04C96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803D364-DD8E-4F3C-B732-E1F7002D9296}" type="datetimeFigureOut">
              <a:rPr lang="fr-FR" smtClean="0">
                <a:solidFill>
                  <a:srgbClr val="DFDCB7"/>
                </a:solidFill>
              </a:rPr>
              <a:pPr/>
              <a:t>16/01/2018</a:t>
            </a:fld>
            <a:endParaRPr lang="fr-FR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tif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4" y="1889676"/>
            <a:ext cx="6748272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46" y="6122427"/>
            <a:ext cx="828274" cy="692738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-36511" y="260648"/>
            <a:ext cx="9207610" cy="1162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Oenotourism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194" name="Picture 2" descr="Y:\06 - MARKETING\08 - PHOTOTHEQUE\4_DOMAINE - BATIMENTS - SALLES\_CHABLIS BOUTIQUE\IMG_8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403676" cy="36004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06 - MARKETING\08 - PHOTOTHEQUE\3_OENOTOURISME\_MAISONS ET APPARTEMENTS D'HOTES\_REFUGE DU P'TIT lOUIS - SAINT CYR\_COUR &amp; FACADES\Maison de P'tit Louis 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84884"/>
            <a:ext cx="3744416" cy="28083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932040" y="5328550"/>
            <a:ext cx="2376669" cy="335181"/>
          </a:xfrm>
        </p:spPr>
        <p:txBody>
          <a:bodyPr>
            <a:noAutofit/>
          </a:bodyPr>
          <a:lstStyle/>
          <a:p>
            <a:pPr algn="ctr"/>
            <a:r>
              <a:rPr lang="fr-FR" sz="1600" b="0" dirty="0" err="1" smtClean="0">
                <a:latin typeface="Din"/>
                <a:cs typeface="Angsana New" panose="02020603050405020304" pitchFamily="18" charset="-34"/>
              </a:rPr>
              <a:t>Guesthouse</a:t>
            </a:r>
            <a:endParaRPr lang="fr-FR" sz="600" b="0" i="1" dirty="0">
              <a:solidFill>
                <a:schemeClr val="accent1"/>
              </a:solidFill>
              <a:latin typeface="Din"/>
              <a:cs typeface="Angsana New" panose="02020603050405020304" pitchFamily="18" charset="-34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90966" y="5838507"/>
            <a:ext cx="2376669" cy="335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smtClean="0">
                <a:latin typeface="Din"/>
                <a:cs typeface="Angsana New" panose="02020603050405020304" pitchFamily="18" charset="-34"/>
              </a:rPr>
              <a:t>Wine shop</a:t>
            </a:r>
            <a:endParaRPr lang="fr-FR" sz="600" i="1" dirty="0">
              <a:solidFill>
                <a:schemeClr val="accent1"/>
              </a:solidFill>
              <a:latin typeface="Din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68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527" y="1734065"/>
            <a:ext cx="3397250" cy="2257425"/>
          </a:xfrm>
          <a:prstGeom prst="rect">
            <a:avLst/>
          </a:prstGeom>
          <a:ln>
            <a:solidFill>
              <a:srgbClr val="9D975D"/>
            </a:solidFill>
          </a:ln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3995936" y="2144830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Garamond" panose="02020404030301010803" pitchFamily="18" charset="0"/>
              </a:rPr>
              <a:t>Each plot is vinified separately in order to </a:t>
            </a: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keep</a:t>
            </a:r>
            <a:r>
              <a:rPr lang="en-GB" dirty="0">
                <a:latin typeface="Garamond" panose="02020404030301010803" pitchFamily="18" charset="0"/>
              </a:rPr>
              <a:t> each </a:t>
            </a:r>
            <a:r>
              <a:rPr lang="en-GB" i="1" dirty="0">
                <a:latin typeface="Garamond" panose="02020404030301010803" pitchFamily="18" charset="0"/>
              </a:rPr>
              <a:t>terroir</a:t>
            </a:r>
            <a:r>
              <a:rPr lang="en-GB" dirty="0">
                <a:latin typeface="Garamond" panose="02020404030301010803" pitchFamily="18" charset="0"/>
              </a:rPr>
              <a:t>’s authenticity unspoiled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en-GB" dirty="0">
              <a:latin typeface="Garamond" panose="02020404030301010803" pitchFamily="18" charset="0"/>
            </a:endParaRPr>
          </a:p>
          <a:p>
            <a:pPr algn="just"/>
            <a:endParaRPr lang="en-GB" dirty="0">
              <a:latin typeface="Garamond" panose="02020404030301010803" pitchFamily="18" charset="0"/>
            </a:endParaRPr>
          </a:p>
          <a:p>
            <a:pPr algn="just"/>
            <a:r>
              <a:rPr lang="en-GB" dirty="0">
                <a:latin typeface="Garamond" panose="02020404030301010803" pitchFamily="18" charset="0"/>
              </a:rPr>
              <a:t>This simply means </a:t>
            </a: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treating</a:t>
            </a:r>
            <a:r>
              <a:rPr lang="en-GB" dirty="0">
                <a:latin typeface="Garamond" panose="02020404030301010803" pitchFamily="18" charset="0"/>
              </a:rPr>
              <a:t>, </a:t>
            </a: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helping</a:t>
            </a:r>
            <a:r>
              <a:rPr lang="en-GB" dirty="0">
                <a:latin typeface="Garamond" panose="02020404030301010803" pitchFamily="18" charset="0"/>
              </a:rPr>
              <a:t> and especially avoiding forcing flavours to make them into what we want them to be.</a:t>
            </a:r>
          </a:p>
          <a:p>
            <a:pPr algn="just"/>
            <a:endParaRPr lang="en-GB" i="1" dirty="0" smtClean="0">
              <a:latin typeface="Garamond" panose="02020404030301010803" pitchFamily="18" charset="0"/>
            </a:endParaRPr>
          </a:p>
          <a:p>
            <a:pPr algn="just"/>
            <a:endParaRPr lang="en-GB" i="1" dirty="0">
              <a:latin typeface="Garamond" panose="02020404030301010803" pitchFamily="18" charset="0"/>
            </a:endParaRPr>
          </a:p>
          <a:p>
            <a:pPr algn="just"/>
            <a:endParaRPr lang="en-GB" i="1" dirty="0">
              <a:latin typeface="Garamond" panose="02020404030301010803" pitchFamily="18" charset="0"/>
            </a:endParaRPr>
          </a:p>
          <a:p>
            <a:pPr algn="just"/>
            <a:r>
              <a:rPr lang="en-GB" dirty="0">
                <a:latin typeface="Garamond" panose="02020404030301010803" pitchFamily="18" charset="0"/>
              </a:rPr>
              <a:t>These striking wines literally invite you to come and explore the </a:t>
            </a: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purest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expression</a:t>
            </a:r>
            <a:r>
              <a:rPr lang="en-GB" dirty="0">
                <a:latin typeface="Garamond" panose="02020404030301010803" pitchFamily="18" charset="0"/>
              </a:rPr>
              <a:t> of their climate</a:t>
            </a:r>
            <a:endParaRPr lang="fr-FR" dirty="0"/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-36511" y="260648"/>
            <a:ext cx="9207610" cy="1162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Vinification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3" name="Espace réservé du contenu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600" y="4381591"/>
            <a:ext cx="1689100" cy="2255837"/>
          </a:xfrm>
          <a:prstGeom prst="rect">
            <a:avLst/>
          </a:prstGeom>
          <a:ln>
            <a:solidFill>
              <a:srgbClr val="9D975D"/>
            </a:solidFill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251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949280"/>
            <a:ext cx="7380312" cy="792088"/>
          </a:xfrm>
        </p:spPr>
        <p:txBody>
          <a:bodyPr>
            <a:normAutofit/>
          </a:bodyPr>
          <a:lstStyle/>
          <a:p>
            <a:r>
              <a:rPr lang="fr-FR" b="0" dirty="0" smtClean="0">
                <a:latin typeface="Din"/>
                <a:cs typeface="Angsana New" panose="02020603050405020304" pitchFamily="18" charset="-34"/>
              </a:rPr>
              <a:t>Salle des foudres</a:t>
            </a:r>
            <a:r>
              <a:rPr lang="en-US" sz="1400" b="0" i="1" dirty="0" smtClean="0">
                <a:solidFill>
                  <a:schemeClr val="accent1"/>
                </a:solidFill>
                <a:latin typeface="Din"/>
                <a:cs typeface="Angsana New" panose="02020603050405020304" pitchFamily="18" charset="-34"/>
              </a:rPr>
              <a:t/>
            </a:r>
            <a:br>
              <a:rPr lang="en-US" sz="1400" b="0" i="1" dirty="0" smtClean="0">
                <a:solidFill>
                  <a:schemeClr val="accent1"/>
                </a:solidFill>
                <a:latin typeface="Din"/>
                <a:cs typeface="Angsana New" panose="02020603050405020304" pitchFamily="18" charset="-34"/>
              </a:rPr>
            </a:br>
            <a:endParaRPr lang="fr-FR" sz="1400" b="0" i="1" dirty="0">
              <a:solidFill>
                <a:schemeClr val="accent1"/>
              </a:solidFill>
              <a:latin typeface="Din"/>
              <a:cs typeface="Angsana New" panose="02020603050405020304" pitchFamily="18" charset="-34"/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-36511" y="260648"/>
            <a:ext cx="9207610" cy="1162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Vinification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170" name="Picture 2" descr="Y:\06 - MARKETING\08 - PHOTOTHEQUE\4_DOMAINE - BATIMENTS - SALLES\_CAVE ET CUVERIE\CAVES DES FOUDRES\Cav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380312" cy="41514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20" y="1750979"/>
            <a:ext cx="3168352" cy="211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itre 3"/>
          <p:cNvSpPr txBox="1">
            <a:spLocks/>
          </p:cNvSpPr>
          <p:nvPr/>
        </p:nvSpPr>
        <p:spPr>
          <a:xfrm>
            <a:off x="-36511" y="260648"/>
            <a:ext cx="9207610" cy="1162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Jean-Marc BROCARD : a premium brand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4400084" y="4005064"/>
            <a:ext cx="45719" cy="325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276732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Din"/>
                        </a:rPr>
                        <a:t>Distribution </a:t>
                      </a:r>
                      <a:r>
                        <a:rPr lang="fr-FR" dirty="0" err="1" smtClean="0">
                          <a:latin typeface="Din"/>
                        </a:rPr>
                        <a:t>channels</a:t>
                      </a:r>
                      <a:endParaRPr lang="fr-FR" dirty="0">
                        <a:latin typeface="Di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84865"/>
              </p:ext>
            </p:extLst>
          </p:nvPr>
        </p:nvGraphicFramePr>
        <p:xfrm>
          <a:off x="1312682" y="4437112"/>
          <a:ext cx="6096000" cy="1881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90198">
                <a:tc>
                  <a:txBody>
                    <a:bodyPr/>
                    <a:lstStyle/>
                    <a:p>
                      <a:pPr algn="ctr"/>
                      <a:endParaRPr lang="en-GB" noProof="0" dirty="0" smtClean="0">
                        <a:latin typeface="Din"/>
                      </a:endParaRPr>
                    </a:p>
                    <a:p>
                      <a:pPr algn="ctr"/>
                      <a:r>
                        <a:rPr lang="en-GB" noProof="0" dirty="0" smtClean="0">
                          <a:latin typeface="Din"/>
                        </a:rPr>
                        <a:t>Off premise</a:t>
                      </a:r>
                      <a:endParaRPr lang="en-GB" noProof="0" dirty="0">
                        <a:latin typeface="D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 smtClean="0">
                        <a:latin typeface="Din"/>
                      </a:endParaRPr>
                    </a:p>
                    <a:p>
                      <a:pPr algn="ctr"/>
                      <a:r>
                        <a:rPr lang="en-GB" noProof="0" dirty="0" smtClean="0">
                          <a:latin typeface="Din"/>
                        </a:rPr>
                        <a:t>On premise</a:t>
                      </a:r>
                      <a:endParaRPr lang="en-GB" noProof="0" dirty="0">
                        <a:latin typeface="D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 smtClean="0">
                        <a:latin typeface="Din"/>
                      </a:endParaRPr>
                    </a:p>
                    <a:p>
                      <a:pPr algn="ctr"/>
                      <a:r>
                        <a:rPr lang="en-GB" noProof="0" dirty="0" smtClean="0">
                          <a:latin typeface="Din"/>
                        </a:rPr>
                        <a:t>Retails/travel Business</a:t>
                      </a:r>
                      <a:endParaRPr lang="en-GB" noProof="0" dirty="0">
                        <a:latin typeface="Din"/>
                      </a:endParaRPr>
                    </a:p>
                  </a:txBody>
                  <a:tcPr/>
                </a:tc>
              </a:tr>
              <a:tr h="891178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latin typeface="Din"/>
                        </a:rPr>
                        <a:t>Independent</a:t>
                      </a:r>
                      <a:r>
                        <a:rPr lang="en-GB" sz="1200" baseline="0" noProof="0" dirty="0" smtClean="0">
                          <a:latin typeface="Din"/>
                        </a:rPr>
                        <a:t> wine shops</a:t>
                      </a:r>
                      <a:r>
                        <a:rPr lang="en-GB" sz="1200" noProof="0" dirty="0" smtClean="0">
                          <a:latin typeface="Din"/>
                        </a:rPr>
                        <a:t>, chains</a:t>
                      </a:r>
                      <a:r>
                        <a:rPr lang="en-GB" sz="1200" baseline="0" noProof="0" dirty="0" smtClean="0">
                          <a:latin typeface="Din"/>
                        </a:rPr>
                        <a:t> (whole foods), </a:t>
                      </a:r>
                      <a:r>
                        <a:rPr lang="en-GB" sz="1200" noProof="0" dirty="0" smtClean="0">
                          <a:latin typeface="Din"/>
                        </a:rPr>
                        <a:t> gourmet</a:t>
                      </a:r>
                      <a:r>
                        <a:rPr lang="en-GB" sz="1200" baseline="0" noProof="0" dirty="0" smtClean="0">
                          <a:latin typeface="Din"/>
                        </a:rPr>
                        <a:t> food store</a:t>
                      </a:r>
                      <a:endParaRPr lang="en-GB" sz="1200" noProof="0" dirty="0">
                        <a:latin typeface="Di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latin typeface="Din"/>
                        </a:rPr>
                        <a:t>Restaurants, hotels,</a:t>
                      </a:r>
                      <a:r>
                        <a:rPr lang="en-GB" sz="1200" baseline="0" noProof="0" dirty="0" smtClean="0">
                          <a:latin typeface="Din"/>
                        </a:rPr>
                        <a:t> </a:t>
                      </a:r>
                      <a:r>
                        <a:rPr lang="en-GB" sz="1200" noProof="0" dirty="0" smtClean="0">
                          <a:latin typeface="Din"/>
                        </a:rPr>
                        <a:t>wine-bars, chains </a:t>
                      </a:r>
                      <a:r>
                        <a:rPr lang="en-GB" sz="1200" i="1" noProof="0" dirty="0" err="1" smtClean="0">
                          <a:latin typeface="Din"/>
                        </a:rPr>
                        <a:t>etc</a:t>
                      </a:r>
                      <a:r>
                        <a:rPr lang="en-GB" sz="1200" i="1" noProof="0" dirty="0" smtClean="0">
                          <a:latin typeface="Din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latin typeface="Din"/>
                        </a:rPr>
                        <a:t>Airlines (first class), duty free shops, cruise lines. </a:t>
                      </a:r>
                      <a:endParaRPr lang="en-GB" sz="1200" noProof="0" dirty="0">
                        <a:latin typeface="Di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5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4"/>
          <p:cNvSpPr txBox="1">
            <a:spLocks/>
          </p:cNvSpPr>
          <p:nvPr/>
        </p:nvSpPr>
        <p:spPr>
          <a:xfrm>
            <a:off x="467544" y="578043"/>
            <a:ext cx="9001000" cy="463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latin typeface="Garamond" panose="02020404030301010803" pitchFamily="18" charset="0"/>
              </a:rPr>
              <a:t>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500" i="1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1500" b="1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Internationally recognized &amp; distributed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op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Chablis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Estate;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Leader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in many quality markets and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present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in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over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50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countries in all the main areas;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Family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Domain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extending over  150 hectares, a leader in organic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farming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in Chablis;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Strong Brand renowned as Chablis specialists..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921074" y="2895289"/>
            <a:ext cx="17911" cy="319800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93451"/>
            <a:ext cx="4388296" cy="2208714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932040" y="242088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Garamond" panose="02020404030301010803" pitchFamily="18" charset="0"/>
              </a:rPr>
              <a:t>     </a:t>
            </a:r>
          </a:p>
          <a:p>
            <a:pPr marL="0" indent="0">
              <a:buNone/>
            </a:pPr>
            <a:endParaRPr lang="fr-FR" sz="1500" i="1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1500" b="1" dirty="0" smtClean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fr-FR" sz="1500" b="1" dirty="0" smtClean="0">
                <a:latin typeface="Garamond" panose="02020404030301010803" pitchFamily="18" charset="0"/>
              </a:rPr>
              <a:t>Figures</a:t>
            </a:r>
            <a:endParaRPr lang="fr-FR" sz="15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1500" dirty="0" smtClean="0">
                <a:latin typeface="Garamond" panose="02020404030301010803" pitchFamily="18" charset="0"/>
              </a:rPr>
              <a:t>Export turnover rate: 80%</a:t>
            </a:r>
          </a:p>
          <a:p>
            <a:pPr marL="0" indent="0">
              <a:buNone/>
            </a:pPr>
            <a:r>
              <a:rPr lang="en-GB" sz="1500" dirty="0" smtClean="0">
                <a:latin typeface="Garamond" panose="02020404030301010803" pitchFamily="18" charset="0"/>
              </a:rPr>
              <a:t>Local turnover rate: 20%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GB" sz="1500" b="1" dirty="0" smtClean="0">
                <a:latin typeface="Garamond" panose="02020404030301010803" pitchFamily="18" charset="0"/>
              </a:rPr>
              <a:t>Production</a:t>
            </a:r>
          </a:p>
          <a:p>
            <a:pPr marL="0" indent="0">
              <a:buNone/>
            </a:pPr>
            <a:r>
              <a:rPr lang="en-GB" sz="1500" dirty="0" smtClean="0">
                <a:latin typeface="Garamond" panose="02020404030301010803" pitchFamily="18" charset="0"/>
              </a:rPr>
              <a:t>Jean-Marc Brocard wines: 80 000 cases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GB" sz="1500" b="1" dirty="0" smtClean="0">
                <a:latin typeface="Garamond" panose="02020404030301010803" pitchFamily="18" charset="0"/>
              </a:rPr>
              <a:t>Surface area: 150 hectares</a:t>
            </a:r>
          </a:p>
          <a:p>
            <a:pPr marL="0" indent="0">
              <a:buNone/>
            </a:pPr>
            <a:r>
              <a:rPr lang="en-GB" sz="1500" dirty="0" smtClean="0">
                <a:latin typeface="Garamond" panose="02020404030301010803" pitchFamily="18" charset="0"/>
              </a:rPr>
              <a:t>66 certified organic hectares</a:t>
            </a:r>
            <a:endParaRPr lang="en-GB" sz="1500" dirty="0">
              <a:latin typeface="Garamond" panose="020204040303010108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14" y="6117681"/>
            <a:ext cx="828274" cy="692738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419872" y="908720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669"/>
            <a:ext cx="1728192" cy="8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14" y="6117681"/>
            <a:ext cx="828274" cy="692738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419872" y="908720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669"/>
            <a:ext cx="1728192" cy="81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5564"/>
            <a:ext cx="1874744" cy="1874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3" y="4149080"/>
            <a:ext cx="1874744" cy="1874744"/>
          </a:xfrm>
          <a:prstGeom prst="rect">
            <a:avLst/>
          </a:prstGeom>
        </p:spPr>
      </p:pic>
      <p:sp>
        <p:nvSpPr>
          <p:cNvPr id="21" name="Titre 3"/>
          <p:cNvSpPr txBox="1">
            <a:spLocks/>
          </p:cNvSpPr>
          <p:nvPr/>
        </p:nvSpPr>
        <p:spPr>
          <a:xfrm>
            <a:off x="-36511" y="260648"/>
            <a:ext cx="9207610" cy="1162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Jean-Marc BROCARD : by Vasco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13" y="3548390"/>
            <a:ext cx="770787" cy="25692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2741"/>
            <a:ext cx="758640" cy="25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46526"/>
            <a:ext cx="758640" cy="252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52741"/>
            <a:ext cx="758640" cy="2528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612162"/>
            <a:ext cx="758640" cy="25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557714" cy="6858000"/>
          </a:xfrm>
          <a:prstGeom prst="rect">
            <a:avLst/>
          </a:prstGeom>
        </p:spPr>
      </p:pic>
      <p:pic>
        <p:nvPicPr>
          <p:cNvPr id="3" name="Imag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836712"/>
            <a:ext cx="1841500" cy="1800225"/>
          </a:xfrm>
          <a:prstGeom prst="rect">
            <a:avLst/>
          </a:prstGeom>
          <a:noFill/>
          <a:ln w="38100">
            <a:solidFill>
              <a:srgbClr val="BFBB93"/>
            </a:solidFill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849393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2961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Chablis Grand Cru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1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404664"/>
            <a:ext cx="9143999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400" b="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IDENTITY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2"/>
          </p:nvPr>
        </p:nvSpPr>
        <p:spPr>
          <a:xfrm>
            <a:off x="4139952" y="1844824"/>
            <a:ext cx="4320480" cy="4824536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 algn="l"/>
            <a:endParaRPr lang="fr-FR" dirty="0" smtClean="0"/>
          </a:p>
          <a:p>
            <a:pPr algn="l"/>
            <a:endParaRPr lang="en-US" sz="1400" dirty="0">
              <a:solidFill>
                <a:schemeClr val="tx2"/>
              </a:solidFill>
              <a:latin typeface="Din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Din"/>
                <a:cs typeface="Arial" panose="020B0604020202020204" pitchFamily="34" charset="0"/>
              </a:rPr>
              <a:t>Created in 1973 by </a:t>
            </a:r>
            <a:r>
              <a:rPr lang="en-US" sz="1400" dirty="0" smtClean="0">
                <a:solidFill>
                  <a:schemeClr val="tx2"/>
                </a:solidFill>
                <a:latin typeface="Din"/>
                <a:cs typeface="Arial" panose="020B0604020202020204" pitchFamily="34" charset="0"/>
              </a:rPr>
              <a:t>Jean-Marc Brocard.</a:t>
            </a:r>
          </a:p>
          <a:p>
            <a:pPr algn="just"/>
            <a:endParaRPr lang="en-US" sz="1400" dirty="0" smtClean="0">
              <a:solidFill>
                <a:schemeClr val="tx2"/>
              </a:solidFill>
              <a:latin typeface="Din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solidFill>
                <a:schemeClr val="tx2"/>
              </a:solidFill>
              <a:latin typeface="Din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Din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schemeClr val="tx2"/>
                </a:solidFill>
                <a:latin typeface="Din"/>
                <a:cs typeface="Arial" panose="020B0604020202020204" pitchFamily="34" charset="0"/>
              </a:rPr>
              <a:t>domain </a:t>
            </a:r>
            <a:r>
              <a:rPr lang="en-US" sz="1400" dirty="0">
                <a:solidFill>
                  <a:schemeClr val="tx2"/>
                </a:solidFill>
                <a:latin typeface="Din"/>
              </a:rPr>
              <a:t>produces unique wines from</a:t>
            </a: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Din"/>
              </a:rPr>
              <a:t>the unique terroir " Kimmeridgian " and </a:t>
            </a: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Din"/>
              </a:rPr>
              <a:t>its single grape " Chardonnay </a:t>
            </a:r>
            <a:r>
              <a:rPr lang="en-US" sz="1400" dirty="0" smtClean="0">
                <a:solidFill>
                  <a:schemeClr val="tx2"/>
                </a:solidFill>
                <a:latin typeface="Din"/>
              </a:rPr>
              <a:t>“.</a:t>
            </a:r>
          </a:p>
          <a:p>
            <a:pPr algn="just"/>
            <a:endParaRPr lang="en-US" sz="1400" dirty="0" smtClean="0">
              <a:solidFill>
                <a:schemeClr val="tx2"/>
              </a:solidFill>
              <a:latin typeface="Din"/>
            </a:endParaRPr>
          </a:p>
          <a:p>
            <a:pPr algn="just"/>
            <a:endParaRPr lang="en-US" sz="1400" dirty="0">
              <a:solidFill>
                <a:schemeClr val="tx2"/>
              </a:solidFill>
              <a:latin typeface="Din"/>
            </a:endParaRP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Din"/>
              </a:rPr>
              <a:t>In 40 years, </a:t>
            </a:r>
            <a:r>
              <a:rPr lang="en-US" sz="1400" dirty="0" smtClean="0">
                <a:solidFill>
                  <a:schemeClr val="tx2"/>
                </a:solidFill>
                <a:latin typeface="Din"/>
              </a:rPr>
              <a:t>Jean-Marc Brocard winery became </a:t>
            </a:r>
            <a:r>
              <a:rPr lang="en-US" sz="1400" dirty="0">
                <a:solidFill>
                  <a:schemeClr val="tx2"/>
                </a:solidFill>
                <a:latin typeface="Din"/>
              </a:rPr>
              <a:t>the biggest family producer in Chablis</a:t>
            </a:r>
          </a:p>
          <a:p>
            <a:pPr algn="l"/>
            <a:endParaRPr lang="en-US" sz="1400" dirty="0">
              <a:solidFill>
                <a:schemeClr val="tx2"/>
              </a:solidFill>
              <a:latin typeface="Din"/>
              <a:cs typeface="Arial" panose="020B0604020202020204" pitchFamily="34" charset="0"/>
            </a:endParaRPr>
          </a:p>
          <a:p>
            <a:pPr algn="l"/>
            <a:endParaRPr lang="en-US" sz="1400" dirty="0">
              <a:solidFill>
                <a:schemeClr val="tx2"/>
              </a:solidFill>
              <a:latin typeface="Din"/>
              <a:cs typeface="Arial" panose="020B0604020202020204" pitchFamily="34" charset="0"/>
            </a:endParaRPr>
          </a:p>
          <a:p>
            <a:pPr algn="l"/>
            <a:endParaRPr lang="en-US" sz="1400" dirty="0">
              <a:solidFill>
                <a:schemeClr val="tx2"/>
              </a:solidFill>
              <a:latin typeface="Din"/>
              <a:cs typeface="Arial" panose="020B0604020202020204" pitchFamily="34" charset="0"/>
            </a:endParaRPr>
          </a:p>
          <a:p>
            <a:pPr algn="l"/>
            <a:endParaRPr lang="en-US" sz="1400" dirty="0">
              <a:solidFill>
                <a:schemeClr val="tx2"/>
              </a:solidFill>
              <a:latin typeface="Din"/>
              <a:cs typeface="Arial" panose="020B0604020202020204" pitchFamily="34" charset="0"/>
            </a:endParaRP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528392" cy="4528253"/>
          </a:xfrm>
        </p:spPr>
      </p:pic>
    </p:spTree>
    <p:extLst>
      <p:ext uri="{BB962C8B-B14F-4D97-AF65-F5344CB8AC3E}">
        <p14:creationId xmlns:p14="http://schemas.microsoft.com/office/powerpoint/2010/main" val="38445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</a:br>
            <a:r>
              <a:rPr lang="fr-FR" sz="3200" dirty="0" err="1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Family</a:t>
            </a:r>
            <a:r>
              <a:rPr lang="fr-FR" sz="32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winery</a:t>
            </a:r>
            <a:r>
              <a:rPr lang="fr-FR" sz="32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/>
            </a:r>
            <a:br>
              <a:rPr lang="fr-FR" sz="32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</a:br>
            <a:r>
              <a:rPr lang="fr-FR" sz="2400" dirty="0" err="1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Father</a:t>
            </a:r>
            <a: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 &amp; Son</a:t>
            </a:r>
            <a:r>
              <a:rPr lang="fr-FR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fr-FR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fr-FR" sz="1400" i="1" dirty="0" smtClean="0">
                <a:latin typeface="+mn-lt"/>
                <a:cs typeface="Angsana New" panose="02020603050405020304" pitchFamily="18" charset="-34"/>
              </a:rPr>
              <a:t/>
            </a:r>
            <a:br>
              <a:rPr lang="fr-FR" sz="1400" i="1" dirty="0" smtClean="0">
                <a:latin typeface="+mn-lt"/>
                <a:cs typeface="Angsana New" panose="02020603050405020304" pitchFamily="18" charset="-34"/>
              </a:rPr>
            </a:br>
            <a:endParaRPr lang="fr-FR" sz="1200" i="1" dirty="0">
              <a:solidFill>
                <a:schemeClr val="accent1"/>
              </a:solidFill>
              <a:latin typeface="+mn-lt"/>
              <a:cs typeface="Angsana New" panose="02020603050405020304" pitchFamily="18" charset="-34"/>
            </a:endParaRPr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24744"/>
            <a:ext cx="719738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8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805488"/>
            <a:ext cx="8229600" cy="1008062"/>
          </a:xfrm>
        </p:spPr>
        <p:txBody>
          <a:bodyPr/>
          <a:lstStyle/>
          <a:p>
            <a:r>
              <a:rPr lang="fr-FR" altLang="fr-FR" sz="2800" b="1">
                <a:latin typeface="Garamond" pitchFamily="18" charset="0"/>
              </a:rPr>
              <a:t>Kimmeridgian soil</a:t>
            </a:r>
            <a:r>
              <a:rPr lang="fr-FR" altLang="fr-FR" sz="2800">
                <a:latin typeface="Garamond" pitchFamily="18" charset="0"/>
              </a:rPr>
              <a:t> : clay and limestone from Upper Jurassic, which gives to Chablis wine its fresh minerality</a:t>
            </a:r>
          </a:p>
        </p:txBody>
      </p:sp>
      <p:pic>
        <p:nvPicPr>
          <p:cNvPr id="19461" name="Picture 5" descr="Coupe de sol et raci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775" y="620713"/>
            <a:ext cx="3416300" cy="5113337"/>
          </a:xfr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 descr="Exogyra Virgu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38138"/>
            <a:ext cx="3590925" cy="23939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643438" y="2708275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i="1"/>
              <a:t>Exogyra Virgula </a:t>
            </a:r>
            <a:r>
              <a:rPr lang="fr-FR" altLang="fr-FR"/>
              <a:t>(oysters) : marine fossils from kimmeridgian soil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258888" y="254000"/>
            <a:ext cx="2665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/>
              <a:t>Soil cutting with roots</a:t>
            </a:r>
          </a:p>
        </p:txBody>
      </p:sp>
      <p:pic>
        <p:nvPicPr>
          <p:cNvPr id="6146" name="Picture 2" descr="Y:\06 - MARKETING\08 - PHOTOTHEQUE\7_VIGNES - RAISIN - GRAPPES - SOL\_TERROIR - COUPE DE SOL\coupe du so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8150"/>
            <a:ext cx="3600400" cy="23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59037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388" y="274638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Petit Chablis/Chablis</a:t>
            </a:r>
            <a:endParaRPr lang="fr-FR" dirty="0"/>
          </a:p>
        </p:txBody>
      </p:sp>
      <p:pic>
        <p:nvPicPr>
          <p:cNvPr id="1026" name="Picture 2" descr="Image LES SOLS KIMMERIDGIEN ET PORTLANDI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2"/>
          <a:stretch/>
        </p:blipFill>
        <p:spPr bwMode="auto">
          <a:xfrm>
            <a:off x="539552" y="2204864"/>
            <a:ext cx="7706970" cy="25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949950"/>
            <a:ext cx="8642350" cy="105251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sz="2000" dirty="0">
                <a:latin typeface="Garamond" pitchFamily="18" charset="0"/>
              </a:rPr>
              <a:t>The </a:t>
            </a:r>
            <a:r>
              <a:rPr lang="fr-FR" altLang="fr-FR" sz="2000" b="1" dirty="0">
                <a:latin typeface="Garamond" pitchFamily="18" charset="0"/>
              </a:rPr>
              <a:t>15th-century-church Sainte-Claire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sz="2000" dirty="0" err="1">
                <a:latin typeface="Garamond" pitchFamily="18" charset="0"/>
              </a:rPr>
              <a:t>which</a:t>
            </a:r>
            <a:r>
              <a:rPr lang="fr-FR" altLang="fr-FR" sz="2000" dirty="0">
                <a:latin typeface="Garamond" pitchFamily="18" charset="0"/>
              </a:rPr>
              <a:t> </a:t>
            </a:r>
            <a:r>
              <a:rPr lang="fr-FR" altLang="fr-FR" sz="2000" dirty="0" err="1">
                <a:latin typeface="Garamond" pitchFamily="18" charset="0"/>
              </a:rPr>
              <a:t>gives</a:t>
            </a:r>
            <a:r>
              <a:rPr lang="fr-FR" altLang="fr-FR" sz="2000" dirty="0">
                <a:latin typeface="Garamond" pitchFamily="18" charset="0"/>
              </a:rPr>
              <a:t> </a:t>
            </a:r>
            <a:r>
              <a:rPr lang="fr-FR" altLang="fr-FR" sz="2000" dirty="0" err="1">
                <a:latin typeface="Garamond" pitchFamily="18" charset="0"/>
              </a:rPr>
              <a:t>its</a:t>
            </a:r>
            <a:r>
              <a:rPr lang="fr-FR" altLang="fr-FR" sz="2000" dirty="0">
                <a:latin typeface="Garamond" pitchFamily="18" charset="0"/>
              </a:rPr>
              <a:t> </a:t>
            </a:r>
            <a:r>
              <a:rPr lang="fr-FR" altLang="fr-FR" sz="2000" dirty="0" err="1">
                <a:latin typeface="Garamond" pitchFamily="18" charset="0"/>
              </a:rPr>
              <a:t>name</a:t>
            </a:r>
            <a:r>
              <a:rPr lang="fr-FR" altLang="fr-FR" sz="2000" dirty="0">
                <a:latin typeface="Garamond" pitchFamily="18" charset="0"/>
              </a:rPr>
              <a:t> to Domaine Sainte Claire,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fr-FR" altLang="fr-FR" sz="2000" dirty="0">
                <a:latin typeface="Garamond" pitchFamily="18" charset="0"/>
              </a:rPr>
              <a:t>Petit Chablis and Chablis first vines of Jean-Marc Brocard</a:t>
            </a:r>
          </a:p>
        </p:txBody>
      </p:sp>
      <p:pic>
        <p:nvPicPr>
          <p:cNvPr id="45060" name="Picture 4" descr="Eglise Sainte-C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73050"/>
            <a:ext cx="8474075" cy="560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>
            <a:endCxn id="18" idx="0"/>
          </p:cNvCxnSpPr>
          <p:nvPr/>
        </p:nvCxnSpPr>
        <p:spPr>
          <a:xfrm>
            <a:off x="4345895" y="1970780"/>
            <a:ext cx="35960" cy="33577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565036"/>
            <a:ext cx="3887787" cy="2429866"/>
          </a:xfrm>
        </p:spPr>
      </p:pic>
      <p:sp>
        <p:nvSpPr>
          <p:cNvPr id="7" name="Rectangle 6"/>
          <p:cNvSpPr/>
          <p:nvPr/>
        </p:nvSpPr>
        <p:spPr>
          <a:xfrm>
            <a:off x="4381855" y="2304214"/>
            <a:ext cx="4006569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5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Since 1997</a:t>
            </a:r>
          </a:p>
          <a:p>
            <a:pPr algn="just"/>
            <a:endParaRPr lang="en-GB" sz="15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en-GB" sz="1500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“We recreated ecological niches by planting trees in the area, thus bringing back some birds, beneficial predators.” </a:t>
            </a:r>
          </a:p>
          <a:p>
            <a:pPr algn="just"/>
            <a:endParaRPr lang="en-GB" sz="1500" i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en-GB" sz="15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Nature rewarded us by offering us </a:t>
            </a:r>
            <a:r>
              <a:rPr lang="en-GB" sz="1500" b="1" i="1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pure</a:t>
            </a:r>
            <a:r>
              <a:rPr lang="en-GB" sz="15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en-GB" sz="1500" b="1" i="1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precise</a:t>
            </a:r>
            <a:r>
              <a:rPr lang="en-GB" sz="15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and </a:t>
            </a:r>
            <a:r>
              <a:rPr lang="en-GB" sz="1500" b="1" i="1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complex </a:t>
            </a:r>
            <a:r>
              <a:rPr lang="en-GB" sz="15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wines</a:t>
            </a:r>
            <a:r>
              <a:rPr lang="en-GB" sz="1500" b="1" i="1" dirty="0" smtClean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18" y="5328550"/>
            <a:ext cx="828274" cy="692738"/>
          </a:xfrm>
          <a:prstGeom prst="rect">
            <a:avLst/>
          </a:prstGeom>
        </p:spPr>
      </p:pic>
      <p:pic>
        <p:nvPicPr>
          <p:cNvPr id="8" name="Image 7" descr="Coccinell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11" y="2151252"/>
            <a:ext cx="394856" cy="3334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-36511" y="260648"/>
            <a:ext cx="9207610" cy="1162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fr-FR" sz="24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fr-FR" sz="2400" dirty="0" err="1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Organic</a:t>
            </a:r>
            <a:r>
              <a:rPr lang="fr-FR" sz="2400" dirty="0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Din"/>
                <a:cs typeface="Angsana New" panose="02020603050405020304" pitchFamily="18" charset="-34"/>
              </a:rPr>
              <a:t>wines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2099</TotalTime>
  <Words>339</Words>
  <Application>Microsoft Office PowerPoint</Application>
  <PresentationFormat>On-screen Show (4:3)</PresentationFormat>
  <Paragraphs>94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Contiguïté</vt:lpstr>
      <vt:lpstr>PowerPoint Presentation</vt:lpstr>
      <vt:lpstr>PowerPoint Presentation</vt:lpstr>
      <vt:lpstr>Chablis Grand Cru</vt:lpstr>
      <vt:lpstr>IDENTITY </vt:lpstr>
      <vt:lpstr> Family winery Father &amp; Son  </vt:lpstr>
      <vt:lpstr>Kimmeridgian soil : clay and limestone from Upper Jurassic, which gives to Chablis wine its fresh minerality</vt:lpstr>
      <vt:lpstr>Petit Chablis/Chablis</vt:lpstr>
      <vt:lpstr>PowerPoint Presentation</vt:lpstr>
      <vt:lpstr>PowerPoint Presentation</vt:lpstr>
      <vt:lpstr>Guesthouse</vt:lpstr>
      <vt:lpstr>PowerPoint Presentation</vt:lpstr>
      <vt:lpstr>Salle des foudres </vt:lpstr>
      <vt:lpstr>PowerPoint Presentation</vt:lpstr>
      <vt:lpstr>PowerPoint Presentation</vt:lpstr>
      <vt:lpstr>PowerPoint Presentation</vt:lpstr>
    </vt:vector>
  </TitlesOfParts>
  <Company>COAXIS ASP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Marketing Brocard</dc:creator>
  <cp:lastModifiedBy>cale</cp:lastModifiedBy>
  <cp:revision>106</cp:revision>
  <cp:lastPrinted>2018-01-16T08:23:01Z</cp:lastPrinted>
  <dcterms:created xsi:type="dcterms:W3CDTF">2014-04-17T06:35:33Z</dcterms:created>
  <dcterms:modified xsi:type="dcterms:W3CDTF">2018-01-16T08:24:15Z</dcterms:modified>
</cp:coreProperties>
</file>