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58" r:id="rId3"/>
    <p:sldId id="360" r:id="rId4"/>
    <p:sldId id="36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7739-074B-48C6-96C6-5FCEAD0F8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493AB-80E5-4B11-BF58-1CA8D497D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1A827-4D71-45AA-A44A-192DFCA3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25417-D9BC-4912-AEAE-1D528B404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5FAD9-5838-4218-8D5B-C245ED0C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809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AD185-73BD-4105-B658-40879FF9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0C67F-80AA-4681-A0EB-2ED873782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AB01E-8742-4865-8D5B-3F2A129D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2D038-6485-4182-B95E-5C5B3A33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D7E3D-5ABB-4934-964A-212191F7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883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DB9E29-B35B-4FE5-849B-3B55AAD78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75001-BFE8-494C-A517-C3E7DB876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780AA-87B0-4BE0-B260-D538B2A1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91571-B6C3-4B70-BD68-0A0477DE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99043-A88F-4682-9A22-49695CBC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802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0031-AE5F-40ED-8BEB-2AE58363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AF094-E200-46D0-B90A-F745BB3A1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7FA72-58BF-4C4E-9726-CB0217CB7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8008C-3102-4CA4-842E-0706669CA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7442A-5FAC-48DF-81DB-0CAF60E9E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085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5BBE-8EAF-41E9-96D7-FC8CE2A73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28578-1425-4A6B-A640-EF058F3C1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6B83B-B28D-4CE6-81EE-31FC8ABAC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5FAFB-3299-42BF-8683-48B75265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DBBCB-3CA0-4399-9313-F45880C4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609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E1EA7-F6C7-4369-A7B9-180F3282F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6A60-E299-49D0-8CEB-BD29C0BE7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509EF-18F2-499F-92B3-466719A85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98EBF-CFAE-435A-BF52-B374FACB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026DD-7782-4A5D-AB88-C740EF33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36747-F3FA-42E2-BD2C-02B18215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083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0D2B-7804-4BEA-8D5C-4C301DF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1E702-01A7-40C5-90EE-9A6364084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A803F-6FB0-48AB-86E2-41BCCF5AA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AB225C-17ED-4A9A-9D20-13B8EC631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04E14-B39E-49AB-8C13-F6E2312E1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3BFC3-C92A-4B3A-B83D-DD99A458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90AC42-20C7-4CA2-8743-FE1006EC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D34064-6F3E-41F0-941B-ED35361D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153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ECF1A-6C86-4DDA-8A9F-63078FA2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0D4AE7-1004-400F-BC88-D19E6DA1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C0B9DF-8B70-4A9D-90DC-227DF842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79B80-96C9-4D1D-95E7-747F2ED6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672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2317AF-B8CC-4F17-A019-C5FA87856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E46A7-DDFF-46CD-AA35-02DD34F4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8EE35-B044-4D2B-9AD5-ED4041FB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23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3368-B69B-4118-8CFF-6B008F7A9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E556A-5457-4AB1-821C-861CD08CA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5ED58-7EAA-4626-9141-66D477D87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75C14-8ADC-469A-86F7-C72864744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0A523-5E89-4C70-B26B-A4885CBE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A319A-E7DE-4005-8AE1-0113AA49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04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816E-3297-4FD7-AEFF-398C6225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FE924-61AA-4B09-900A-BC6596616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43DB9-7DF3-48D0-976F-A9C379E4F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C18E7-1888-41CB-9123-1B9F5B316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585EC-8F4A-4F6E-9623-7CA8AE4C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D32C7-C8DD-42B5-99E8-61F9485F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208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C4DFB1-F2DF-4C66-AFE6-955EC7ADD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63CE4-ADA1-4C30-9562-1EFFC3EF0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75EA9-9FC8-49F3-80B5-A9582C1E5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3356C-3BC1-476D-819F-F9E31CAE9ED2}" type="datetimeFigureOut">
              <a:rPr lang="fr-BE" smtClean="0"/>
              <a:t>29-03-21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368C4-CAB9-4564-8422-7D80C25B13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8AE02-C914-440A-B62E-DE276330D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4833B-DB22-4303-B953-044AE2DC5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387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032" y="6048930"/>
            <a:ext cx="1569067" cy="748873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0" y="6423366"/>
            <a:ext cx="9126245" cy="2601"/>
          </a:xfrm>
          <a:prstGeom prst="line">
            <a:avLst/>
          </a:prstGeom>
          <a:ln w="28575">
            <a:solidFill>
              <a:srgbClr val="8726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0999433" y="6423367"/>
            <a:ext cx="1192567" cy="0"/>
          </a:xfrm>
          <a:prstGeom prst="line">
            <a:avLst/>
          </a:prstGeom>
          <a:ln w="28575">
            <a:solidFill>
              <a:srgbClr val="8726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13">
            <a:extLst>
              <a:ext uri="{FF2B5EF4-FFF2-40B4-BE49-F238E27FC236}">
                <a16:creationId xmlns:a16="http://schemas.microsoft.com/office/drawing/2014/main" id="{E68231B0-07AA-47B1-A632-1B0B8BA89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4757" y="1156621"/>
            <a:ext cx="2722485" cy="1655762"/>
          </a:xfrm>
        </p:spPr>
        <p:txBody>
          <a:bodyPr anchor="ctr"/>
          <a:lstStyle/>
          <a:p>
            <a:r>
              <a:rPr lang="fr-BE" dirty="0"/>
              <a:t>LOGO</a:t>
            </a:r>
          </a:p>
        </p:txBody>
      </p:sp>
      <p:sp>
        <p:nvSpPr>
          <p:cNvPr id="15" name="Subtitle 13">
            <a:extLst>
              <a:ext uri="{FF2B5EF4-FFF2-40B4-BE49-F238E27FC236}">
                <a16:creationId xmlns:a16="http://schemas.microsoft.com/office/drawing/2014/main" id="{BFC057BE-7F83-458B-9406-EEF20B81EDFA}"/>
              </a:ext>
            </a:extLst>
          </p:cNvPr>
          <p:cNvSpPr txBox="1">
            <a:spLocks/>
          </p:cNvSpPr>
          <p:nvPr/>
        </p:nvSpPr>
        <p:spPr>
          <a:xfrm>
            <a:off x="4734757" y="261456"/>
            <a:ext cx="2722485" cy="76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Name of the House</a:t>
            </a:r>
          </a:p>
        </p:txBody>
      </p:sp>
      <p:sp>
        <p:nvSpPr>
          <p:cNvPr id="16" name="Subtitle 13">
            <a:extLst>
              <a:ext uri="{FF2B5EF4-FFF2-40B4-BE49-F238E27FC236}">
                <a16:creationId xmlns:a16="http://schemas.microsoft.com/office/drawing/2014/main" id="{014CEFA4-F6BB-459D-BF46-952E039B3009}"/>
              </a:ext>
            </a:extLst>
          </p:cNvPr>
          <p:cNvSpPr txBox="1">
            <a:spLocks/>
          </p:cNvSpPr>
          <p:nvPr/>
        </p:nvSpPr>
        <p:spPr>
          <a:xfrm>
            <a:off x="1285781" y="2941796"/>
            <a:ext cx="10277384" cy="24582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/>
              <a:t>Country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/>
              <a:t>AOC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/>
              <a:t>Pictures of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The château / principal building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The </a:t>
            </a:r>
            <a:r>
              <a:rPr lang="fr-BE" dirty="0" err="1"/>
              <a:t>vineyards</a:t>
            </a:r>
            <a:endParaRPr lang="fr-B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The </a:t>
            </a:r>
            <a:r>
              <a:rPr lang="fr-BE" dirty="0" err="1"/>
              <a:t>region</a:t>
            </a:r>
            <a:endParaRPr lang="fr-BE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1954ECC-CE14-45ED-A879-84C273CE5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5727" y="2782728"/>
            <a:ext cx="2840798" cy="161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1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032" y="6048930"/>
            <a:ext cx="1569067" cy="748873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0" y="6423366"/>
            <a:ext cx="9126245" cy="2601"/>
          </a:xfrm>
          <a:prstGeom prst="line">
            <a:avLst/>
          </a:prstGeom>
          <a:ln w="28575">
            <a:solidFill>
              <a:srgbClr val="8726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0999433" y="6423367"/>
            <a:ext cx="1192567" cy="0"/>
          </a:xfrm>
          <a:prstGeom prst="line">
            <a:avLst/>
          </a:prstGeom>
          <a:ln w="28575">
            <a:solidFill>
              <a:srgbClr val="8726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13">
            <a:extLst>
              <a:ext uri="{FF2B5EF4-FFF2-40B4-BE49-F238E27FC236}">
                <a16:creationId xmlns:a16="http://schemas.microsoft.com/office/drawing/2014/main" id="{BFC057BE-7F83-458B-9406-EEF20B81EDFA}"/>
              </a:ext>
            </a:extLst>
          </p:cNvPr>
          <p:cNvSpPr txBox="1">
            <a:spLocks/>
          </p:cNvSpPr>
          <p:nvPr/>
        </p:nvSpPr>
        <p:spPr>
          <a:xfrm>
            <a:off x="957308" y="586397"/>
            <a:ext cx="10277384" cy="51370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History</a:t>
            </a:r>
            <a:r>
              <a:rPr lang="fr-BE" dirty="0"/>
              <a:t> of the House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A </a:t>
            </a:r>
            <a:r>
              <a:rPr lang="fr-BE" dirty="0" err="1"/>
              <a:t>family</a:t>
            </a:r>
            <a:r>
              <a:rPr lang="fr-BE" dirty="0"/>
              <a:t> / a </a:t>
            </a:r>
            <a:r>
              <a:rPr lang="fr-BE" dirty="0" err="1"/>
              <a:t>person</a:t>
            </a:r>
            <a:endParaRPr lang="fr-B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A date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Pictures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fr-B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/>
              <a:t>General </a:t>
            </a:r>
            <a:r>
              <a:rPr lang="fr-BE" dirty="0" err="1"/>
              <a:t>winClimatee</a:t>
            </a:r>
            <a:r>
              <a:rPr lang="fr-BE" dirty="0"/>
              <a:t> </a:t>
            </a:r>
            <a:r>
              <a:rPr lang="fr-BE" dirty="0" err="1"/>
              <a:t>making</a:t>
            </a:r>
            <a:r>
              <a:rPr lang="fr-BE" dirty="0"/>
              <a:t> </a:t>
            </a:r>
            <a:r>
              <a:rPr lang="fr-BE" dirty="0" err="1"/>
              <a:t>principles</a:t>
            </a:r>
            <a:r>
              <a:rPr lang="fr-BE" dirty="0"/>
              <a:t> of the house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What</a:t>
            </a:r>
            <a:r>
              <a:rPr lang="fr-BE" dirty="0"/>
              <a:t> are the main cépages </a:t>
            </a:r>
            <a:r>
              <a:rPr lang="fr-BE" dirty="0" err="1"/>
              <a:t>used</a:t>
            </a:r>
            <a:r>
              <a:rPr lang="fr-BE" dirty="0"/>
              <a:t>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Own</a:t>
            </a:r>
            <a:r>
              <a:rPr lang="fr-BE" dirty="0"/>
              <a:t> </a:t>
            </a:r>
            <a:r>
              <a:rPr lang="fr-BE" dirty="0" err="1"/>
              <a:t>grapes</a:t>
            </a:r>
            <a:r>
              <a:rPr lang="fr-BE" dirty="0"/>
              <a:t> /  </a:t>
            </a:r>
            <a:r>
              <a:rPr lang="fr-BE" dirty="0" err="1"/>
              <a:t>bought</a:t>
            </a:r>
            <a:r>
              <a:rPr lang="fr-BE" dirty="0"/>
              <a:t> </a:t>
            </a:r>
            <a:r>
              <a:rPr lang="fr-BE" dirty="0" err="1"/>
              <a:t>grapes</a:t>
            </a:r>
            <a:r>
              <a:rPr lang="fr-BE" dirty="0"/>
              <a:t>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BIO? Biodynamie?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Special</a:t>
            </a:r>
            <a:r>
              <a:rPr lang="fr-BE" dirty="0"/>
              <a:t> </a:t>
            </a:r>
            <a:r>
              <a:rPr lang="fr-BE" dirty="0" err="1"/>
              <a:t>winemaking</a:t>
            </a:r>
            <a:r>
              <a:rPr lang="fr-BE" dirty="0"/>
              <a:t> techniques of the </a:t>
            </a:r>
            <a:r>
              <a:rPr lang="fr-BE" dirty="0" err="1"/>
              <a:t>region</a:t>
            </a:r>
            <a:endParaRPr lang="fr-B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Types of </a:t>
            </a:r>
            <a:r>
              <a:rPr lang="fr-BE" dirty="0" err="1"/>
              <a:t>wines</a:t>
            </a:r>
            <a:r>
              <a:rPr lang="fr-BE" dirty="0"/>
              <a:t> </a:t>
            </a:r>
            <a:r>
              <a:rPr lang="fr-BE" dirty="0" err="1"/>
              <a:t>produced</a:t>
            </a:r>
            <a:endParaRPr lang="fr-BE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Sparkling</a:t>
            </a:r>
            <a:endParaRPr lang="fr-BE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White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Rosé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Red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Others</a:t>
            </a:r>
            <a:r>
              <a:rPr lang="fr-BE" dirty="0"/>
              <a:t> (</a:t>
            </a:r>
            <a:r>
              <a:rPr lang="fr-BE" dirty="0" err="1"/>
              <a:t>fortified</a:t>
            </a:r>
            <a:r>
              <a:rPr lang="fr-BE" dirty="0"/>
              <a:t>, orange, …)</a:t>
            </a:r>
          </a:p>
          <a:p>
            <a:pPr algn="l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9650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032" y="6048930"/>
            <a:ext cx="1569067" cy="748873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0" y="6423366"/>
            <a:ext cx="9126245" cy="2601"/>
          </a:xfrm>
          <a:prstGeom prst="line">
            <a:avLst/>
          </a:prstGeom>
          <a:ln w="28575">
            <a:solidFill>
              <a:srgbClr val="8726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0999433" y="6423367"/>
            <a:ext cx="1192567" cy="0"/>
          </a:xfrm>
          <a:prstGeom prst="line">
            <a:avLst/>
          </a:prstGeom>
          <a:ln w="28575">
            <a:solidFill>
              <a:srgbClr val="8726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13">
            <a:extLst>
              <a:ext uri="{FF2B5EF4-FFF2-40B4-BE49-F238E27FC236}">
                <a16:creationId xmlns:a16="http://schemas.microsoft.com/office/drawing/2014/main" id="{BFC057BE-7F83-458B-9406-EEF20B81EDFA}"/>
              </a:ext>
            </a:extLst>
          </p:cNvPr>
          <p:cNvSpPr txBox="1">
            <a:spLocks/>
          </p:cNvSpPr>
          <p:nvPr/>
        </p:nvSpPr>
        <p:spPr>
          <a:xfrm>
            <a:off x="630315" y="432033"/>
            <a:ext cx="10369118" cy="99122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/>
              <a:t>Construction of the range (if applicable): </a:t>
            </a:r>
            <a:r>
              <a:rPr lang="fr-BE" dirty="0" err="1"/>
              <a:t>just</a:t>
            </a:r>
            <a:r>
              <a:rPr lang="fr-BE" dirty="0"/>
              <a:t> mention the </a:t>
            </a:r>
            <a:r>
              <a:rPr lang="fr-BE" dirty="0" err="1"/>
              <a:t>principles</a:t>
            </a:r>
            <a:r>
              <a:rPr lang="fr-BE" dirty="0"/>
              <a:t>, not a full </a:t>
            </a:r>
            <a:r>
              <a:rPr lang="fr-BE" dirty="0" err="1"/>
              <a:t>explanation</a:t>
            </a:r>
            <a:r>
              <a:rPr lang="fr-BE" dirty="0"/>
              <a:t> of </a:t>
            </a:r>
            <a:r>
              <a:rPr lang="fr-BE" dirty="0" err="1"/>
              <a:t>every</a:t>
            </a:r>
            <a:r>
              <a:rPr lang="fr-BE" dirty="0"/>
              <a:t> </a:t>
            </a:r>
            <a:r>
              <a:rPr lang="fr-BE" dirty="0" err="1"/>
              <a:t>wine</a:t>
            </a:r>
            <a:r>
              <a:rPr lang="fr-BE" dirty="0"/>
              <a:t> in the range. </a:t>
            </a:r>
            <a:r>
              <a:rPr lang="fr-BE" dirty="0" err="1"/>
              <a:t>Explain</a:t>
            </a:r>
            <a:r>
              <a:rPr lang="fr-BE" dirty="0"/>
              <a:t> </a:t>
            </a:r>
            <a:r>
              <a:rPr lang="fr-BE" dirty="0" err="1"/>
              <a:t>that</a:t>
            </a:r>
            <a:r>
              <a:rPr lang="fr-BE" dirty="0"/>
              <a:t> the range </a:t>
            </a:r>
            <a:r>
              <a:rPr lang="fr-BE" dirty="0" err="1"/>
              <a:t>is</a:t>
            </a:r>
            <a:r>
              <a:rPr lang="fr-BE" dirty="0"/>
              <a:t> split in </a:t>
            </a:r>
            <a:r>
              <a:rPr lang="fr-BE" dirty="0" err="1"/>
              <a:t>different</a:t>
            </a:r>
            <a:r>
              <a:rPr lang="fr-BE" dirty="0"/>
              <a:t> </a:t>
            </a:r>
            <a:r>
              <a:rPr lang="fr-BE" dirty="0" err="1"/>
              <a:t>categories</a:t>
            </a:r>
            <a:r>
              <a:rPr lang="fr-BE" dirty="0"/>
              <a:t> + </a:t>
            </a:r>
            <a:r>
              <a:rPr lang="fr-BE" dirty="0" err="1"/>
              <a:t>Some</a:t>
            </a:r>
            <a:r>
              <a:rPr lang="fr-BE" dirty="0"/>
              <a:t> </a:t>
            </a:r>
            <a:r>
              <a:rPr lang="fr-BE" dirty="0" err="1"/>
              <a:t>pictures</a:t>
            </a:r>
            <a:r>
              <a:rPr lang="fr-BE" dirty="0"/>
              <a:t> of the </a:t>
            </a:r>
            <a:r>
              <a:rPr lang="fr-BE" dirty="0" err="1"/>
              <a:t>bottles</a:t>
            </a:r>
            <a:endParaRPr lang="fr-BE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7" name="Subtitle 13">
            <a:extLst>
              <a:ext uri="{FF2B5EF4-FFF2-40B4-BE49-F238E27FC236}">
                <a16:creationId xmlns:a16="http://schemas.microsoft.com/office/drawing/2014/main" id="{17B1AD87-3BF6-4FA6-9421-603342FE9714}"/>
              </a:ext>
            </a:extLst>
          </p:cNvPr>
          <p:cNvSpPr txBox="1">
            <a:spLocks/>
          </p:cNvSpPr>
          <p:nvPr/>
        </p:nvSpPr>
        <p:spPr>
          <a:xfrm>
            <a:off x="630315" y="1671384"/>
            <a:ext cx="10369118" cy="1483864"/>
          </a:xfrm>
          <a:prstGeom prst="rect">
            <a:avLst/>
          </a:prstGeom>
        </p:spPr>
        <p:txBody>
          <a:bodyPr vert="horz" lIns="91440" tIns="45720" rIns="91440" bIns="45720" numCol="3" rtlCol="0" anchor="t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E.g. </a:t>
            </a:r>
            <a:r>
              <a:rPr lang="fr-BE" dirty="0" err="1"/>
              <a:t>Bertani</a:t>
            </a:r>
            <a:endParaRPr lang="fr-BE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Due </a:t>
            </a:r>
            <a:r>
              <a:rPr lang="fr-BE" dirty="0" err="1"/>
              <a:t>Uve</a:t>
            </a:r>
            <a:r>
              <a:rPr lang="fr-BE" dirty="0"/>
              <a:t> </a:t>
            </a:r>
            <a:r>
              <a:rPr lang="fr-BE" dirty="0" err="1"/>
              <a:t>Series</a:t>
            </a:r>
            <a:endParaRPr lang="fr-BE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Heart</a:t>
            </a:r>
            <a:r>
              <a:rPr lang="fr-BE" dirty="0"/>
              <a:t> of Valpolicella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Amarone</a:t>
            </a:r>
            <a:r>
              <a:rPr lang="fr-BE" dirty="0"/>
              <a:t> World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Vintage / </a:t>
            </a:r>
            <a:r>
              <a:rPr lang="fr-BE" dirty="0" err="1"/>
              <a:t>Heritage</a:t>
            </a:r>
            <a:endParaRPr lang="fr-BE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fr-BE" dirty="0"/>
          </a:p>
          <a:p>
            <a:pPr lvl="2" algn="l"/>
            <a:endParaRPr lang="fr-BE" dirty="0"/>
          </a:p>
          <a:p>
            <a:pPr lvl="2" algn="l"/>
            <a:endParaRPr lang="fr-B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Or Taittinger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Brut Réserve and Rosé Prestige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Special</a:t>
            </a:r>
            <a:r>
              <a:rPr lang="fr-BE" dirty="0"/>
              <a:t> Cuvées (Millésimé, Folies, …)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Comtes de Champagne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fr-BE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fr-BE" dirty="0"/>
          </a:p>
          <a:p>
            <a:pPr lvl="2" algn="l"/>
            <a:endParaRPr lang="fr-BE" dirty="0"/>
          </a:p>
          <a:p>
            <a:pPr lvl="2" algn="l"/>
            <a:endParaRPr lang="fr-B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Or Gérard Bertrand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Bocada</a:t>
            </a:r>
            <a:r>
              <a:rPr lang="fr-BE" dirty="0"/>
              <a:t> / </a:t>
            </a:r>
            <a:r>
              <a:rPr lang="fr-BE" dirty="0" err="1"/>
              <a:t>Polinat</a:t>
            </a:r>
            <a:endParaRPr lang="fr-BE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Gris Blanc / Extra Blanc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Réserve Spéciale / Prima Nature / Héritage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Different</a:t>
            </a:r>
            <a:r>
              <a:rPr lang="fr-BE" dirty="0"/>
              <a:t> </a:t>
            </a:r>
            <a:r>
              <a:rPr lang="fr-BE" dirty="0" err="1"/>
              <a:t>domains</a:t>
            </a:r>
            <a:endParaRPr lang="fr-BE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BE" dirty="0"/>
              <a:t>Clos d’Ora, Clos du Temple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8" name="Subtitle 13">
            <a:extLst>
              <a:ext uri="{FF2B5EF4-FFF2-40B4-BE49-F238E27FC236}">
                <a16:creationId xmlns:a16="http://schemas.microsoft.com/office/drawing/2014/main" id="{6F2A723E-73B9-4C3F-9899-331194B41AFB}"/>
              </a:ext>
            </a:extLst>
          </p:cNvPr>
          <p:cNvSpPr txBox="1">
            <a:spLocks/>
          </p:cNvSpPr>
          <p:nvPr/>
        </p:nvSpPr>
        <p:spPr>
          <a:xfrm>
            <a:off x="630316" y="3632033"/>
            <a:ext cx="10369118" cy="1710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dirty="0"/>
              <a:t>One </a:t>
            </a:r>
            <a:r>
              <a:rPr lang="fr-BE" dirty="0" err="1"/>
              <a:t>wine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</a:t>
            </a:r>
            <a:r>
              <a:rPr lang="fr-BE" dirty="0" err="1"/>
              <a:t>want</a:t>
            </a:r>
            <a:r>
              <a:rPr lang="fr-BE" dirty="0"/>
              <a:t> to put in the </a:t>
            </a:r>
            <a:r>
              <a:rPr lang="fr-BE" dirty="0" err="1"/>
              <a:t>picture</a:t>
            </a:r>
            <a:endParaRPr lang="fr-B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Name of the </a:t>
            </a:r>
            <a:r>
              <a:rPr lang="fr-BE" dirty="0" err="1"/>
              <a:t>wine</a:t>
            </a:r>
            <a:endParaRPr lang="fr-B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 err="1"/>
              <a:t>Why</a:t>
            </a:r>
            <a:r>
              <a:rPr lang="fr-BE" dirty="0"/>
              <a:t> </a:t>
            </a:r>
            <a:r>
              <a:rPr lang="fr-BE" dirty="0" err="1"/>
              <a:t>this</a:t>
            </a:r>
            <a:r>
              <a:rPr lang="fr-BE" dirty="0"/>
              <a:t> </a:t>
            </a:r>
            <a:r>
              <a:rPr lang="fr-BE" dirty="0" err="1"/>
              <a:t>wine</a:t>
            </a:r>
            <a:r>
              <a:rPr lang="fr-BE" dirty="0"/>
              <a:t> (best seller, </a:t>
            </a:r>
            <a:r>
              <a:rPr lang="fr-BE" dirty="0" err="1"/>
              <a:t>typical</a:t>
            </a:r>
            <a:r>
              <a:rPr lang="fr-BE" dirty="0"/>
              <a:t> of the </a:t>
            </a:r>
            <a:r>
              <a:rPr lang="fr-BE" dirty="0" err="1"/>
              <a:t>region</a:t>
            </a:r>
            <a:r>
              <a:rPr lang="fr-BE" dirty="0"/>
              <a:t>, unique…)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dirty="0"/>
              <a:t>Composition and </a:t>
            </a:r>
            <a:r>
              <a:rPr lang="fr-BE" dirty="0" err="1"/>
              <a:t>wine</a:t>
            </a:r>
            <a:r>
              <a:rPr lang="fr-BE" dirty="0"/>
              <a:t> </a:t>
            </a:r>
            <a:r>
              <a:rPr lang="fr-BE" dirty="0" err="1"/>
              <a:t>making</a:t>
            </a:r>
            <a:r>
              <a:rPr lang="fr-BE" dirty="0"/>
              <a:t> technique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344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032" y="6048930"/>
            <a:ext cx="1569067" cy="748873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0" y="6423366"/>
            <a:ext cx="9126245" cy="2601"/>
          </a:xfrm>
          <a:prstGeom prst="line">
            <a:avLst/>
          </a:prstGeom>
          <a:ln w="28575">
            <a:solidFill>
              <a:srgbClr val="8726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0999433" y="6423367"/>
            <a:ext cx="1192567" cy="0"/>
          </a:xfrm>
          <a:prstGeom prst="line">
            <a:avLst/>
          </a:prstGeom>
          <a:ln w="28575">
            <a:solidFill>
              <a:srgbClr val="8726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13">
            <a:extLst>
              <a:ext uri="{FF2B5EF4-FFF2-40B4-BE49-F238E27FC236}">
                <a16:creationId xmlns:a16="http://schemas.microsoft.com/office/drawing/2014/main" id="{BFC057BE-7F83-458B-9406-EEF20B81EDFA}"/>
              </a:ext>
            </a:extLst>
          </p:cNvPr>
          <p:cNvSpPr txBox="1">
            <a:spLocks/>
          </p:cNvSpPr>
          <p:nvPr/>
        </p:nvSpPr>
        <p:spPr>
          <a:xfrm>
            <a:off x="868532" y="2604514"/>
            <a:ext cx="2948867" cy="3066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/>
              <a:t>Pays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/>
              <a:t>Région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 err="1"/>
              <a:t>Appelation</a:t>
            </a:r>
            <a:r>
              <a:rPr lang="fr-BE" sz="1400" dirty="0"/>
              <a:t>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 err="1"/>
              <a:t>Owners</a:t>
            </a:r>
            <a:r>
              <a:rPr lang="fr-BE" sz="1400" dirty="0"/>
              <a:t>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 err="1"/>
              <a:t>Founded</a:t>
            </a:r>
            <a:r>
              <a:rPr lang="fr-BE" sz="1400" dirty="0"/>
              <a:t> in 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/>
              <a:t># Ha : … Ha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 err="1"/>
              <a:t>Specificity</a:t>
            </a:r>
            <a:r>
              <a:rPr lang="fr-BE" sz="1400" dirty="0"/>
              <a:t> </a:t>
            </a:r>
            <a:r>
              <a:rPr lang="fr-BE" sz="1400" dirty="0" err="1"/>
              <a:t>differentiating</a:t>
            </a:r>
            <a:r>
              <a:rPr lang="fr-BE" sz="1400" dirty="0"/>
              <a:t> </a:t>
            </a:r>
            <a:r>
              <a:rPr lang="fr-BE" sz="1400" dirty="0" err="1"/>
              <a:t>from</a:t>
            </a:r>
            <a:r>
              <a:rPr lang="fr-BE" sz="1400" dirty="0"/>
              <a:t> </a:t>
            </a:r>
            <a:r>
              <a:rPr lang="fr-BE" sz="1400" dirty="0" err="1"/>
              <a:t>competition</a:t>
            </a:r>
            <a:endParaRPr lang="fr-BE" sz="1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BE" sz="1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BE" sz="1400" dirty="0"/>
          </a:p>
        </p:txBody>
      </p:sp>
      <p:sp>
        <p:nvSpPr>
          <p:cNvPr id="9" name="Subtitle 13">
            <a:extLst>
              <a:ext uri="{FF2B5EF4-FFF2-40B4-BE49-F238E27FC236}">
                <a16:creationId xmlns:a16="http://schemas.microsoft.com/office/drawing/2014/main" id="{D68587FB-A917-4096-9E97-E34CDBB5A708}"/>
              </a:ext>
            </a:extLst>
          </p:cNvPr>
          <p:cNvSpPr txBox="1">
            <a:spLocks/>
          </p:cNvSpPr>
          <p:nvPr/>
        </p:nvSpPr>
        <p:spPr>
          <a:xfrm>
            <a:off x="4613429" y="262092"/>
            <a:ext cx="2965141" cy="76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b="1" dirty="0"/>
              <a:t>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52AFDD-AFB4-4BEA-ABC4-2556F3091211}"/>
              </a:ext>
            </a:extLst>
          </p:cNvPr>
          <p:cNvCxnSpPr/>
          <p:nvPr/>
        </p:nvCxnSpPr>
        <p:spPr>
          <a:xfrm>
            <a:off x="4333932" y="2451232"/>
            <a:ext cx="0" cy="13040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ubtitle 13">
            <a:extLst>
              <a:ext uri="{FF2B5EF4-FFF2-40B4-BE49-F238E27FC236}">
                <a16:creationId xmlns:a16="http://schemas.microsoft.com/office/drawing/2014/main" id="{D830220E-895D-4389-8DB6-0FF2A9AFABE9}"/>
              </a:ext>
            </a:extLst>
          </p:cNvPr>
          <p:cNvSpPr txBox="1">
            <a:spLocks/>
          </p:cNvSpPr>
          <p:nvPr/>
        </p:nvSpPr>
        <p:spPr>
          <a:xfrm>
            <a:off x="4613429" y="2416798"/>
            <a:ext cx="2948867" cy="1495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/>
              <a:t>Cépages blanc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sz="1000" dirty="0"/>
              <a:t>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sz="1000" dirty="0"/>
              <a:t>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/>
              <a:t>Cépages Rouge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sz="1000" dirty="0"/>
              <a:t>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BE" sz="1000" dirty="0"/>
              <a:t>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fr-BE" sz="1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088BDC-42FB-4992-9459-C2D3B2773812}"/>
              </a:ext>
            </a:extLst>
          </p:cNvPr>
          <p:cNvCxnSpPr/>
          <p:nvPr/>
        </p:nvCxnSpPr>
        <p:spPr>
          <a:xfrm>
            <a:off x="7628956" y="2451232"/>
            <a:ext cx="0" cy="13040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967933-6E72-439C-9B3A-DE0FA51BD49B}"/>
              </a:ext>
            </a:extLst>
          </p:cNvPr>
          <p:cNvCxnSpPr/>
          <p:nvPr/>
        </p:nvCxnSpPr>
        <p:spPr>
          <a:xfrm>
            <a:off x="4327017" y="4148352"/>
            <a:ext cx="0" cy="13040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44F73C-CA34-4516-8AC5-D0F4438BBDDB}"/>
              </a:ext>
            </a:extLst>
          </p:cNvPr>
          <p:cNvCxnSpPr/>
          <p:nvPr/>
        </p:nvCxnSpPr>
        <p:spPr>
          <a:xfrm>
            <a:off x="7630427" y="4121713"/>
            <a:ext cx="0" cy="13040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ubtitle 13">
            <a:extLst>
              <a:ext uri="{FF2B5EF4-FFF2-40B4-BE49-F238E27FC236}">
                <a16:creationId xmlns:a16="http://schemas.microsoft.com/office/drawing/2014/main" id="{B191077E-1B7F-4E14-85FF-B07A0059FB49}"/>
              </a:ext>
            </a:extLst>
          </p:cNvPr>
          <p:cNvSpPr txBox="1">
            <a:spLocks/>
          </p:cNvSpPr>
          <p:nvPr/>
        </p:nvSpPr>
        <p:spPr>
          <a:xfrm>
            <a:off x="868532" y="4867444"/>
            <a:ext cx="2948867" cy="1070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BE" sz="1400" dirty="0"/>
              <a:t> </a:t>
            </a:r>
          </a:p>
        </p:txBody>
      </p:sp>
      <p:sp>
        <p:nvSpPr>
          <p:cNvPr id="19" name="Subtitle 13">
            <a:extLst>
              <a:ext uri="{FF2B5EF4-FFF2-40B4-BE49-F238E27FC236}">
                <a16:creationId xmlns:a16="http://schemas.microsoft.com/office/drawing/2014/main" id="{7FE00481-9974-4B02-8BD9-0866D09FE12B}"/>
              </a:ext>
            </a:extLst>
          </p:cNvPr>
          <p:cNvSpPr txBox="1">
            <a:spLocks/>
          </p:cNvSpPr>
          <p:nvPr/>
        </p:nvSpPr>
        <p:spPr>
          <a:xfrm>
            <a:off x="8011494" y="2517453"/>
            <a:ext cx="3783421" cy="2197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/>
              <a:t>Basis  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/>
              <a:t>Premium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1400" dirty="0"/>
              <a:t>Luxe :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184EB8B-F671-4980-8F37-9A08BD355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895" y="4148352"/>
            <a:ext cx="2670457" cy="1495246"/>
          </a:xfrm>
          <a:prstGeom prst="rect">
            <a:avLst/>
          </a:prstGeom>
        </p:spPr>
      </p:pic>
      <p:sp>
        <p:nvSpPr>
          <p:cNvPr id="27" name="Subtitle 13">
            <a:extLst>
              <a:ext uri="{FF2B5EF4-FFF2-40B4-BE49-F238E27FC236}">
                <a16:creationId xmlns:a16="http://schemas.microsoft.com/office/drawing/2014/main" id="{96E219F0-B899-42E1-BA93-05E68CD51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3105" y="1233084"/>
            <a:ext cx="2296358" cy="765752"/>
          </a:xfrm>
        </p:spPr>
        <p:txBody>
          <a:bodyPr anchor="ctr"/>
          <a:lstStyle/>
          <a:p>
            <a:r>
              <a:rPr lang="fr-BE" dirty="0"/>
              <a:t>LOGO</a:t>
            </a:r>
          </a:p>
        </p:txBody>
      </p:sp>
      <p:sp>
        <p:nvSpPr>
          <p:cNvPr id="28" name="Subtitle 13">
            <a:extLst>
              <a:ext uri="{FF2B5EF4-FFF2-40B4-BE49-F238E27FC236}">
                <a16:creationId xmlns:a16="http://schemas.microsoft.com/office/drawing/2014/main" id="{AA14914C-3D96-4D10-884F-7C21773F1F0C}"/>
              </a:ext>
            </a:extLst>
          </p:cNvPr>
          <p:cNvSpPr txBox="1">
            <a:spLocks/>
          </p:cNvSpPr>
          <p:nvPr/>
        </p:nvSpPr>
        <p:spPr>
          <a:xfrm>
            <a:off x="8281386" y="1207179"/>
            <a:ext cx="2965141" cy="76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800" dirty="0"/>
              <a:t>Picture of the range</a:t>
            </a:r>
          </a:p>
        </p:txBody>
      </p:sp>
      <p:sp>
        <p:nvSpPr>
          <p:cNvPr id="29" name="Subtitle 13">
            <a:extLst>
              <a:ext uri="{FF2B5EF4-FFF2-40B4-BE49-F238E27FC236}">
                <a16:creationId xmlns:a16="http://schemas.microsoft.com/office/drawing/2014/main" id="{7C41B2C7-3F5D-4C94-8234-8698A1B4CFC8}"/>
              </a:ext>
            </a:extLst>
          </p:cNvPr>
          <p:cNvSpPr txBox="1">
            <a:spLocks/>
          </p:cNvSpPr>
          <p:nvPr/>
        </p:nvSpPr>
        <p:spPr>
          <a:xfrm>
            <a:off x="1065320" y="1169888"/>
            <a:ext cx="2965141" cy="76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000" dirty="0"/>
              <a:t>Picture setting the </a:t>
            </a:r>
            <a:r>
              <a:rPr lang="fr-BE" sz="2000" dirty="0" err="1"/>
              <a:t>scene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00970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250</Words>
  <Application>Microsoft Office PowerPoint</Application>
  <PresentationFormat>Grand écran</PresentationFormat>
  <Paragraphs>72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Coens</dc:creator>
  <cp:lastModifiedBy>Léon Cambier</cp:lastModifiedBy>
  <cp:revision>12</cp:revision>
  <dcterms:created xsi:type="dcterms:W3CDTF">2021-03-24T07:04:46Z</dcterms:created>
  <dcterms:modified xsi:type="dcterms:W3CDTF">2021-03-29T12:06:52Z</dcterms:modified>
</cp:coreProperties>
</file>