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62" r:id="rId2"/>
  </p:sldMasterIdLst>
  <p:notesMasterIdLst>
    <p:notesMasterId r:id="rId5"/>
  </p:notesMasterIdLst>
  <p:sldIdLst>
    <p:sldId id="735" r:id="rId3"/>
    <p:sldId id="904" r:id="rId4"/>
  </p:sldIdLst>
  <p:sldSz cx="10691813" cy="7559675"/>
  <p:notesSz cx="6858000" cy="9144000"/>
  <p:defaultTextStyle>
    <a:defPPr>
      <a:defRPr lang="fr-FR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191"/>
    <a:srgbClr val="838485"/>
    <a:srgbClr val="C3BFB3"/>
    <a:srgbClr val="F0A688"/>
    <a:srgbClr val="EAE8DA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624" y="114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E53CB-49CA-47E6-9D67-E3AD62B1AFAC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E586F-4913-4B98-A252-2C49CE44151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57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2" r="3053"/>
          <a:stretch/>
        </p:blipFill>
        <p:spPr>
          <a:xfrm>
            <a:off x="-29699" y="0"/>
            <a:ext cx="10731413" cy="7559675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773908" y="224056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5022857" y="2201519"/>
            <a:ext cx="646098" cy="390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62" tIns="38983" rIns="77962" bIns="38983" rtlCol="0" anchor="ctr"/>
          <a:lstStyle/>
          <a:p>
            <a:pPr algn="ctr"/>
            <a:endParaRPr lang="fr-FR" sz="153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8" y="1237198"/>
            <a:ext cx="9088041" cy="263188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9" y="3970582"/>
            <a:ext cx="8018859" cy="182517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2" indent="0" algn="ctr">
              <a:buNone/>
              <a:defRPr sz="1500"/>
            </a:lvl2pPr>
            <a:lvl3pPr marL="685805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4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33A4-5116-4C8E-9D87-8C4A3B167157}" type="datetime1">
              <a:rPr lang="fr-FR" smtClean="0"/>
              <a:t>08/04/2019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4831" y="7006702"/>
            <a:ext cx="2405658" cy="402483"/>
          </a:xfrm>
        </p:spPr>
        <p:txBody>
          <a:bodyPr/>
          <a:lstStyle>
            <a:lvl1pPr>
              <a:defRPr sz="817">
                <a:solidFill>
                  <a:schemeClr val="bg1"/>
                </a:solidFill>
              </a:defRPr>
            </a:lvl1pPr>
          </a:lstStyle>
          <a:p>
            <a:fld id="{4AC56192-4289-43EC-881D-FDE20BDCE8EF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2326" y="1120881"/>
            <a:ext cx="1523043" cy="39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M:\IMAGES\LOGOS\RED WINEMAKER - IWC\Red Winemaker of the Year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6250" y="894009"/>
            <a:ext cx="797974" cy="108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89" y="1860775"/>
            <a:ext cx="4972236" cy="268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77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31" y="402485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6" y="402485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FCFB-9B89-42B1-8A43-CD808A3DA506}" type="datetime1">
              <a:rPr lang="fr-FR" smtClean="0"/>
              <a:t>08/04/2019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6192-4289-43EC-881D-FDE20BDCE8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33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625B9F48-8189-4F1B-8A04-F726F262ED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321"/>
          <a:stretch/>
        </p:blipFill>
        <p:spPr>
          <a:xfrm>
            <a:off x="-1" y="1"/>
            <a:ext cx="10691814" cy="7629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6050" y="3837524"/>
            <a:ext cx="3533775" cy="232515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132F9A1C-89AA-4F9F-AE50-2BAD7230EA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505" y="717589"/>
            <a:ext cx="3267285" cy="162873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444D5D89-C5C3-4167-91C3-2A7EFF571F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92588" y="7114084"/>
            <a:ext cx="3006662" cy="41066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63C21735-4777-402A-BD63-D412F228A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31877" r="13300" b="32340"/>
          <a:stretch/>
        </p:blipFill>
        <p:spPr>
          <a:xfrm>
            <a:off x="-1" y="3762375"/>
            <a:ext cx="4460299" cy="3181351"/>
          </a:xfrm>
          <a:prstGeom prst="rect">
            <a:avLst/>
          </a:prstGeom>
        </p:spPr>
      </p:pic>
      <p:pic>
        <p:nvPicPr>
          <p:cNvPr id="21" name="Image 20" descr="Capture d’écran 2015-05-19 à 18.06.10.png">
            <a:extLst>
              <a:ext uri="{FF2B5EF4-FFF2-40B4-BE49-F238E27FC236}">
                <a16:creationId xmlns:a16="http://schemas.microsoft.com/office/drawing/2014/main" xmlns="" id="{0A1BF623-AB59-4D32-BC01-AA450240D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"/>
          <a:stretch/>
        </p:blipFill>
        <p:spPr>
          <a:xfrm>
            <a:off x="5427122" y="654006"/>
            <a:ext cx="4602703" cy="359581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F1649E1-E95F-4880-9A8C-61B6B2EEAA1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35" y="200025"/>
            <a:ext cx="1948134" cy="676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85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897" y="18958"/>
            <a:ext cx="6477826" cy="852909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1222" y="1485900"/>
            <a:ext cx="7045531" cy="5323059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7EC9-8BE8-4AE3-9BD7-B5545C18C5E8}" type="datetime1">
              <a:rPr lang="fr-FR" smtClean="0"/>
              <a:t>08/04/2019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6192-4289-43EC-881D-FDE20BDCE8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118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5" y="1884672"/>
            <a:ext cx="9221689" cy="31446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5" y="5059037"/>
            <a:ext cx="9221689" cy="165367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652A-78DC-4DA4-A321-4C148E6021C2}" type="datetime1">
              <a:rPr lang="fr-FR" smtClean="0"/>
              <a:t>08/04/2019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6192-4289-43EC-881D-FDE20BDCE8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195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5"/>
            <a:ext cx="4544022" cy="479654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2" y="2012415"/>
            <a:ext cx="4544022" cy="479654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A56-4A70-4A2A-905E-45F8ABB6F009}" type="datetime1">
              <a:rPr lang="fr-FR" smtClean="0"/>
              <a:t>08/04/2019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6192-4289-43EC-881D-FDE20BDCE8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329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7" y="402485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7" y="1853171"/>
            <a:ext cx="4523137" cy="90821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2" indent="0">
              <a:buNone/>
              <a:defRPr sz="1500" b="1"/>
            </a:lvl2pPr>
            <a:lvl3pPr marL="685805" indent="0">
              <a:buNone/>
              <a:defRPr sz="1350" b="1"/>
            </a:lvl3pPr>
            <a:lvl4pPr marL="1028707" indent="0">
              <a:buNone/>
              <a:defRPr sz="1200" b="1"/>
            </a:lvl4pPr>
            <a:lvl5pPr marL="1371609" indent="0">
              <a:buNone/>
              <a:defRPr sz="1200" b="1"/>
            </a:lvl5pPr>
            <a:lvl6pPr marL="1714511" indent="0">
              <a:buNone/>
              <a:defRPr sz="1200" b="1"/>
            </a:lvl6pPr>
            <a:lvl7pPr marL="2057414" indent="0">
              <a:buNone/>
              <a:defRPr sz="1200" b="1"/>
            </a:lvl7pPr>
            <a:lvl8pPr marL="2400316" indent="0">
              <a:buNone/>
              <a:defRPr sz="1200" b="1"/>
            </a:lvl8pPr>
            <a:lvl9pPr marL="2743218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7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4" y="1853171"/>
            <a:ext cx="4545412" cy="90821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2" indent="0">
              <a:buNone/>
              <a:defRPr sz="1500" b="1"/>
            </a:lvl2pPr>
            <a:lvl3pPr marL="685805" indent="0">
              <a:buNone/>
              <a:defRPr sz="1350" b="1"/>
            </a:lvl3pPr>
            <a:lvl4pPr marL="1028707" indent="0">
              <a:buNone/>
              <a:defRPr sz="1200" b="1"/>
            </a:lvl4pPr>
            <a:lvl5pPr marL="1371609" indent="0">
              <a:buNone/>
              <a:defRPr sz="1200" b="1"/>
            </a:lvl5pPr>
            <a:lvl6pPr marL="1714511" indent="0">
              <a:buNone/>
              <a:defRPr sz="1200" b="1"/>
            </a:lvl6pPr>
            <a:lvl7pPr marL="2057414" indent="0">
              <a:buNone/>
              <a:defRPr sz="1200" b="1"/>
            </a:lvl7pPr>
            <a:lvl8pPr marL="2400316" indent="0">
              <a:buNone/>
              <a:defRPr sz="1200" b="1"/>
            </a:lvl8pPr>
            <a:lvl9pPr marL="2743218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4" y="2761381"/>
            <a:ext cx="4545412" cy="40615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8C8E-9A00-446C-9413-6B5AC2015FC7}" type="datetime1">
              <a:rPr lang="fr-FR" smtClean="0"/>
              <a:t>08/04/2019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6192-4289-43EC-881D-FDE20BDCE8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42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D41F-94CC-40E2-9766-C2D15E219FCD}" type="datetime1">
              <a:rPr lang="fr-FR" smtClean="0"/>
              <a:t>08/04/2019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6192-4289-43EC-881D-FDE20BDCE8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343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4E7E-7093-4AE3-8BEA-DCD6CEE03E35}" type="datetime1">
              <a:rPr lang="fr-FR" smtClean="0"/>
              <a:t>08/04/2019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6192-4289-43EC-881D-FDE20BDCE8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258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E44-592D-4AD6-B418-FAE9F693E2C3}" type="datetime1">
              <a:rPr lang="fr-FR" smtClean="0"/>
              <a:t>08/04/2019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6192-4289-43EC-881D-FDE20BDCE8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53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7EC9-8BE8-4AE3-9BD7-B5545C18C5E8}" type="datetime1">
              <a:rPr lang="fr-FR" smtClean="0"/>
              <a:t>08/04/2019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6192-4289-43EC-881D-FDE20BDCE8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90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5" y="1884672"/>
            <a:ext cx="9221689" cy="31446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5" y="5059037"/>
            <a:ext cx="9221689" cy="165367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652A-78DC-4DA4-A321-4C148E6021C2}" type="datetime1">
              <a:rPr lang="fr-FR" smtClean="0"/>
              <a:t>08/04/2019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6192-4289-43EC-881D-FDE20BDCE8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43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5"/>
            <a:ext cx="4544022" cy="479654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2" y="2012415"/>
            <a:ext cx="4544022" cy="479654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5A56-4A70-4A2A-905E-45F8ABB6F009}" type="datetime1">
              <a:rPr lang="fr-FR" smtClean="0"/>
              <a:t>08/04/2019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6192-4289-43EC-881D-FDE20BDCE8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76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D41F-94CC-40E2-9766-C2D15E219FCD}" type="datetime1">
              <a:rPr lang="fr-FR" smtClean="0"/>
              <a:t>08/04/2019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6192-4289-43EC-881D-FDE20BDCE8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59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4E7E-7093-4AE3-8BEA-DCD6CEE03E35}" type="datetime1">
              <a:rPr lang="fr-FR" smtClean="0"/>
              <a:t>08/04/2019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6192-4289-43EC-881D-FDE20BDCE8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78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4" y="1088458"/>
            <a:ext cx="5412730" cy="537226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200"/>
            </a:lvl1pPr>
            <a:lvl2pPr marL="342902" indent="0">
              <a:buNone/>
              <a:defRPr sz="1050"/>
            </a:lvl2pPr>
            <a:lvl3pPr marL="685805" indent="0">
              <a:buNone/>
              <a:defRPr sz="900"/>
            </a:lvl3pPr>
            <a:lvl4pPr marL="1028707" indent="0">
              <a:buNone/>
              <a:defRPr sz="750"/>
            </a:lvl4pPr>
            <a:lvl5pPr marL="1371609" indent="0">
              <a:buNone/>
              <a:defRPr sz="750"/>
            </a:lvl5pPr>
            <a:lvl6pPr marL="1714511" indent="0">
              <a:buNone/>
              <a:defRPr sz="750"/>
            </a:lvl6pPr>
            <a:lvl7pPr marL="2057414" indent="0">
              <a:buNone/>
              <a:defRPr sz="750"/>
            </a:lvl7pPr>
            <a:lvl8pPr marL="2400316" indent="0">
              <a:buNone/>
              <a:defRPr sz="750"/>
            </a:lvl8pPr>
            <a:lvl9pPr marL="2743218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5259-3F6F-454A-BC5C-7F7324167F77}" type="datetime1">
              <a:rPr lang="fr-FR" smtClean="0"/>
              <a:t>08/04/2019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6192-4289-43EC-881D-FDE20BDCE8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79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4" y="1088458"/>
            <a:ext cx="5412730" cy="537226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2" indent="0">
              <a:buNone/>
              <a:defRPr sz="2100"/>
            </a:lvl2pPr>
            <a:lvl3pPr marL="685805" indent="0">
              <a:buNone/>
              <a:defRPr sz="1800"/>
            </a:lvl3pPr>
            <a:lvl4pPr marL="1028707" indent="0">
              <a:buNone/>
              <a:defRPr sz="1500"/>
            </a:lvl4pPr>
            <a:lvl5pPr marL="1371609" indent="0">
              <a:buNone/>
              <a:defRPr sz="1500"/>
            </a:lvl5pPr>
            <a:lvl6pPr marL="1714511" indent="0">
              <a:buNone/>
              <a:defRPr sz="1500"/>
            </a:lvl6pPr>
            <a:lvl7pPr marL="2057414" indent="0">
              <a:buNone/>
              <a:defRPr sz="1500"/>
            </a:lvl7pPr>
            <a:lvl8pPr marL="2400316" indent="0">
              <a:buNone/>
              <a:defRPr sz="1500"/>
            </a:lvl8pPr>
            <a:lvl9pPr marL="2743218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200"/>
            </a:lvl1pPr>
            <a:lvl2pPr marL="342902" indent="0">
              <a:buNone/>
              <a:defRPr sz="1050"/>
            </a:lvl2pPr>
            <a:lvl3pPr marL="685805" indent="0">
              <a:buNone/>
              <a:defRPr sz="900"/>
            </a:lvl3pPr>
            <a:lvl4pPr marL="1028707" indent="0">
              <a:buNone/>
              <a:defRPr sz="750"/>
            </a:lvl4pPr>
            <a:lvl5pPr marL="1371609" indent="0">
              <a:buNone/>
              <a:defRPr sz="750"/>
            </a:lvl5pPr>
            <a:lvl6pPr marL="1714511" indent="0">
              <a:buNone/>
              <a:defRPr sz="750"/>
            </a:lvl6pPr>
            <a:lvl7pPr marL="2057414" indent="0">
              <a:buNone/>
              <a:defRPr sz="750"/>
            </a:lvl7pPr>
            <a:lvl8pPr marL="2400316" indent="0">
              <a:buNone/>
              <a:defRPr sz="750"/>
            </a:lvl8pPr>
            <a:lvl9pPr marL="2743218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C3D6-C091-4953-A6CE-937F222E3B82}" type="datetime1">
              <a:rPr lang="fr-FR" smtClean="0"/>
              <a:t>08/04/2019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6192-4289-43EC-881D-FDE20BDCE8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98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E44-592D-4AD6-B418-FAE9F693E2C3}" type="datetime1">
              <a:rPr lang="fr-FR" smtClean="0"/>
              <a:t>08/04/2019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6192-4289-43EC-881D-FDE20BDCE8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04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0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4" y="467802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4" y="2012415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3" y="7006702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A191B-2F38-43DE-960E-91005CFD91ED}" type="datetime1">
              <a:rPr lang="fr-FR" smtClean="0"/>
              <a:t>08/04/2019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5" y="7006702"/>
            <a:ext cx="36084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2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56192-4289-43EC-881D-FDE20BDCE8EF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1" y="7057208"/>
            <a:ext cx="10693401" cy="5040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970" tIns="28487" rIns="56970" bIns="28487" rtlCol="0" anchor="ctr"/>
          <a:lstStyle/>
          <a:p>
            <a:pPr algn="ctr"/>
            <a:endParaRPr lang="fr-FR" sz="1225"/>
          </a:p>
        </p:txBody>
      </p:sp>
      <p:sp>
        <p:nvSpPr>
          <p:cNvPr id="15" name="Forme libre 14"/>
          <p:cNvSpPr/>
          <p:nvPr userDrawn="1"/>
        </p:nvSpPr>
        <p:spPr>
          <a:xfrm>
            <a:off x="10186047" y="6998133"/>
            <a:ext cx="354077" cy="475476"/>
          </a:xfrm>
          <a:custGeom>
            <a:avLst/>
            <a:gdLst>
              <a:gd name="connsiteX0" fmla="*/ 0 w 476250"/>
              <a:gd name="connsiteY0" fmla="*/ 0 h 704850"/>
              <a:gd name="connsiteX1" fmla="*/ 0 w 476250"/>
              <a:gd name="connsiteY1" fmla="*/ 0 h 704850"/>
              <a:gd name="connsiteX2" fmla="*/ 0 w 476250"/>
              <a:gd name="connsiteY2" fmla="*/ 704850 h 704850"/>
              <a:gd name="connsiteX3" fmla="*/ 238125 w 476250"/>
              <a:gd name="connsiteY3" fmla="*/ 466725 h 704850"/>
              <a:gd name="connsiteX4" fmla="*/ 476250 w 476250"/>
              <a:gd name="connsiteY4" fmla="*/ 704850 h 704850"/>
              <a:gd name="connsiteX5" fmla="*/ 476250 w 476250"/>
              <a:gd name="connsiteY5" fmla="*/ 9525 h 704850"/>
              <a:gd name="connsiteX6" fmla="*/ 0 w 476250"/>
              <a:gd name="connsiteY6" fmla="*/ 0 h 704850"/>
              <a:gd name="connsiteX0" fmla="*/ 0 w 476250"/>
              <a:gd name="connsiteY0" fmla="*/ 0 h 704850"/>
              <a:gd name="connsiteX1" fmla="*/ 0 w 476250"/>
              <a:gd name="connsiteY1" fmla="*/ 0 h 704850"/>
              <a:gd name="connsiteX2" fmla="*/ 0 w 476250"/>
              <a:gd name="connsiteY2" fmla="*/ 704850 h 704850"/>
              <a:gd name="connsiteX3" fmla="*/ 238125 w 476250"/>
              <a:gd name="connsiteY3" fmla="*/ 581025 h 704850"/>
              <a:gd name="connsiteX4" fmla="*/ 476250 w 476250"/>
              <a:gd name="connsiteY4" fmla="*/ 704850 h 704850"/>
              <a:gd name="connsiteX5" fmla="*/ 476250 w 476250"/>
              <a:gd name="connsiteY5" fmla="*/ 9525 h 704850"/>
              <a:gd name="connsiteX6" fmla="*/ 0 w 476250"/>
              <a:gd name="connsiteY6" fmla="*/ 0 h 704850"/>
              <a:gd name="connsiteX0" fmla="*/ 0 w 479234"/>
              <a:gd name="connsiteY0" fmla="*/ 0 h 704850"/>
              <a:gd name="connsiteX1" fmla="*/ 0 w 479234"/>
              <a:gd name="connsiteY1" fmla="*/ 0 h 704850"/>
              <a:gd name="connsiteX2" fmla="*/ 0 w 479234"/>
              <a:gd name="connsiteY2" fmla="*/ 704850 h 704850"/>
              <a:gd name="connsiteX3" fmla="*/ 238125 w 479234"/>
              <a:gd name="connsiteY3" fmla="*/ 581025 h 704850"/>
              <a:gd name="connsiteX4" fmla="*/ 476250 w 479234"/>
              <a:gd name="connsiteY4" fmla="*/ 704850 h 704850"/>
              <a:gd name="connsiteX5" fmla="*/ 479234 w 479234"/>
              <a:gd name="connsiteY5" fmla="*/ 570 h 704850"/>
              <a:gd name="connsiteX6" fmla="*/ 0 w 479234"/>
              <a:gd name="connsiteY6" fmla="*/ 0 h 704850"/>
              <a:gd name="connsiteX0" fmla="*/ 0 w 481008"/>
              <a:gd name="connsiteY0" fmla="*/ 0 h 704850"/>
              <a:gd name="connsiteX1" fmla="*/ 0 w 481008"/>
              <a:gd name="connsiteY1" fmla="*/ 0 h 704850"/>
              <a:gd name="connsiteX2" fmla="*/ 0 w 481008"/>
              <a:gd name="connsiteY2" fmla="*/ 704850 h 704850"/>
              <a:gd name="connsiteX3" fmla="*/ 238125 w 481008"/>
              <a:gd name="connsiteY3" fmla="*/ 581025 h 704850"/>
              <a:gd name="connsiteX4" fmla="*/ 476250 w 481008"/>
              <a:gd name="connsiteY4" fmla="*/ 704850 h 704850"/>
              <a:gd name="connsiteX5" fmla="*/ 479234 w 481008"/>
              <a:gd name="connsiteY5" fmla="*/ 570 h 704850"/>
              <a:gd name="connsiteX6" fmla="*/ 0 w 481008"/>
              <a:gd name="connsiteY6" fmla="*/ 0 h 704850"/>
              <a:gd name="connsiteX0" fmla="*/ 0 w 488317"/>
              <a:gd name="connsiteY0" fmla="*/ 0 h 704850"/>
              <a:gd name="connsiteX1" fmla="*/ 0 w 488317"/>
              <a:gd name="connsiteY1" fmla="*/ 0 h 704850"/>
              <a:gd name="connsiteX2" fmla="*/ 0 w 488317"/>
              <a:gd name="connsiteY2" fmla="*/ 704850 h 704850"/>
              <a:gd name="connsiteX3" fmla="*/ 238125 w 488317"/>
              <a:gd name="connsiteY3" fmla="*/ 581025 h 704850"/>
              <a:gd name="connsiteX4" fmla="*/ 488189 w 488317"/>
              <a:gd name="connsiteY4" fmla="*/ 704850 h 704850"/>
              <a:gd name="connsiteX5" fmla="*/ 479234 w 488317"/>
              <a:gd name="connsiteY5" fmla="*/ 570 h 704850"/>
              <a:gd name="connsiteX6" fmla="*/ 0 w 488317"/>
              <a:gd name="connsiteY6" fmla="*/ 0 h 704850"/>
              <a:gd name="connsiteX0" fmla="*/ 0 w 488189"/>
              <a:gd name="connsiteY0" fmla="*/ 0 h 704850"/>
              <a:gd name="connsiteX1" fmla="*/ 0 w 488189"/>
              <a:gd name="connsiteY1" fmla="*/ 0 h 704850"/>
              <a:gd name="connsiteX2" fmla="*/ 0 w 488189"/>
              <a:gd name="connsiteY2" fmla="*/ 704850 h 704850"/>
              <a:gd name="connsiteX3" fmla="*/ 238125 w 488189"/>
              <a:gd name="connsiteY3" fmla="*/ 581025 h 704850"/>
              <a:gd name="connsiteX4" fmla="*/ 488189 w 488189"/>
              <a:gd name="connsiteY4" fmla="*/ 704850 h 704850"/>
              <a:gd name="connsiteX5" fmla="*/ 479234 w 488189"/>
              <a:gd name="connsiteY5" fmla="*/ 570 h 704850"/>
              <a:gd name="connsiteX6" fmla="*/ 0 w 488189"/>
              <a:gd name="connsiteY6" fmla="*/ 0 h 704850"/>
              <a:gd name="connsiteX0" fmla="*/ 0 w 488189"/>
              <a:gd name="connsiteY0" fmla="*/ 0 h 704850"/>
              <a:gd name="connsiteX1" fmla="*/ 0 w 488189"/>
              <a:gd name="connsiteY1" fmla="*/ 0 h 704850"/>
              <a:gd name="connsiteX2" fmla="*/ 0 w 488189"/>
              <a:gd name="connsiteY2" fmla="*/ 704850 h 704850"/>
              <a:gd name="connsiteX3" fmla="*/ 238125 w 488189"/>
              <a:gd name="connsiteY3" fmla="*/ 581025 h 704850"/>
              <a:gd name="connsiteX4" fmla="*/ 488189 w 488189"/>
              <a:gd name="connsiteY4" fmla="*/ 704850 h 704850"/>
              <a:gd name="connsiteX5" fmla="*/ 485205 w 488189"/>
              <a:gd name="connsiteY5" fmla="*/ 570 h 704850"/>
              <a:gd name="connsiteX6" fmla="*/ 0 w 488189"/>
              <a:gd name="connsiteY6" fmla="*/ 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189" h="704850">
                <a:moveTo>
                  <a:pt x="0" y="0"/>
                </a:moveTo>
                <a:lnTo>
                  <a:pt x="0" y="0"/>
                </a:lnTo>
                <a:lnTo>
                  <a:pt x="0" y="704850"/>
                </a:lnTo>
                <a:lnTo>
                  <a:pt x="238125" y="581025"/>
                </a:lnTo>
                <a:lnTo>
                  <a:pt x="488189" y="704850"/>
                </a:lnTo>
                <a:cubicBezTo>
                  <a:pt x="486200" y="476059"/>
                  <a:pt x="490180" y="420382"/>
                  <a:pt x="485205" y="57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21000">
                <a:srgbClr val="C00000"/>
              </a:gs>
              <a:gs pos="100000">
                <a:srgbClr val="C00000"/>
              </a:gs>
            </a:gsLst>
            <a:lin ang="5400000" scaled="1"/>
            <a:tileRect/>
          </a:gradFill>
          <a:ln>
            <a:noFill/>
          </a:ln>
          <a:effectLst>
            <a:outerShdw blurRad="50800" dist="25400" dir="3600000" algn="ctr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970" tIns="28487" rIns="56970" bIns="28487" rtlCol="0" anchor="ctr"/>
          <a:lstStyle/>
          <a:p>
            <a:pPr algn="ctr"/>
            <a:endParaRPr lang="fr-FR" sz="1225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0004" y="425509"/>
            <a:ext cx="75557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970" tIns="28487" rIns="56970" bIns="28487" rtlCol="0" anchor="ctr"/>
          <a:lstStyle/>
          <a:p>
            <a:pPr algn="ctr"/>
            <a:endParaRPr lang="fr-FR" sz="1225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890004" y="467802"/>
            <a:ext cx="9209226" cy="33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4851" y="245559"/>
            <a:ext cx="2407445" cy="16480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650" y="7189723"/>
            <a:ext cx="2450108" cy="284501"/>
          </a:xfrm>
          <a:prstGeom prst="rect">
            <a:avLst/>
          </a:prstGeom>
        </p:spPr>
      </p:pic>
      <p:sp>
        <p:nvSpPr>
          <p:cNvPr id="20" name="ZoneTexte 19"/>
          <p:cNvSpPr txBox="1"/>
          <p:nvPr userDrawn="1"/>
        </p:nvSpPr>
        <p:spPr>
          <a:xfrm>
            <a:off x="737723" y="214559"/>
            <a:ext cx="1116123" cy="211419"/>
          </a:xfrm>
          <a:prstGeom prst="rect">
            <a:avLst/>
          </a:prstGeom>
          <a:solidFill>
            <a:srgbClr val="C00000"/>
          </a:solidFill>
        </p:spPr>
        <p:txBody>
          <a:bodyPr wrap="square" lIns="56970" tIns="28487" rIns="56970" bIns="28487" rtlCol="0">
            <a:spAutoFit/>
          </a:bodyPr>
          <a:lstStyle/>
          <a:p>
            <a:pPr algn="ctr"/>
            <a:endParaRPr lang="fr-FR" sz="1000" dirty="0">
              <a:solidFill>
                <a:schemeClr val="bg1"/>
              </a:solidFill>
              <a:latin typeface="DIN-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4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lvl1pPr algn="l" defTabSz="685805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DIN-Regular"/>
          <a:ea typeface="+mj-ea"/>
          <a:cs typeface="+mj-cs"/>
        </a:defRPr>
      </a:lvl1pPr>
    </p:titleStyle>
    <p:bodyStyle>
      <a:lvl1pPr marL="171452" indent="-171452" algn="l" defTabSz="68580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3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6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8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60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3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4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2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5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4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4" y="467802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4" y="2012415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3" y="7006702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A191B-2F38-43DE-960E-91005CFD91ED}" type="datetime1">
              <a:rPr lang="fr-FR" smtClean="0"/>
              <a:t>08/04/2019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5" y="7006702"/>
            <a:ext cx="36084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2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56192-4289-43EC-881D-FDE20BDCE8EF}" type="slidenum">
              <a:rPr lang="fr-FR" smtClean="0"/>
              <a:t>‹#›</a:t>
            </a:fld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890004" y="425509"/>
            <a:ext cx="75557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970" tIns="28487" rIns="56970" bIns="28487" rtlCol="0" anchor="ctr"/>
          <a:lstStyle/>
          <a:p>
            <a:pPr algn="ctr"/>
            <a:endParaRPr lang="fr-FR" sz="1225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890004" y="467802"/>
            <a:ext cx="9209226" cy="33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4851" y="245559"/>
            <a:ext cx="2407445" cy="16480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650" y="7189723"/>
            <a:ext cx="2450108" cy="284501"/>
          </a:xfrm>
          <a:prstGeom prst="rect">
            <a:avLst/>
          </a:prstGeom>
        </p:spPr>
      </p:pic>
      <p:sp>
        <p:nvSpPr>
          <p:cNvPr id="20" name="ZoneTexte 19"/>
          <p:cNvSpPr txBox="1"/>
          <p:nvPr userDrawn="1"/>
        </p:nvSpPr>
        <p:spPr>
          <a:xfrm>
            <a:off x="737723" y="214559"/>
            <a:ext cx="1116123" cy="211419"/>
          </a:xfrm>
          <a:prstGeom prst="rect">
            <a:avLst/>
          </a:prstGeom>
          <a:solidFill>
            <a:srgbClr val="C00000"/>
          </a:solidFill>
        </p:spPr>
        <p:txBody>
          <a:bodyPr wrap="square" lIns="56970" tIns="28487" rIns="56970" bIns="28487" rtlCol="0">
            <a:spAutoFit/>
          </a:bodyPr>
          <a:lstStyle/>
          <a:p>
            <a:pPr algn="ctr"/>
            <a:endParaRPr lang="fr-FR" sz="1000" dirty="0">
              <a:solidFill>
                <a:schemeClr val="bg1"/>
              </a:solidFill>
              <a:latin typeface="DIN-Bold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255060AB-B4C8-46BA-B852-5A60591B9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r="4321"/>
          <a:stretch/>
        </p:blipFill>
        <p:spPr>
          <a:xfrm>
            <a:off x="1152525" y="1582"/>
            <a:ext cx="9539287" cy="87028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84365158-6843-4164-8C31-A082CC9F401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" y="7114084"/>
            <a:ext cx="10691814" cy="4455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9EAB84F9-52A1-4F7E-BF01-92289AB93BC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753922" y="1581"/>
            <a:ext cx="1745814" cy="87028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A6C2839E-B01F-41B3-B83E-729A39A5049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792588" y="7114084"/>
            <a:ext cx="3006662" cy="41066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24366BBC-B8AD-4E5A-958E-8F54A15677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31877" r="13300" b="53236"/>
          <a:stretch/>
        </p:blipFill>
        <p:spPr>
          <a:xfrm rot="5400000">
            <a:off x="-2836061" y="2840103"/>
            <a:ext cx="7558095" cy="187788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064DBD32-3B27-4965-801D-CAD38A6CBBF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50" y="-1580"/>
            <a:ext cx="217770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9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</p:sldLayoutIdLst>
  <p:hf hdr="0" ftr="0" dt="0"/>
  <p:txStyles>
    <p:titleStyle>
      <a:lvl1pPr algn="l" defTabSz="685805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DIN-Regular"/>
          <a:ea typeface="+mj-ea"/>
          <a:cs typeface="+mj-cs"/>
        </a:defRPr>
      </a:lvl1pPr>
    </p:titleStyle>
    <p:bodyStyle>
      <a:lvl1pPr marL="171452" indent="-171452" algn="l" defTabSz="68580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3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6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8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60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3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4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2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5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4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8102423" y="7085567"/>
            <a:ext cx="2405658" cy="402483"/>
          </a:xfrm>
        </p:spPr>
        <p:txBody>
          <a:bodyPr/>
          <a:lstStyle/>
          <a:p>
            <a:fld id="{4AC56192-4289-43EC-881D-FDE20BDCE8EF}" type="slidenum">
              <a:rPr lang="fr-FR" smtClean="0">
                <a:solidFill>
                  <a:schemeClr val="bg1"/>
                </a:solidFill>
              </a:rPr>
              <a:t>1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5" b="15162"/>
          <a:stretch/>
        </p:blipFill>
        <p:spPr>
          <a:xfrm>
            <a:off x="-63611" y="1590204"/>
            <a:ext cx="10671204" cy="489738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684762A-D0EC-4DFA-9E57-342E65C8D51C}"/>
              </a:ext>
            </a:extLst>
          </p:cNvPr>
          <p:cNvSpPr txBox="1"/>
          <p:nvPr/>
        </p:nvSpPr>
        <p:spPr>
          <a:xfrm>
            <a:off x="594315" y="186982"/>
            <a:ext cx="135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DIN-Light" pitchFamily="34" charset="0"/>
              </a:rPr>
              <a:t>GRAND VIN</a:t>
            </a:r>
          </a:p>
        </p:txBody>
      </p:sp>
      <p:pic>
        <p:nvPicPr>
          <p:cNvPr id="8" name="Image 3">
            <a:extLst>
              <a:ext uri="{FF2B5EF4-FFF2-40B4-BE49-F238E27FC236}">
                <a16:creationId xmlns:a16="http://schemas.microsoft.com/office/drawing/2014/main" xmlns="" id="{3DF75EC9-2E96-4BB7-8548-C9F7FCEA1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32" y="608943"/>
            <a:ext cx="421568" cy="41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507981EF-5B7A-4FA8-B825-8751486A99BB}"/>
              </a:ext>
            </a:extLst>
          </p:cNvPr>
          <p:cNvSpPr txBox="1">
            <a:spLocks noChangeArrowheads="1"/>
          </p:cNvSpPr>
          <p:nvPr/>
        </p:nvSpPr>
        <p:spPr>
          <a:xfrm>
            <a:off x="1285040" y="458699"/>
            <a:ext cx="8390971" cy="587874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>
            <a:defPPr>
              <a:defRPr lang="fr-FR"/>
            </a:defPPr>
            <a:lvl1pPr algn="just">
              <a:lnSpc>
                <a:spcPct val="150000"/>
              </a:lnSpc>
              <a:defRPr sz="2000" b="1">
                <a:latin typeface="Futura Std Medium" pitchFamily="34" charset="0"/>
              </a:defRPr>
            </a:lvl1pPr>
          </a:lstStyle>
          <a:p>
            <a:r>
              <a:rPr lang="fr-FR" sz="2400" dirty="0"/>
              <a:t>CHÂTEAU DE LA SOUJEOLE</a:t>
            </a:r>
          </a:p>
        </p:txBody>
      </p:sp>
    </p:spTree>
    <p:extLst>
      <p:ext uri="{BB962C8B-B14F-4D97-AF65-F5344CB8AC3E}">
        <p14:creationId xmlns:p14="http://schemas.microsoft.com/office/powerpoint/2010/main" val="2462616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551092" y="7006702"/>
            <a:ext cx="2991401" cy="402483"/>
          </a:xfrm>
        </p:spPr>
        <p:txBody>
          <a:bodyPr/>
          <a:lstStyle/>
          <a:p>
            <a:fld id="{4AC56192-4289-43EC-881D-FDE20BDCE8EF}" type="slidenum">
              <a:rPr lang="fr-FR" smtClean="0">
                <a:solidFill>
                  <a:schemeClr val="bg1"/>
                </a:solidFill>
              </a:rPr>
              <a:t>2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8412" y="1244476"/>
            <a:ext cx="4573402" cy="45741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9" tIns="45582" rIns="91159" bIns="45582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118411" y="1244476"/>
            <a:ext cx="4573401" cy="3339097"/>
          </a:xfrm>
          <a:prstGeom prst="rect">
            <a:avLst/>
          </a:prstGeom>
          <a:noFill/>
        </p:spPr>
        <p:txBody>
          <a:bodyPr wrap="square" lIns="91159" tIns="45582" rIns="91159" bIns="45582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La Soujeole Grands </a:t>
            </a:r>
            <a:r>
              <a:rPr lang="en-US" sz="1400" b="1" dirty="0" err="1">
                <a:solidFill>
                  <a:srgbClr val="C00000"/>
                </a:solidFill>
              </a:rPr>
              <a:t>Vins</a:t>
            </a:r>
            <a:r>
              <a:rPr lang="en-US" sz="1400" b="1" dirty="0">
                <a:solidFill>
                  <a:srgbClr val="C00000"/>
                </a:solidFill>
              </a:rPr>
              <a:t> are elaborated with the best grapes and barrels of the estate. </a:t>
            </a:r>
          </a:p>
          <a:p>
            <a:pPr algn="ctr"/>
            <a:endParaRPr lang="en-US" sz="1400" dirty="0"/>
          </a:p>
          <a:p>
            <a:pPr algn="just"/>
            <a:r>
              <a:rPr lang="en-US" sz="1300" dirty="0"/>
              <a:t>Château de La </a:t>
            </a:r>
            <a:r>
              <a:rPr lang="en-US" sz="1300" dirty="0" err="1"/>
              <a:t>Soujeole</a:t>
            </a:r>
            <a:r>
              <a:rPr lang="en-US" sz="1300" dirty="0"/>
              <a:t> is located in the </a:t>
            </a:r>
            <a:r>
              <a:rPr lang="en-US" sz="1300" dirty="0" err="1"/>
              <a:t>Malepère</a:t>
            </a:r>
            <a:r>
              <a:rPr lang="en-US" sz="1300" dirty="0"/>
              <a:t> appellation, bordered to the west by </a:t>
            </a:r>
            <a:r>
              <a:rPr lang="en-US" sz="1300" dirty="0" err="1"/>
              <a:t>Castelnaudary</a:t>
            </a:r>
            <a:r>
              <a:rPr lang="en-US" sz="1300" dirty="0"/>
              <a:t>, to the east by Carcassonne and to the South by Limoux.</a:t>
            </a:r>
          </a:p>
          <a:p>
            <a:pPr algn="just"/>
            <a:r>
              <a:rPr lang="en-US" sz="1300" dirty="0"/>
              <a:t>The vineyard is planted near the famous «</a:t>
            </a:r>
            <a:r>
              <a:rPr lang="en-US" sz="1300" dirty="0" err="1"/>
              <a:t>Cité</a:t>
            </a:r>
            <a:r>
              <a:rPr lang="en-US" sz="1300" dirty="0"/>
              <a:t> </a:t>
            </a:r>
            <a:r>
              <a:rPr lang="en-US" sz="1300" dirty="0" err="1"/>
              <a:t>médiévale</a:t>
            </a:r>
            <a:r>
              <a:rPr lang="en-US" sz="1300" dirty="0"/>
              <a:t> de Carcassonne» (</a:t>
            </a:r>
            <a:r>
              <a:rPr lang="en-US" sz="1300" dirty="0" err="1"/>
              <a:t>XIIthCentury</a:t>
            </a:r>
            <a:r>
              <a:rPr lang="en-US" sz="1300" dirty="0"/>
              <a:t>). </a:t>
            </a:r>
          </a:p>
          <a:p>
            <a:pPr algn="just"/>
            <a:r>
              <a:rPr lang="en-US" sz="1300" dirty="0"/>
              <a:t>La </a:t>
            </a:r>
            <a:r>
              <a:rPr lang="en-US" sz="1300" dirty="0" err="1"/>
              <a:t>Malepère</a:t>
            </a:r>
            <a:r>
              <a:rPr lang="en-US" sz="1300" dirty="0"/>
              <a:t> is a region where the influences of the South-West (Oceanic climate) meet the Mediterranean climate. This terroir is ideal to obtain a great expression of the South West varietal, and especially the Cabernet Franc.</a:t>
            </a:r>
          </a:p>
          <a:p>
            <a:pPr algn="just"/>
            <a:r>
              <a:rPr lang="en-US" sz="1300" dirty="0"/>
              <a:t>Thanks to the influences of the Mediterranean Sea we have high temperatures during Summer and Autumn allowing us to harvest ripen grapes and so reveal wines with more concentration.</a:t>
            </a:r>
          </a:p>
          <a:p>
            <a:pPr algn="just"/>
            <a:r>
              <a:rPr lang="en-US" sz="1300" dirty="0"/>
              <a:t>The estate is committed to biodynamics.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10" y="4568243"/>
            <a:ext cx="4573404" cy="254796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2914283" y="1697602"/>
            <a:ext cx="3318235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fr-FR" sz="1400" b="1" dirty="0" err="1">
                <a:latin typeface="Corbel" panose="020B0503020204020204" pitchFamily="34" charset="0"/>
              </a:rPr>
              <a:t>Vineyard</a:t>
            </a:r>
            <a:r>
              <a:rPr lang="fr-FR" sz="1400" b="1" dirty="0">
                <a:latin typeface="Corbel" panose="020B0503020204020204" pitchFamily="34" charset="0"/>
              </a:rPr>
              <a:t> </a:t>
            </a:r>
            <a:r>
              <a:rPr lang="fr-FR" sz="1400" b="1" dirty="0" err="1">
                <a:latin typeface="Corbel" panose="020B0503020204020204" pitchFamily="34" charset="0"/>
              </a:rPr>
              <a:t>since</a:t>
            </a:r>
            <a:r>
              <a:rPr lang="fr-FR" sz="1400" b="1" dirty="0">
                <a:latin typeface="Corbel" panose="020B0503020204020204" pitchFamily="34" charset="0"/>
              </a:rPr>
              <a:t> 1740</a:t>
            </a:r>
          </a:p>
          <a:p>
            <a:pPr marL="342900" indent="-34290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fr-FR" sz="1400" b="1" dirty="0" err="1">
                <a:latin typeface="Corbel" panose="020B0503020204020204" pitchFamily="34" charset="0"/>
              </a:rPr>
              <a:t>Kingdom</a:t>
            </a:r>
            <a:r>
              <a:rPr lang="fr-FR" sz="1400" b="1" dirty="0">
                <a:latin typeface="Corbel" panose="020B0503020204020204" pitchFamily="34" charset="0"/>
              </a:rPr>
              <a:t> of cabernet franc</a:t>
            </a:r>
          </a:p>
          <a:p>
            <a:pPr marL="342900" indent="-34290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fr-FR" sz="1400" b="1" dirty="0" err="1">
                <a:latin typeface="Corbel" panose="020B0503020204020204" pitchFamily="34" charset="0"/>
              </a:rPr>
              <a:t>Door</a:t>
            </a:r>
            <a:r>
              <a:rPr lang="fr-FR" sz="1400" b="1" dirty="0">
                <a:latin typeface="Corbel" panose="020B0503020204020204" pitchFamily="34" charset="0"/>
              </a:rPr>
              <a:t> </a:t>
            </a:r>
            <a:r>
              <a:rPr lang="fr-FR" sz="1400" b="1" dirty="0" err="1">
                <a:latin typeface="Corbel" panose="020B0503020204020204" pitchFamily="34" charset="0"/>
              </a:rPr>
              <a:t>between</a:t>
            </a:r>
            <a:r>
              <a:rPr lang="fr-FR" sz="1400" b="1" dirty="0">
                <a:latin typeface="Corbel" panose="020B0503020204020204" pitchFamily="34" charset="0"/>
              </a:rPr>
              <a:t> </a:t>
            </a:r>
            <a:r>
              <a:rPr lang="fr-FR" sz="1400" b="1" dirty="0" err="1">
                <a:latin typeface="Corbel" panose="020B0503020204020204" pitchFamily="34" charset="0"/>
              </a:rPr>
              <a:t>worlds</a:t>
            </a:r>
            <a:endParaRPr lang="fr-FR" sz="1400" b="1" dirty="0">
              <a:latin typeface="Corbel" panose="020B0503020204020204" pitchFamily="34" charset="0"/>
            </a:endParaRPr>
          </a:p>
          <a:p>
            <a:pPr marL="342900" indent="-34290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fr-FR" sz="1400" b="1" dirty="0">
                <a:latin typeface="Corbel" panose="020B0503020204020204" pitchFamily="34" charset="0"/>
              </a:rPr>
              <a:t>Atlantic </a:t>
            </a:r>
            <a:r>
              <a:rPr lang="fr-FR" sz="1400" b="1" dirty="0" err="1">
                <a:latin typeface="Corbel" panose="020B0503020204020204" pitchFamily="34" charset="0"/>
              </a:rPr>
              <a:t>meets</a:t>
            </a:r>
            <a:r>
              <a:rPr lang="fr-FR" sz="1400" b="1" dirty="0">
                <a:latin typeface="Corbel" panose="020B0503020204020204" pitchFamily="34" charset="0"/>
              </a:rPr>
              <a:t> </a:t>
            </a:r>
            <a:r>
              <a:rPr lang="fr-FR" sz="1400" b="1" dirty="0" err="1">
                <a:latin typeface="Corbel" panose="020B0503020204020204" pitchFamily="34" charset="0"/>
              </a:rPr>
              <a:t>mediterranean</a:t>
            </a:r>
            <a:endParaRPr lang="fr-FR" sz="1400" b="1" dirty="0">
              <a:latin typeface="Corbel" panose="020B0503020204020204" pitchFamily="34" charset="0"/>
            </a:endParaRPr>
          </a:p>
          <a:p>
            <a:pPr marL="342900" indent="-34290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fr-FR" sz="1400" b="1" dirty="0">
                <a:latin typeface="Corbel" panose="020B0503020204020204" pitchFamily="34" charset="0"/>
              </a:rPr>
              <a:t>A </a:t>
            </a:r>
            <a:r>
              <a:rPr lang="fr-FR" sz="1400" b="1" dirty="0" err="1">
                <a:latin typeface="Corbel" panose="020B0503020204020204" pitchFamily="34" charset="0"/>
              </a:rPr>
              <a:t>wine</a:t>
            </a:r>
            <a:r>
              <a:rPr lang="fr-FR" sz="1400" b="1" dirty="0">
                <a:latin typeface="Corbel" panose="020B0503020204020204" pitchFamily="34" charset="0"/>
              </a:rPr>
              <a:t> of balance</a:t>
            </a:r>
          </a:p>
        </p:txBody>
      </p:sp>
      <p:pic>
        <p:nvPicPr>
          <p:cNvPr id="17" name="Picture 4" descr="S:\MARKETING\7 IMAGES\Cartes Appellation\FRANCAIS\72-dpi\Sans Logo\Malepè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60" y="4220315"/>
            <a:ext cx="2671266" cy="275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24" y="1440828"/>
            <a:ext cx="1441322" cy="5689428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3006674" y="3208443"/>
            <a:ext cx="2801235" cy="71508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C00000"/>
                </a:solidFill>
                <a:latin typeface="DIN-Bold" pitchFamily="34" charset="0"/>
              </a:rPr>
              <a:t>1st MALEPERE WINE TO BE SERVED ON AIR FRANCE BUSINESS CLASS IN 2015 </a:t>
            </a:r>
          </a:p>
          <a:p>
            <a:pPr algn="ctr"/>
            <a:endParaRPr lang="fr-FR" sz="300" b="1" dirty="0">
              <a:solidFill>
                <a:srgbClr val="C00000"/>
              </a:solidFill>
              <a:latin typeface="DIN-Bold" pitchFamily="34" charset="0"/>
            </a:endParaRPr>
          </a:p>
          <a:p>
            <a:pPr algn="ctr"/>
            <a:r>
              <a:rPr lang="fr-FR" sz="1100" b="1" dirty="0">
                <a:solidFill>
                  <a:srgbClr val="C00000"/>
                </a:solidFill>
                <a:latin typeface="DIN-Bold" pitchFamily="34" charset="0"/>
              </a:rPr>
              <a:t>A SELECTION BY PAOLO BASSO</a:t>
            </a:r>
          </a:p>
        </p:txBody>
      </p:sp>
      <p:pic>
        <p:nvPicPr>
          <p:cNvPr id="22" name="Picture 2" descr="See original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650" y="4151152"/>
            <a:ext cx="2336285" cy="39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3">
            <a:extLst>
              <a:ext uri="{FF2B5EF4-FFF2-40B4-BE49-F238E27FC236}">
                <a16:creationId xmlns:a16="http://schemas.microsoft.com/office/drawing/2014/main" xmlns="" id="{0502890C-6B6F-48EC-B9DB-687F3268C5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32" y="608943"/>
            <a:ext cx="421568" cy="41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719466E3-1FFB-4E3A-803F-A64147AB7E11}"/>
              </a:ext>
            </a:extLst>
          </p:cNvPr>
          <p:cNvSpPr txBox="1">
            <a:spLocks noChangeArrowheads="1"/>
          </p:cNvSpPr>
          <p:nvPr/>
        </p:nvSpPr>
        <p:spPr>
          <a:xfrm>
            <a:off x="1285040" y="458699"/>
            <a:ext cx="8390971" cy="587874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>
            <a:defPPr>
              <a:defRPr lang="fr-FR"/>
            </a:defPPr>
            <a:lvl1pPr algn="just">
              <a:lnSpc>
                <a:spcPct val="150000"/>
              </a:lnSpc>
              <a:defRPr sz="2000" b="1">
                <a:latin typeface="Futura Std Medium" pitchFamily="34" charset="0"/>
              </a:defRPr>
            </a:lvl1pPr>
          </a:lstStyle>
          <a:p>
            <a:r>
              <a:rPr lang="fr-FR" sz="2400" dirty="0"/>
              <a:t>CHÂTEAU DE LA SOUJEOLE GRAND VIN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072F64DB-BDF4-4D43-8624-1F97C394FD75}"/>
              </a:ext>
            </a:extLst>
          </p:cNvPr>
          <p:cNvSpPr txBox="1"/>
          <p:nvPr/>
        </p:nvSpPr>
        <p:spPr>
          <a:xfrm>
            <a:off x="1307053" y="1002232"/>
            <a:ext cx="5769034" cy="460599"/>
          </a:xfrm>
          <a:prstGeom prst="rect">
            <a:avLst/>
          </a:prstGeom>
          <a:noFill/>
        </p:spPr>
        <p:txBody>
          <a:bodyPr wrap="square" lIns="90381" tIns="45192" rIns="90381" bIns="45192" rtlCol="0">
            <a:spAutoFit/>
          </a:bodyPr>
          <a:lstStyle/>
          <a:p>
            <a:pPr defTabSz="1030995"/>
            <a:r>
              <a:rPr lang="fr-FR" altLang="fr-FR" sz="1200" dirty="0">
                <a:latin typeface="DIN-Bold" pitchFamily="34" charset="0"/>
              </a:rPr>
              <a:t>AOP MALEPERE </a:t>
            </a:r>
          </a:p>
          <a:p>
            <a:pPr defTabSz="1030995"/>
            <a:r>
              <a:rPr lang="fr-FR" altLang="fr-FR" sz="1200" dirty="0">
                <a:solidFill>
                  <a:srgbClr val="C00000"/>
                </a:solidFill>
                <a:latin typeface="DIN-Bold" pitchFamily="34" charset="0"/>
              </a:rPr>
              <a:t>MERLOT, CABERNET FRANC, MALBEC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C91D6309-03FF-49B5-BF13-006316ACA8C4}"/>
              </a:ext>
            </a:extLst>
          </p:cNvPr>
          <p:cNvSpPr txBox="1"/>
          <p:nvPr/>
        </p:nvSpPr>
        <p:spPr>
          <a:xfrm>
            <a:off x="594315" y="186982"/>
            <a:ext cx="135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DIN-Light" pitchFamily="34" charset="0"/>
              </a:rPr>
              <a:t>GRAND VIN</a:t>
            </a:r>
          </a:p>
        </p:txBody>
      </p:sp>
    </p:spTree>
    <p:extLst>
      <p:ext uri="{BB962C8B-B14F-4D97-AF65-F5344CB8AC3E}">
        <p14:creationId xmlns:p14="http://schemas.microsoft.com/office/powerpoint/2010/main" val="3936454873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42847</TotalTime>
  <Words>199</Words>
  <Application>Microsoft Office PowerPoint</Application>
  <PresentationFormat>Custom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Corbel</vt:lpstr>
      <vt:lpstr>DIN-Bold</vt:lpstr>
      <vt:lpstr>DIN-Light</vt:lpstr>
      <vt:lpstr>DIN-Regular</vt:lpstr>
      <vt:lpstr>Futura Std Medium</vt:lpstr>
      <vt:lpstr>1_Thème Office</vt:lpstr>
      <vt:lpstr>14_Thème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Lise KERVAREC</dc:creator>
  <cp:lastModifiedBy>Léon Cambier</cp:lastModifiedBy>
  <cp:revision>667</cp:revision>
  <dcterms:created xsi:type="dcterms:W3CDTF">2015-10-13T10:06:13Z</dcterms:created>
  <dcterms:modified xsi:type="dcterms:W3CDTF">2019-04-08T13:22:03Z</dcterms:modified>
</cp:coreProperties>
</file>