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10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2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2D1AE-50C7-FAC0-B4A3-19A456AC1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6D4FCC-EC27-5658-925F-B818C3571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7C1795-12F2-78F3-FD15-91F53076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CF6CCC-9E4E-D6E2-5FEA-562C3A8F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D9AA3-33C6-BC2D-683C-6AFD5338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3DF24-C83C-81AA-3557-AA3D0511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7FC786-1DAA-64FA-002A-61AB08FB0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D1E0C1-D4E7-86EA-CE5C-060C85D3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1C74D8-4A39-4358-9635-792CC999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3E3CB4-55D5-77E2-4D6C-1556FB90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14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85FB9AA-6F76-9706-BF2B-50AE56D9C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38831E-68C9-C437-C5DC-B5A278AF6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CE3A2F-96E8-CFE2-ED0B-372E8F10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B59F95-5EE2-6906-D109-EF340830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4312D6-1B95-3FB0-B31D-EEF3DBEC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17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CC1DB-509E-5D40-A8C2-90DC96075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200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76">
          <p15:clr>
            <a:srgbClr val="FBAE40"/>
          </p15:clr>
        </p15:guide>
        <p15:guide id="2" pos="280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7DFBE-9E18-AACF-AF36-81ED7926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9B83A2-9320-FFC9-D654-08BC29288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7EB3E-048C-3DA3-B81C-3795C64F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C522BC-EC83-F793-A459-920B4B4A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693B17-5DE1-A4A6-E312-E18727EC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64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375E5-9E9A-535B-1C64-902CF04F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423399-02EC-1E87-EA6B-1744EC0C2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9FEBA3-A506-9C98-D12C-FD6763AA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399995-1835-301C-CDED-48236748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B1A294-571D-62DE-FEBB-123AE1F9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7FA3D-8A39-9E5D-4377-91DADFCB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483192-A365-15EC-5BBB-B02664EC8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9A22AA-9393-1330-208D-D87C8F97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3A01D3-4A7D-03F1-2780-F36D77F8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2B5CCD-9D02-2282-EF22-00E8D6F9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C3303-DABA-D2CF-A25B-96A115F2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64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5DEC2F-3CCB-D496-5C06-360B0647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CE0637-10A4-DBBA-818F-C2D8FDB7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22063E-3894-C2AC-12C3-766DE2912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65507E-36E3-66BF-28AA-42FF8C0DE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160CF7-C9CF-9D78-59B7-8ED0C8586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C1986F-42D5-C5D6-8621-D98FD266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2B63A8-1A0B-F10C-143C-D7F7BFB1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5845B1-216B-8AB6-30A2-61724BB2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69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3E878-B948-D0EF-BB60-5CFDA3C5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B45FA2-2626-A46A-05AF-BA016C861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441C32-44C7-FC7F-D7D2-72CC979F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6DE444-5332-1820-1A4E-F19CEC14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98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0554DF-C784-39D0-0DCA-F5B56F25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15AA5E-B7FC-D6FB-EC8A-EE688B7D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260836-122F-E48C-7F41-FFAF19CB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39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05E18-F4E5-AE24-0ABE-0CF412D9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83724-EC88-EE21-1622-8E0DC0A73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1CD143-37EC-3AC3-40DE-BDECCFDFC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F02FBF-7863-5BDD-78B8-3E79060D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F4E76C-AF04-51A7-CAAE-1A57B5BC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AF67EA-B7D0-4CF4-425D-EE06FAE4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66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A83FB-11DE-86A9-17F2-254231FA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A99797-1D1A-75C3-B71D-82FB2F7BA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B3C31D-8A3B-2671-D2CE-8C3D9E60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E79C9E-0544-B2AC-4451-BF5E8A46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E6775F-F302-661C-314B-7D39699F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37F223-B624-3458-3BDE-F0F1A3D6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62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57D1D5-A74B-9A1D-CA2A-428D66F8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CD72B5-DDEE-E5AE-C35E-3E1B19AE0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803C90-6926-3948-BF5F-912A0BE42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16D1-BAFB-4C14-8010-A26A6143ED4E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F05409-02A5-3A99-83F9-83B6EDCDD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59F13F-D954-24C5-B015-10DD55976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9C4A-F8B0-4D71-8FA4-4FCF7B126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56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8BBEAF0-2674-444A-A20D-821AE8DC5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1717" y="0"/>
            <a:ext cx="367145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2E2D1EF-4206-1A4D-8CF7-2AD22936D0F9}"/>
              </a:ext>
            </a:extLst>
          </p:cNvPr>
          <p:cNvSpPr/>
          <p:nvPr/>
        </p:nvSpPr>
        <p:spPr>
          <a:xfrm>
            <a:off x="8550016" y="-14637"/>
            <a:ext cx="3668879" cy="687263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D0714-EF44-1440-8734-52176B85C930}"/>
              </a:ext>
            </a:extLst>
          </p:cNvPr>
          <p:cNvSpPr/>
          <p:nvPr/>
        </p:nvSpPr>
        <p:spPr>
          <a:xfrm>
            <a:off x="0" y="1220494"/>
            <a:ext cx="8555377" cy="3096603"/>
          </a:xfrm>
          <a:prstGeom prst="rect">
            <a:avLst/>
          </a:prstGeom>
          <a:solidFill>
            <a:srgbClr val="F7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CB72C8-0FE1-F84D-82D6-ED171204A9BC}"/>
              </a:ext>
            </a:extLst>
          </p:cNvPr>
          <p:cNvSpPr txBox="1"/>
          <p:nvPr/>
        </p:nvSpPr>
        <p:spPr>
          <a:xfrm>
            <a:off x="372158" y="4518427"/>
            <a:ext cx="4084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3737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Invitation à découvrir la générosité des vins du Sud de la France.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63737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3737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Style gourmand issu de l'assemblage de cépages méditerranéens.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63737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3737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Sensation immédiate de plaisir.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63737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D10A10"/>
                </a:solidFill>
                <a:effectLst/>
                <a:uLnTx/>
                <a:uFillTx/>
                <a:latin typeface="Didot" panose="02000503000000020003" pitchFamily="2" charset="-79"/>
                <a:ea typeface="+mn-ea"/>
                <a:cs typeface="Didot" panose="02000503000000020003" pitchFamily="2" charset="-79"/>
              </a:rPr>
              <a:t>Suivre son instinct !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79D71-3505-9C4C-B4EB-F12AF0BC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0" dirty="0">
                <a:solidFill>
                  <a:srgbClr val="63737F"/>
                </a:solidFill>
                <a:latin typeface="Copperplate Gothic Bold" panose="020E0705020206020404" pitchFamily="34" charset="0"/>
              </a:rPr>
              <a:t>6</a:t>
            </a:r>
            <a:r>
              <a:rPr lang="fr-FR" sz="2800" b="0" baseline="30000" dirty="0">
                <a:solidFill>
                  <a:srgbClr val="63737F"/>
                </a:solidFill>
                <a:latin typeface="Copperplate Gothic Bold" panose="020E0705020206020404" pitchFamily="34" charset="0"/>
              </a:rPr>
              <a:t>ÈME</a:t>
            </a:r>
            <a:r>
              <a:rPr lang="fr-FR" sz="2800" b="0" dirty="0">
                <a:solidFill>
                  <a:srgbClr val="63737F"/>
                </a:solidFill>
                <a:latin typeface="Copperplate Gothic Bold" panose="020E0705020206020404" pitchFamily="34" charset="0"/>
              </a:rPr>
              <a:t> SENS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6A22D95-BC9F-F345-800C-15CCA1397144}"/>
              </a:ext>
            </a:extLst>
          </p:cNvPr>
          <p:cNvSpPr/>
          <p:nvPr/>
        </p:nvSpPr>
        <p:spPr>
          <a:xfrm>
            <a:off x="4280293" y="1197088"/>
            <a:ext cx="4055332" cy="20191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270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E8084F4-50A0-6941-B1DC-C8103ACCA28C}"/>
              </a:ext>
            </a:extLst>
          </p:cNvPr>
          <p:cNvGrpSpPr/>
          <p:nvPr/>
        </p:nvGrpSpPr>
        <p:grpSpPr>
          <a:xfrm>
            <a:off x="4762540" y="1488430"/>
            <a:ext cx="3029927" cy="1422921"/>
            <a:chOff x="3904213" y="1368929"/>
            <a:chExt cx="3029927" cy="1422921"/>
          </a:xfrm>
        </p:grpSpPr>
        <p:sp>
          <p:nvSpPr>
            <p:cNvPr id="64" name="Freeform 2">
              <a:extLst>
                <a:ext uri="{FF2B5EF4-FFF2-40B4-BE49-F238E27FC236}">
                  <a16:creationId xmlns:a16="http://schemas.microsoft.com/office/drawing/2014/main" id="{F846CEBB-1994-2A4C-98CB-D63F22EF0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213" y="1368929"/>
              <a:ext cx="1562400" cy="1422921"/>
            </a:xfrm>
            <a:custGeom>
              <a:avLst/>
              <a:gdLst>
                <a:gd name="T0" fmla="*/ 5168 w 11262"/>
                <a:gd name="T1" fmla="*/ 9789 h 10255"/>
                <a:gd name="T2" fmla="*/ 4594 w 11262"/>
                <a:gd name="T3" fmla="*/ 9545 h 10255"/>
                <a:gd name="T4" fmla="*/ 4260 w 11262"/>
                <a:gd name="T5" fmla="*/ 9652 h 10255"/>
                <a:gd name="T6" fmla="*/ 3865 w 11262"/>
                <a:gd name="T7" fmla="*/ 9885 h 10255"/>
                <a:gd name="T8" fmla="*/ 3683 w 11262"/>
                <a:gd name="T9" fmla="*/ 10176 h 10255"/>
                <a:gd name="T10" fmla="*/ 3357 w 11262"/>
                <a:gd name="T11" fmla="*/ 10156 h 10255"/>
                <a:gd name="T12" fmla="*/ 2513 w 11262"/>
                <a:gd name="T13" fmla="*/ 9910 h 10255"/>
                <a:gd name="T14" fmla="*/ 1749 w 11262"/>
                <a:gd name="T15" fmla="*/ 9975 h 10255"/>
                <a:gd name="T16" fmla="*/ 1254 w 11262"/>
                <a:gd name="T17" fmla="*/ 10092 h 10255"/>
                <a:gd name="T18" fmla="*/ 834 w 11262"/>
                <a:gd name="T19" fmla="*/ 9611 h 10255"/>
                <a:gd name="T20" fmla="*/ 141 w 11262"/>
                <a:gd name="T21" fmla="*/ 9406 h 10255"/>
                <a:gd name="T22" fmla="*/ 445 w 11262"/>
                <a:gd name="T23" fmla="*/ 9199 h 10255"/>
                <a:gd name="T24" fmla="*/ 903 w 11262"/>
                <a:gd name="T25" fmla="*/ 9088 h 10255"/>
                <a:gd name="T26" fmla="*/ 1899 w 11262"/>
                <a:gd name="T27" fmla="*/ 8728 h 10255"/>
                <a:gd name="T28" fmla="*/ 1755 w 11262"/>
                <a:gd name="T29" fmla="*/ 8476 h 10255"/>
                <a:gd name="T30" fmla="*/ 1233 w 11262"/>
                <a:gd name="T31" fmla="*/ 8294 h 10255"/>
                <a:gd name="T32" fmla="*/ 940 w 11262"/>
                <a:gd name="T33" fmla="*/ 7751 h 10255"/>
                <a:gd name="T34" fmla="*/ 1268 w 11262"/>
                <a:gd name="T35" fmla="*/ 7597 h 10255"/>
                <a:gd name="T36" fmla="*/ 1172 w 11262"/>
                <a:gd name="T37" fmla="*/ 7278 h 10255"/>
                <a:gd name="T38" fmla="*/ 1327 w 11262"/>
                <a:gd name="T39" fmla="*/ 7069 h 10255"/>
                <a:gd name="T40" fmla="*/ 1143 w 11262"/>
                <a:gd name="T41" fmla="*/ 6774 h 10255"/>
                <a:gd name="T42" fmla="*/ 942 w 11262"/>
                <a:gd name="T43" fmla="*/ 6377 h 10255"/>
                <a:gd name="T44" fmla="*/ 598 w 11262"/>
                <a:gd name="T45" fmla="*/ 6364 h 10255"/>
                <a:gd name="T46" fmla="*/ 133 w 11262"/>
                <a:gd name="T47" fmla="*/ 6006 h 10255"/>
                <a:gd name="T48" fmla="*/ 385 w 11262"/>
                <a:gd name="T49" fmla="*/ 5443 h 10255"/>
                <a:gd name="T50" fmla="*/ 557 w 11262"/>
                <a:gd name="T51" fmla="*/ 5258 h 10255"/>
                <a:gd name="T52" fmla="*/ 877 w 11262"/>
                <a:gd name="T53" fmla="*/ 5038 h 10255"/>
                <a:gd name="T54" fmla="*/ 2235 w 11262"/>
                <a:gd name="T55" fmla="*/ 5018 h 10255"/>
                <a:gd name="T56" fmla="*/ 3175 w 11262"/>
                <a:gd name="T57" fmla="*/ 5032 h 10255"/>
                <a:gd name="T58" fmla="*/ 3584 w 11262"/>
                <a:gd name="T59" fmla="*/ 4379 h 10255"/>
                <a:gd name="T60" fmla="*/ 3898 w 11262"/>
                <a:gd name="T61" fmla="*/ 4061 h 10255"/>
                <a:gd name="T62" fmla="*/ 5170 w 11262"/>
                <a:gd name="T63" fmla="*/ 3754 h 10255"/>
                <a:gd name="T64" fmla="*/ 5409 w 11262"/>
                <a:gd name="T65" fmla="*/ 3086 h 10255"/>
                <a:gd name="T66" fmla="*/ 5759 w 11262"/>
                <a:gd name="T67" fmla="*/ 3033 h 10255"/>
                <a:gd name="T68" fmla="*/ 6099 w 11262"/>
                <a:gd name="T69" fmla="*/ 2683 h 10255"/>
                <a:gd name="T70" fmla="*/ 6363 w 11262"/>
                <a:gd name="T71" fmla="*/ 2273 h 10255"/>
                <a:gd name="T72" fmla="*/ 6133 w 11262"/>
                <a:gd name="T73" fmla="*/ 1958 h 10255"/>
                <a:gd name="T74" fmla="*/ 6301 w 11262"/>
                <a:gd name="T75" fmla="*/ 1413 h 10255"/>
                <a:gd name="T76" fmla="*/ 6945 w 11262"/>
                <a:gd name="T77" fmla="*/ 1546 h 10255"/>
                <a:gd name="T78" fmla="*/ 7170 w 11262"/>
                <a:gd name="T79" fmla="*/ 1329 h 10255"/>
                <a:gd name="T80" fmla="*/ 8100 w 11262"/>
                <a:gd name="T81" fmla="*/ 1370 h 10255"/>
                <a:gd name="T82" fmla="*/ 8083 w 11262"/>
                <a:gd name="T83" fmla="*/ 711 h 10255"/>
                <a:gd name="T84" fmla="*/ 7950 w 11262"/>
                <a:gd name="T85" fmla="*/ 311 h 10255"/>
                <a:gd name="T86" fmla="*/ 8509 w 11262"/>
                <a:gd name="T87" fmla="*/ 63 h 10255"/>
                <a:gd name="T88" fmla="*/ 8630 w 11262"/>
                <a:gd name="T89" fmla="*/ 561 h 10255"/>
                <a:gd name="T90" fmla="*/ 9019 w 11262"/>
                <a:gd name="T91" fmla="*/ 487 h 10255"/>
                <a:gd name="T92" fmla="*/ 9277 w 11262"/>
                <a:gd name="T93" fmla="*/ 825 h 10255"/>
                <a:gd name="T94" fmla="*/ 9736 w 11262"/>
                <a:gd name="T95" fmla="*/ 620 h 10255"/>
                <a:gd name="T96" fmla="*/ 10011 w 11262"/>
                <a:gd name="T97" fmla="*/ 567 h 10255"/>
                <a:gd name="T98" fmla="*/ 10793 w 11262"/>
                <a:gd name="T99" fmla="*/ 1626 h 10255"/>
                <a:gd name="T100" fmla="*/ 11195 w 11262"/>
                <a:gd name="T101" fmla="*/ 2116 h 10255"/>
                <a:gd name="T102" fmla="*/ 10531 w 11262"/>
                <a:gd name="T103" fmla="*/ 2767 h 10255"/>
                <a:gd name="T104" fmla="*/ 10394 w 11262"/>
                <a:gd name="T105" fmla="*/ 3680 h 10255"/>
                <a:gd name="T106" fmla="*/ 9986 w 11262"/>
                <a:gd name="T107" fmla="*/ 4082 h 10255"/>
                <a:gd name="T108" fmla="*/ 8905 w 11262"/>
                <a:gd name="T109" fmla="*/ 4676 h 10255"/>
                <a:gd name="T110" fmla="*/ 7659 w 11262"/>
                <a:gd name="T111" fmla="*/ 4850 h 10255"/>
                <a:gd name="T112" fmla="*/ 6486 w 11262"/>
                <a:gd name="T113" fmla="*/ 5787 h 10255"/>
                <a:gd name="T114" fmla="*/ 5968 w 11262"/>
                <a:gd name="T115" fmla="*/ 5777 h 10255"/>
                <a:gd name="T116" fmla="*/ 5176 w 11262"/>
                <a:gd name="T117" fmla="*/ 6938 h 10255"/>
                <a:gd name="T118" fmla="*/ 5022 w 11262"/>
                <a:gd name="T119" fmla="*/ 9054 h 10255"/>
                <a:gd name="T120" fmla="*/ 5184 w 11262"/>
                <a:gd name="T121" fmla="*/ 9256 h 10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2" h="10255">
                  <a:moveTo>
                    <a:pt x="5495" y="9758"/>
                  </a:moveTo>
                  <a:cubicBezTo>
                    <a:pt x="5403" y="9691"/>
                    <a:pt x="5266" y="9848"/>
                    <a:pt x="5168" y="9789"/>
                  </a:cubicBezTo>
                  <a:cubicBezTo>
                    <a:pt x="5123" y="9762"/>
                    <a:pt x="5112" y="9703"/>
                    <a:pt x="5082" y="9662"/>
                  </a:cubicBezTo>
                  <a:cubicBezTo>
                    <a:pt x="4983" y="9521"/>
                    <a:pt x="4754" y="9611"/>
                    <a:pt x="4594" y="9545"/>
                  </a:cubicBezTo>
                  <a:cubicBezTo>
                    <a:pt x="4604" y="9611"/>
                    <a:pt x="4520" y="9652"/>
                    <a:pt x="4455" y="9648"/>
                  </a:cubicBezTo>
                  <a:cubicBezTo>
                    <a:pt x="4389" y="9643"/>
                    <a:pt x="4318" y="9621"/>
                    <a:pt x="4260" y="9652"/>
                  </a:cubicBezTo>
                  <a:cubicBezTo>
                    <a:pt x="4176" y="9699"/>
                    <a:pt x="4178" y="9830"/>
                    <a:pt x="4101" y="9885"/>
                  </a:cubicBezTo>
                  <a:cubicBezTo>
                    <a:pt x="4033" y="9930"/>
                    <a:pt x="3945" y="9899"/>
                    <a:pt x="3865" y="9885"/>
                  </a:cubicBezTo>
                  <a:cubicBezTo>
                    <a:pt x="3785" y="9871"/>
                    <a:pt x="3677" y="9893"/>
                    <a:pt x="3668" y="9973"/>
                  </a:cubicBezTo>
                  <a:cubicBezTo>
                    <a:pt x="3660" y="10043"/>
                    <a:pt x="3736" y="10127"/>
                    <a:pt x="3683" y="10176"/>
                  </a:cubicBezTo>
                  <a:cubicBezTo>
                    <a:pt x="3613" y="10217"/>
                    <a:pt x="3541" y="10106"/>
                    <a:pt x="3459" y="10108"/>
                  </a:cubicBezTo>
                  <a:cubicBezTo>
                    <a:pt x="3421" y="10110"/>
                    <a:pt x="3390" y="10135"/>
                    <a:pt x="3357" y="10156"/>
                  </a:cubicBezTo>
                  <a:cubicBezTo>
                    <a:pt x="3187" y="10254"/>
                    <a:pt x="2974" y="10160"/>
                    <a:pt x="2800" y="10065"/>
                  </a:cubicBezTo>
                  <a:cubicBezTo>
                    <a:pt x="2704" y="10014"/>
                    <a:pt x="2609" y="9961"/>
                    <a:pt x="2513" y="9910"/>
                  </a:cubicBezTo>
                  <a:cubicBezTo>
                    <a:pt x="2327" y="9807"/>
                    <a:pt x="2093" y="9705"/>
                    <a:pt x="1911" y="9816"/>
                  </a:cubicBezTo>
                  <a:cubicBezTo>
                    <a:pt x="1846" y="9854"/>
                    <a:pt x="1796" y="9916"/>
                    <a:pt x="1749" y="9975"/>
                  </a:cubicBezTo>
                  <a:cubicBezTo>
                    <a:pt x="1686" y="10055"/>
                    <a:pt x="1616" y="10137"/>
                    <a:pt x="1520" y="10174"/>
                  </a:cubicBezTo>
                  <a:cubicBezTo>
                    <a:pt x="1424" y="10211"/>
                    <a:pt x="1297" y="10184"/>
                    <a:pt x="1254" y="10092"/>
                  </a:cubicBezTo>
                  <a:cubicBezTo>
                    <a:pt x="1227" y="10033"/>
                    <a:pt x="1241" y="9963"/>
                    <a:pt x="1227" y="9899"/>
                  </a:cubicBezTo>
                  <a:cubicBezTo>
                    <a:pt x="1192" y="9732"/>
                    <a:pt x="1000" y="9656"/>
                    <a:pt x="834" y="9611"/>
                  </a:cubicBezTo>
                  <a:cubicBezTo>
                    <a:pt x="621" y="9551"/>
                    <a:pt x="408" y="9494"/>
                    <a:pt x="195" y="9435"/>
                  </a:cubicBezTo>
                  <a:cubicBezTo>
                    <a:pt x="174" y="9428"/>
                    <a:pt x="154" y="9422"/>
                    <a:pt x="141" y="9406"/>
                  </a:cubicBezTo>
                  <a:cubicBezTo>
                    <a:pt x="117" y="9371"/>
                    <a:pt x="145" y="9324"/>
                    <a:pt x="178" y="9297"/>
                  </a:cubicBezTo>
                  <a:cubicBezTo>
                    <a:pt x="252" y="9236"/>
                    <a:pt x="348" y="9199"/>
                    <a:pt x="445" y="9199"/>
                  </a:cubicBezTo>
                  <a:cubicBezTo>
                    <a:pt x="559" y="9199"/>
                    <a:pt x="680" y="9246"/>
                    <a:pt x="780" y="9195"/>
                  </a:cubicBezTo>
                  <a:cubicBezTo>
                    <a:pt x="830" y="9170"/>
                    <a:pt x="866" y="9127"/>
                    <a:pt x="903" y="9088"/>
                  </a:cubicBezTo>
                  <a:cubicBezTo>
                    <a:pt x="1100" y="8886"/>
                    <a:pt x="1385" y="8769"/>
                    <a:pt x="1667" y="8775"/>
                  </a:cubicBezTo>
                  <a:cubicBezTo>
                    <a:pt x="1747" y="8777"/>
                    <a:pt x="1839" y="8783"/>
                    <a:pt x="1899" y="8728"/>
                  </a:cubicBezTo>
                  <a:cubicBezTo>
                    <a:pt x="1960" y="8669"/>
                    <a:pt x="1942" y="8550"/>
                    <a:pt x="1864" y="8513"/>
                  </a:cubicBezTo>
                  <a:cubicBezTo>
                    <a:pt x="1829" y="8497"/>
                    <a:pt x="1788" y="8494"/>
                    <a:pt x="1755" y="8476"/>
                  </a:cubicBezTo>
                  <a:cubicBezTo>
                    <a:pt x="1663" y="8425"/>
                    <a:pt x="1663" y="8267"/>
                    <a:pt x="1563" y="8236"/>
                  </a:cubicBezTo>
                  <a:cubicBezTo>
                    <a:pt x="1450" y="8202"/>
                    <a:pt x="1327" y="8363"/>
                    <a:pt x="1233" y="8294"/>
                  </a:cubicBezTo>
                  <a:cubicBezTo>
                    <a:pt x="1213" y="8277"/>
                    <a:pt x="1200" y="8255"/>
                    <a:pt x="1188" y="8232"/>
                  </a:cubicBezTo>
                  <a:cubicBezTo>
                    <a:pt x="1106" y="8073"/>
                    <a:pt x="1024" y="7911"/>
                    <a:pt x="940" y="7751"/>
                  </a:cubicBezTo>
                  <a:cubicBezTo>
                    <a:pt x="1010" y="7761"/>
                    <a:pt x="1082" y="7772"/>
                    <a:pt x="1147" y="7749"/>
                  </a:cubicBezTo>
                  <a:cubicBezTo>
                    <a:pt x="1215" y="7728"/>
                    <a:pt x="1272" y="7667"/>
                    <a:pt x="1268" y="7597"/>
                  </a:cubicBezTo>
                  <a:cubicBezTo>
                    <a:pt x="1262" y="7536"/>
                    <a:pt x="1213" y="7491"/>
                    <a:pt x="1178" y="7442"/>
                  </a:cubicBezTo>
                  <a:cubicBezTo>
                    <a:pt x="1143" y="7393"/>
                    <a:pt x="1125" y="7315"/>
                    <a:pt x="1172" y="7278"/>
                  </a:cubicBezTo>
                  <a:cubicBezTo>
                    <a:pt x="1192" y="7262"/>
                    <a:pt x="1221" y="7257"/>
                    <a:pt x="1245" y="7247"/>
                  </a:cubicBezTo>
                  <a:cubicBezTo>
                    <a:pt x="1309" y="7219"/>
                    <a:pt x="1338" y="7139"/>
                    <a:pt x="1327" y="7069"/>
                  </a:cubicBezTo>
                  <a:cubicBezTo>
                    <a:pt x="1315" y="6999"/>
                    <a:pt x="1270" y="6940"/>
                    <a:pt x="1223" y="6891"/>
                  </a:cubicBezTo>
                  <a:cubicBezTo>
                    <a:pt x="1190" y="6856"/>
                    <a:pt x="1151" y="6821"/>
                    <a:pt x="1143" y="6774"/>
                  </a:cubicBezTo>
                  <a:cubicBezTo>
                    <a:pt x="1131" y="6713"/>
                    <a:pt x="1174" y="6653"/>
                    <a:pt x="1174" y="6592"/>
                  </a:cubicBezTo>
                  <a:cubicBezTo>
                    <a:pt x="1174" y="6479"/>
                    <a:pt x="1049" y="6416"/>
                    <a:pt x="942" y="6377"/>
                  </a:cubicBezTo>
                  <a:cubicBezTo>
                    <a:pt x="881" y="6354"/>
                    <a:pt x="817" y="6332"/>
                    <a:pt x="756" y="6309"/>
                  </a:cubicBezTo>
                  <a:cubicBezTo>
                    <a:pt x="690" y="6287"/>
                    <a:pt x="582" y="6299"/>
                    <a:pt x="598" y="6364"/>
                  </a:cubicBezTo>
                  <a:cubicBezTo>
                    <a:pt x="408" y="6342"/>
                    <a:pt x="225" y="6264"/>
                    <a:pt x="78" y="6143"/>
                  </a:cubicBezTo>
                  <a:cubicBezTo>
                    <a:pt x="131" y="6129"/>
                    <a:pt x="150" y="6059"/>
                    <a:pt x="133" y="6006"/>
                  </a:cubicBezTo>
                  <a:cubicBezTo>
                    <a:pt x="119" y="5953"/>
                    <a:pt x="82" y="5908"/>
                    <a:pt x="64" y="5854"/>
                  </a:cubicBezTo>
                  <a:cubicBezTo>
                    <a:pt x="0" y="5668"/>
                    <a:pt x="191" y="5480"/>
                    <a:pt x="385" y="5443"/>
                  </a:cubicBezTo>
                  <a:cubicBezTo>
                    <a:pt x="457" y="5428"/>
                    <a:pt x="551" y="5412"/>
                    <a:pt x="565" y="5340"/>
                  </a:cubicBezTo>
                  <a:cubicBezTo>
                    <a:pt x="569" y="5314"/>
                    <a:pt x="561" y="5285"/>
                    <a:pt x="557" y="5258"/>
                  </a:cubicBezTo>
                  <a:cubicBezTo>
                    <a:pt x="545" y="5172"/>
                    <a:pt x="596" y="5085"/>
                    <a:pt x="676" y="5051"/>
                  </a:cubicBezTo>
                  <a:cubicBezTo>
                    <a:pt x="737" y="5024"/>
                    <a:pt x="809" y="5030"/>
                    <a:pt x="877" y="5038"/>
                  </a:cubicBezTo>
                  <a:cubicBezTo>
                    <a:pt x="1272" y="5081"/>
                    <a:pt x="1665" y="5125"/>
                    <a:pt x="2061" y="5168"/>
                  </a:cubicBezTo>
                  <a:cubicBezTo>
                    <a:pt x="2071" y="5087"/>
                    <a:pt x="2153" y="5032"/>
                    <a:pt x="2235" y="5018"/>
                  </a:cubicBezTo>
                  <a:cubicBezTo>
                    <a:pt x="2317" y="5005"/>
                    <a:pt x="2399" y="5024"/>
                    <a:pt x="2480" y="5038"/>
                  </a:cubicBezTo>
                  <a:cubicBezTo>
                    <a:pt x="2710" y="5075"/>
                    <a:pt x="2943" y="5053"/>
                    <a:pt x="3175" y="5032"/>
                  </a:cubicBezTo>
                  <a:cubicBezTo>
                    <a:pt x="3341" y="5018"/>
                    <a:pt x="3533" y="4985"/>
                    <a:pt x="3609" y="4838"/>
                  </a:cubicBezTo>
                  <a:cubicBezTo>
                    <a:pt x="3681" y="4698"/>
                    <a:pt x="3611" y="4532"/>
                    <a:pt x="3584" y="4379"/>
                  </a:cubicBezTo>
                  <a:cubicBezTo>
                    <a:pt x="3558" y="4225"/>
                    <a:pt x="3629" y="4014"/>
                    <a:pt x="3785" y="4026"/>
                  </a:cubicBezTo>
                  <a:cubicBezTo>
                    <a:pt x="3824" y="4031"/>
                    <a:pt x="3861" y="4047"/>
                    <a:pt x="3898" y="4061"/>
                  </a:cubicBezTo>
                  <a:cubicBezTo>
                    <a:pt x="4156" y="4160"/>
                    <a:pt x="4357" y="4053"/>
                    <a:pt x="4516" y="3869"/>
                  </a:cubicBezTo>
                  <a:cubicBezTo>
                    <a:pt x="4672" y="3689"/>
                    <a:pt x="4963" y="3635"/>
                    <a:pt x="5170" y="3754"/>
                  </a:cubicBezTo>
                  <a:cubicBezTo>
                    <a:pt x="5276" y="3687"/>
                    <a:pt x="5172" y="3529"/>
                    <a:pt x="5141" y="3408"/>
                  </a:cubicBezTo>
                  <a:cubicBezTo>
                    <a:pt x="5102" y="3250"/>
                    <a:pt x="5248" y="3078"/>
                    <a:pt x="5409" y="3086"/>
                  </a:cubicBezTo>
                  <a:cubicBezTo>
                    <a:pt x="5475" y="3091"/>
                    <a:pt x="5538" y="3119"/>
                    <a:pt x="5604" y="3125"/>
                  </a:cubicBezTo>
                  <a:cubicBezTo>
                    <a:pt x="5669" y="3131"/>
                    <a:pt x="5748" y="3099"/>
                    <a:pt x="5759" y="3033"/>
                  </a:cubicBezTo>
                  <a:cubicBezTo>
                    <a:pt x="5769" y="2970"/>
                    <a:pt x="5712" y="2910"/>
                    <a:pt x="5722" y="2847"/>
                  </a:cubicBezTo>
                  <a:cubicBezTo>
                    <a:pt x="5744" y="2701"/>
                    <a:pt x="6006" y="2796"/>
                    <a:pt x="6099" y="2683"/>
                  </a:cubicBezTo>
                  <a:cubicBezTo>
                    <a:pt x="6136" y="2636"/>
                    <a:pt x="6131" y="2570"/>
                    <a:pt x="6150" y="2513"/>
                  </a:cubicBezTo>
                  <a:cubicBezTo>
                    <a:pt x="6183" y="2411"/>
                    <a:pt x="6285" y="2351"/>
                    <a:pt x="6363" y="2273"/>
                  </a:cubicBezTo>
                  <a:cubicBezTo>
                    <a:pt x="6439" y="2198"/>
                    <a:pt x="6486" y="2058"/>
                    <a:pt x="6404" y="1989"/>
                  </a:cubicBezTo>
                  <a:cubicBezTo>
                    <a:pt x="6334" y="1929"/>
                    <a:pt x="6226" y="1966"/>
                    <a:pt x="6133" y="1958"/>
                  </a:cubicBezTo>
                  <a:cubicBezTo>
                    <a:pt x="5972" y="1944"/>
                    <a:pt x="5853" y="1755"/>
                    <a:pt x="5904" y="1599"/>
                  </a:cubicBezTo>
                  <a:cubicBezTo>
                    <a:pt x="5953" y="1444"/>
                    <a:pt x="6148" y="1358"/>
                    <a:pt x="6301" y="1413"/>
                  </a:cubicBezTo>
                  <a:cubicBezTo>
                    <a:pt x="6359" y="1434"/>
                    <a:pt x="6410" y="1470"/>
                    <a:pt x="6465" y="1495"/>
                  </a:cubicBezTo>
                  <a:cubicBezTo>
                    <a:pt x="6613" y="1565"/>
                    <a:pt x="6783" y="1556"/>
                    <a:pt x="6945" y="1546"/>
                  </a:cubicBezTo>
                  <a:cubicBezTo>
                    <a:pt x="7010" y="1542"/>
                    <a:pt x="7080" y="1538"/>
                    <a:pt x="7133" y="1499"/>
                  </a:cubicBezTo>
                  <a:cubicBezTo>
                    <a:pt x="7186" y="1460"/>
                    <a:pt x="7213" y="1378"/>
                    <a:pt x="7170" y="1329"/>
                  </a:cubicBezTo>
                  <a:cubicBezTo>
                    <a:pt x="7276" y="1245"/>
                    <a:pt x="7414" y="1374"/>
                    <a:pt x="7530" y="1446"/>
                  </a:cubicBezTo>
                  <a:cubicBezTo>
                    <a:pt x="7706" y="1556"/>
                    <a:pt x="7960" y="1522"/>
                    <a:pt x="8100" y="1370"/>
                  </a:cubicBezTo>
                  <a:cubicBezTo>
                    <a:pt x="8241" y="1216"/>
                    <a:pt x="8251" y="963"/>
                    <a:pt x="8126" y="797"/>
                  </a:cubicBezTo>
                  <a:cubicBezTo>
                    <a:pt x="8106" y="770"/>
                    <a:pt x="8083" y="743"/>
                    <a:pt x="8083" y="711"/>
                  </a:cubicBezTo>
                  <a:cubicBezTo>
                    <a:pt x="8083" y="678"/>
                    <a:pt x="8106" y="649"/>
                    <a:pt x="8112" y="618"/>
                  </a:cubicBezTo>
                  <a:cubicBezTo>
                    <a:pt x="8130" y="496"/>
                    <a:pt x="7883" y="418"/>
                    <a:pt x="7950" y="311"/>
                  </a:cubicBezTo>
                  <a:cubicBezTo>
                    <a:pt x="8059" y="324"/>
                    <a:pt x="8146" y="227"/>
                    <a:pt x="8221" y="147"/>
                  </a:cubicBezTo>
                  <a:cubicBezTo>
                    <a:pt x="8297" y="67"/>
                    <a:pt x="8421" y="0"/>
                    <a:pt x="8509" y="63"/>
                  </a:cubicBezTo>
                  <a:cubicBezTo>
                    <a:pt x="8542" y="86"/>
                    <a:pt x="8561" y="123"/>
                    <a:pt x="8575" y="160"/>
                  </a:cubicBezTo>
                  <a:cubicBezTo>
                    <a:pt x="8628" y="287"/>
                    <a:pt x="8647" y="426"/>
                    <a:pt x="8630" y="561"/>
                  </a:cubicBezTo>
                  <a:cubicBezTo>
                    <a:pt x="8724" y="537"/>
                    <a:pt x="8821" y="512"/>
                    <a:pt x="8915" y="487"/>
                  </a:cubicBezTo>
                  <a:cubicBezTo>
                    <a:pt x="8950" y="479"/>
                    <a:pt x="8989" y="471"/>
                    <a:pt x="9019" y="487"/>
                  </a:cubicBezTo>
                  <a:cubicBezTo>
                    <a:pt x="9056" y="508"/>
                    <a:pt x="9064" y="557"/>
                    <a:pt x="9075" y="598"/>
                  </a:cubicBezTo>
                  <a:cubicBezTo>
                    <a:pt x="9101" y="702"/>
                    <a:pt x="9173" y="805"/>
                    <a:pt x="9277" y="825"/>
                  </a:cubicBezTo>
                  <a:cubicBezTo>
                    <a:pt x="9382" y="848"/>
                    <a:pt x="9505" y="747"/>
                    <a:pt x="9474" y="645"/>
                  </a:cubicBezTo>
                  <a:cubicBezTo>
                    <a:pt x="9562" y="637"/>
                    <a:pt x="9650" y="629"/>
                    <a:pt x="9736" y="620"/>
                  </a:cubicBezTo>
                  <a:cubicBezTo>
                    <a:pt x="9740" y="700"/>
                    <a:pt x="9824" y="766"/>
                    <a:pt x="9904" y="752"/>
                  </a:cubicBezTo>
                  <a:cubicBezTo>
                    <a:pt x="9984" y="737"/>
                    <a:pt x="10035" y="643"/>
                    <a:pt x="10011" y="567"/>
                  </a:cubicBezTo>
                  <a:cubicBezTo>
                    <a:pt x="10449" y="616"/>
                    <a:pt x="10807" y="1046"/>
                    <a:pt x="10779" y="1485"/>
                  </a:cubicBezTo>
                  <a:cubicBezTo>
                    <a:pt x="10777" y="1532"/>
                    <a:pt x="10769" y="1583"/>
                    <a:pt x="10793" y="1626"/>
                  </a:cubicBezTo>
                  <a:cubicBezTo>
                    <a:pt x="10844" y="1712"/>
                    <a:pt x="10971" y="1686"/>
                    <a:pt x="11066" y="1718"/>
                  </a:cubicBezTo>
                  <a:cubicBezTo>
                    <a:pt x="11215" y="1767"/>
                    <a:pt x="11261" y="1972"/>
                    <a:pt x="11195" y="2116"/>
                  </a:cubicBezTo>
                  <a:cubicBezTo>
                    <a:pt x="11130" y="2259"/>
                    <a:pt x="10994" y="2353"/>
                    <a:pt x="10863" y="2441"/>
                  </a:cubicBezTo>
                  <a:cubicBezTo>
                    <a:pt x="10732" y="2529"/>
                    <a:pt x="10594" y="2624"/>
                    <a:pt x="10531" y="2767"/>
                  </a:cubicBezTo>
                  <a:cubicBezTo>
                    <a:pt x="10496" y="2845"/>
                    <a:pt x="10484" y="2933"/>
                    <a:pt x="10474" y="3019"/>
                  </a:cubicBezTo>
                  <a:cubicBezTo>
                    <a:pt x="10447" y="3240"/>
                    <a:pt x="10420" y="3459"/>
                    <a:pt x="10394" y="3680"/>
                  </a:cubicBezTo>
                  <a:cubicBezTo>
                    <a:pt x="10152" y="3617"/>
                    <a:pt x="9876" y="3770"/>
                    <a:pt x="9802" y="4008"/>
                  </a:cubicBezTo>
                  <a:cubicBezTo>
                    <a:pt x="9869" y="3975"/>
                    <a:pt x="9962" y="4012"/>
                    <a:pt x="9986" y="4082"/>
                  </a:cubicBezTo>
                  <a:cubicBezTo>
                    <a:pt x="9740" y="4125"/>
                    <a:pt x="9511" y="4248"/>
                    <a:pt x="9337" y="4428"/>
                  </a:cubicBezTo>
                  <a:cubicBezTo>
                    <a:pt x="9216" y="4555"/>
                    <a:pt x="9073" y="4727"/>
                    <a:pt x="8905" y="4676"/>
                  </a:cubicBezTo>
                  <a:cubicBezTo>
                    <a:pt x="8905" y="4598"/>
                    <a:pt x="8903" y="4522"/>
                    <a:pt x="8903" y="4444"/>
                  </a:cubicBezTo>
                  <a:cubicBezTo>
                    <a:pt x="8475" y="4293"/>
                    <a:pt x="8026" y="4577"/>
                    <a:pt x="7659" y="4850"/>
                  </a:cubicBezTo>
                  <a:cubicBezTo>
                    <a:pt x="7387" y="5053"/>
                    <a:pt x="7112" y="5256"/>
                    <a:pt x="6893" y="5517"/>
                  </a:cubicBezTo>
                  <a:cubicBezTo>
                    <a:pt x="6783" y="5648"/>
                    <a:pt x="6656" y="5807"/>
                    <a:pt x="6486" y="5787"/>
                  </a:cubicBezTo>
                  <a:cubicBezTo>
                    <a:pt x="6369" y="5773"/>
                    <a:pt x="6271" y="5672"/>
                    <a:pt x="6154" y="5682"/>
                  </a:cubicBezTo>
                  <a:cubicBezTo>
                    <a:pt x="6082" y="5689"/>
                    <a:pt x="6023" y="5734"/>
                    <a:pt x="5968" y="5777"/>
                  </a:cubicBezTo>
                  <a:cubicBezTo>
                    <a:pt x="5712" y="5977"/>
                    <a:pt x="5446" y="6188"/>
                    <a:pt x="5307" y="6483"/>
                  </a:cubicBezTo>
                  <a:cubicBezTo>
                    <a:pt x="5239" y="6627"/>
                    <a:pt x="5205" y="6782"/>
                    <a:pt x="5176" y="6938"/>
                  </a:cubicBezTo>
                  <a:cubicBezTo>
                    <a:pt x="5114" y="7276"/>
                    <a:pt x="5082" y="7618"/>
                    <a:pt x="5061" y="7960"/>
                  </a:cubicBezTo>
                  <a:cubicBezTo>
                    <a:pt x="5039" y="8324"/>
                    <a:pt x="5030" y="8689"/>
                    <a:pt x="5022" y="9054"/>
                  </a:cubicBezTo>
                  <a:cubicBezTo>
                    <a:pt x="5022" y="9099"/>
                    <a:pt x="5022" y="9148"/>
                    <a:pt x="5047" y="9183"/>
                  </a:cubicBezTo>
                  <a:cubicBezTo>
                    <a:pt x="5078" y="9226"/>
                    <a:pt x="5135" y="9238"/>
                    <a:pt x="5184" y="9256"/>
                  </a:cubicBezTo>
                  <a:cubicBezTo>
                    <a:pt x="5375" y="9326"/>
                    <a:pt x="5502" y="9539"/>
                    <a:pt x="5473" y="9740"/>
                  </a:cubicBezTo>
                </a:path>
              </a:pathLst>
            </a:custGeom>
            <a:solidFill>
              <a:schemeClr val="accent2"/>
            </a:solidFill>
            <a:ln w="14760" cap="flat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57CE3A5-C509-504D-ACEE-18FE8FBAB54A}"/>
                </a:ext>
              </a:extLst>
            </p:cNvPr>
            <p:cNvSpPr/>
            <p:nvPr/>
          </p:nvSpPr>
          <p:spPr>
            <a:xfrm>
              <a:off x="4939263" y="1887962"/>
              <a:ext cx="61640" cy="616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89BB30F6-6403-8B4F-9185-233FED07F175}"/>
                </a:ext>
              </a:extLst>
            </p:cNvPr>
            <p:cNvSpPr txBox="1"/>
            <p:nvPr/>
          </p:nvSpPr>
          <p:spPr>
            <a:xfrm>
              <a:off x="5674366" y="1606192"/>
              <a:ext cx="12446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E8A76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Arial" panose="020B0604020202020204" pitchFamily="34" charset="0"/>
                </a:rPr>
                <a:t>Montpellier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6E280E04-79DB-E642-8723-5521CCC5E30B}"/>
                </a:ext>
              </a:extLst>
            </p:cNvPr>
            <p:cNvCxnSpPr>
              <a:cxnSpLocks/>
            </p:cNvCxnSpPr>
            <p:nvPr/>
          </p:nvCxnSpPr>
          <p:spPr>
            <a:xfrm>
              <a:off x="4992941" y="1914857"/>
              <a:ext cx="178738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A801D45D-B2F7-BB44-AFE3-84E01AEF5073}"/>
                </a:ext>
              </a:extLst>
            </p:cNvPr>
            <p:cNvSpPr/>
            <p:nvPr/>
          </p:nvSpPr>
          <p:spPr>
            <a:xfrm>
              <a:off x="4384333" y="235192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F6C9336F-ED56-794F-B09B-427059F3B027}"/>
                </a:ext>
              </a:extLst>
            </p:cNvPr>
            <p:cNvSpPr txBox="1"/>
            <p:nvPr/>
          </p:nvSpPr>
          <p:spPr>
            <a:xfrm>
              <a:off x="5176579" y="2283898"/>
              <a:ext cx="1757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10A1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Arial" panose="020B0604020202020204" pitchFamily="34" charset="0"/>
                </a:rPr>
                <a:t>Pays D’Oc</a:t>
              </a: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B452FFD-0C37-F440-A5A5-85D6E89595B1}"/>
                </a:ext>
              </a:extLst>
            </p:cNvPr>
            <p:cNvCxnSpPr>
              <a:cxnSpLocks/>
            </p:cNvCxnSpPr>
            <p:nvPr/>
          </p:nvCxnSpPr>
          <p:spPr>
            <a:xfrm>
              <a:off x="4404296" y="2596601"/>
              <a:ext cx="237603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C76D6D3B-3B5F-4640-8BBD-A8B22F01E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035" y="6381750"/>
            <a:ext cx="1850765" cy="17531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8DEC499-FE49-1445-A1FA-134AFC2EF210}"/>
              </a:ext>
            </a:extLst>
          </p:cNvPr>
          <p:cNvSpPr/>
          <p:nvPr/>
        </p:nvSpPr>
        <p:spPr>
          <a:xfrm>
            <a:off x="4674181" y="464146"/>
            <a:ext cx="356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46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1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Didot" panose="02000603020000020004" pitchFamily="2" charset="0"/>
                <a:ea typeface="+mn-ea"/>
                <a:cs typeface="+mn-cs"/>
              </a:rPr>
              <a:t>“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Didot" panose="02000603020000020004" pitchFamily="2" charset="0"/>
                <a:ea typeface="+mn-ea"/>
                <a:cs typeface="+mn-cs"/>
              </a:rPr>
              <a:t>L'essentiel est invisible pour les yeux</a:t>
            </a:r>
            <a:r>
              <a:rPr kumimoji="0" lang="en" sz="1600" b="0" i="1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Didot" panose="02000603020000020004" pitchFamily="2" charset="0"/>
                <a:ea typeface="+mn-ea"/>
                <a:cs typeface="+mn-cs"/>
              </a:rPr>
              <a:t>”.</a:t>
            </a:r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9E8A76"/>
              </a:solidFill>
              <a:effectLst/>
              <a:uLnTx/>
              <a:uFillTx/>
              <a:latin typeface="Didot" panose="02000603020000020004" pitchFamily="2" charset="0"/>
              <a:ea typeface="+mn-ea"/>
              <a:cs typeface="+mn-cs"/>
            </a:endParaRPr>
          </a:p>
          <a:p>
            <a:pPr marL="0" marR="0" lvl="0" indent="0" algn="l" defTabSz="946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Didot" panose="02000603020000020004" pitchFamily="2" charset="0"/>
                <a:ea typeface="+mn-ea"/>
                <a:cs typeface="+mn-cs"/>
              </a:rPr>
              <a:t>Antoine de St </a:t>
            </a:r>
            <a:r>
              <a:rPr kumimoji="0" lang="e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Didot" panose="02000603020000020004" pitchFamily="2" charset="0"/>
                <a:ea typeface="+mn-ea"/>
                <a:cs typeface="+mn-cs"/>
              </a:rPr>
              <a:t>Exupéry</a:t>
            </a:r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9E8A76"/>
              </a:solidFill>
              <a:effectLst/>
              <a:uLnTx/>
              <a:uFillTx/>
              <a:latin typeface="Didot" panose="02000603020000020004" pitchFamily="2" charset="0"/>
              <a:ea typeface="+mn-ea"/>
              <a:cs typeface="+mn-cs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65443A94-24B3-5D4B-806C-8EAC416EB3F7}"/>
              </a:ext>
            </a:extLst>
          </p:cNvPr>
          <p:cNvGrpSpPr/>
          <p:nvPr/>
        </p:nvGrpSpPr>
        <p:grpSpPr>
          <a:xfrm>
            <a:off x="774597" y="1289012"/>
            <a:ext cx="248274" cy="327509"/>
            <a:chOff x="4595464" y="948820"/>
            <a:chExt cx="223838" cy="295275"/>
          </a:xfrm>
        </p:grpSpPr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AF1FB834-3F77-3A42-9392-637704659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902" y="1020258"/>
              <a:ext cx="80962" cy="80962"/>
            </a:xfrm>
            <a:custGeom>
              <a:avLst/>
              <a:gdLst>
                <a:gd name="T0" fmla="*/ 113 w 227"/>
                <a:gd name="T1" fmla="*/ 0 h 227"/>
                <a:gd name="T2" fmla="*/ 113 w 227"/>
                <a:gd name="T3" fmla="*/ 0 h 227"/>
                <a:gd name="T4" fmla="*/ 113 w 227"/>
                <a:gd name="T5" fmla="*/ 0 h 227"/>
                <a:gd name="T6" fmla="*/ 226 w 227"/>
                <a:gd name="T7" fmla="*/ 113 h 227"/>
                <a:gd name="T8" fmla="*/ 113 w 227"/>
                <a:gd name="T9" fmla="*/ 226 h 227"/>
                <a:gd name="T10" fmla="*/ 113 w 227"/>
                <a:gd name="T11" fmla="*/ 226 h 227"/>
                <a:gd name="T12" fmla="*/ 113 w 227"/>
                <a:gd name="T13" fmla="*/ 226 h 227"/>
                <a:gd name="T14" fmla="*/ 0 w 227"/>
                <a:gd name="T15" fmla="*/ 113 h 227"/>
                <a:gd name="T16" fmla="*/ 113 w 227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0"/>
                  </a:moveTo>
                  <a:lnTo>
                    <a:pt x="113" y="0"/>
                  </a:lnTo>
                  <a:lnTo>
                    <a:pt x="113" y="0"/>
                  </a:lnTo>
                  <a:cubicBezTo>
                    <a:pt x="175" y="0"/>
                    <a:pt x="226" y="48"/>
                    <a:pt x="226" y="113"/>
                  </a:cubicBezTo>
                  <a:cubicBezTo>
                    <a:pt x="226" y="178"/>
                    <a:pt x="175" y="226"/>
                    <a:pt x="113" y="226"/>
                  </a:cubicBezTo>
                  <a:lnTo>
                    <a:pt x="113" y="226"/>
                  </a:lnTo>
                  <a:lnTo>
                    <a:pt x="113" y="226"/>
                  </a:lnTo>
                  <a:cubicBezTo>
                    <a:pt x="51" y="226"/>
                    <a:pt x="0" y="178"/>
                    <a:pt x="0" y="113"/>
                  </a:cubicBezTo>
                  <a:cubicBezTo>
                    <a:pt x="0" y="48"/>
                    <a:pt x="51" y="0"/>
                    <a:pt x="113" y="0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92">
              <a:extLst>
                <a:ext uri="{FF2B5EF4-FFF2-40B4-BE49-F238E27FC236}">
                  <a16:creationId xmlns:a16="http://schemas.microsoft.com/office/drawing/2014/main" id="{93B5646D-C613-B14C-B1A2-E8986287B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464" y="948820"/>
              <a:ext cx="223838" cy="295275"/>
            </a:xfrm>
            <a:custGeom>
              <a:avLst/>
              <a:gdLst>
                <a:gd name="T0" fmla="*/ 313 w 622"/>
                <a:gd name="T1" fmla="*/ 0 h 822"/>
                <a:gd name="T2" fmla="*/ 621 w 622"/>
                <a:gd name="T3" fmla="*/ 307 h 822"/>
                <a:gd name="T4" fmla="*/ 567 w 622"/>
                <a:gd name="T5" fmla="*/ 499 h 822"/>
                <a:gd name="T6" fmla="*/ 310 w 622"/>
                <a:gd name="T7" fmla="*/ 821 h 822"/>
                <a:gd name="T8" fmla="*/ 53 w 622"/>
                <a:gd name="T9" fmla="*/ 499 h 822"/>
                <a:gd name="T10" fmla="*/ 0 w 622"/>
                <a:gd name="T11" fmla="*/ 307 h 822"/>
                <a:gd name="T12" fmla="*/ 313 w 622"/>
                <a:gd name="T13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822">
                  <a:moveTo>
                    <a:pt x="313" y="0"/>
                  </a:moveTo>
                  <a:cubicBezTo>
                    <a:pt x="482" y="0"/>
                    <a:pt x="621" y="138"/>
                    <a:pt x="621" y="307"/>
                  </a:cubicBezTo>
                  <a:cubicBezTo>
                    <a:pt x="621" y="381"/>
                    <a:pt x="609" y="431"/>
                    <a:pt x="567" y="499"/>
                  </a:cubicBezTo>
                  <a:cubicBezTo>
                    <a:pt x="525" y="567"/>
                    <a:pt x="310" y="821"/>
                    <a:pt x="310" y="821"/>
                  </a:cubicBezTo>
                  <a:cubicBezTo>
                    <a:pt x="310" y="821"/>
                    <a:pt x="95" y="567"/>
                    <a:pt x="53" y="499"/>
                  </a:cubicBezTo>
                  <a:cubicBezTo>
                    <a:pt x="10" y="431"/>
                    <a:pt x="0" y="381"/>
                    <a:pt x="0" y="307"/>
                  </a:cubicBezTo>
                  <a:cubicBezTo>
                    <a:pt x="5" y="138"/>
                    <a:pt x="144" y="0"/>
                    <a:pt x="313" y="0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67A62931-35CD-FB40-96B8-69C791638A86}"/>
              </a:ext>
            </a:extLst>
          </p:cNvPr>
          <p:cNvSpPr txBox="1"/>
          <p:nvPr/>
        </p:nvSpPr>
        <p:spPr>
          <a:xfrm>
            <a:off x="1064701" y="1311391"/>
            <a:ext cx="2203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Didot" panose="02000503000000020003" pitchFamily="2" charset="-79"/>
                <a:ea typeface="+mn-ea"/>
                <a:cs typeface="Didot" panose="02000503000000020003" pitchFamily="2" charset="-79"/>
              </a:rPr>
              <a:t>IGP Pays d’Oc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D5381563-A02D-EB48-AE8A-4FEA70FF2B01}"/>
              </a:ext>
            </a:extLst>
          </p:cNvPr>
          <p:cNvCxnSpPr>
            <a:cxnSpLocks/>
          </p:cNvCxnSpPr>
          <p:nvPr/>
        </p:nvCxnSpPr>
        <p:spPr>
          <a:xfrm>
            <a:off x="780114" y="1697069"/>
            <a:ext cx="2079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8210324B-26E7-AD4A-9F9F-B682F888BE21}"/>
              </a:ext>
            </a:extLst>
          </p:cNvPr>
          <p:cNvSpPr txBox="1"/>
          <p:nvPr/>
        </p:nvSpPr>
        <p:spPr>
          <a:xfrm>
            <a:off x="1098052" y="1718415"/>
            <a:ext cx="2290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Cabernet Sauvignon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Syrah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Merlot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Grenache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42C79AB4-4639-2E45-A09E-A53710276059}"/>
              </a:ext>
            </a:extLst>
          </p:cNvPr>
          <p:cNvGrpSpPr/>
          <p:nvPr/>
        </p:nvGrpSpPr>
        <p:grpSpPr>
          <a:xfrm>
            <a:off x="776039" y="1818956"/>
            <a:ext cx="277091" cy="405535"/>
            <a:chOff x="2078038" y="3778250"/>
            <a:chExt cx="304800" cy="446088"/>
          </a:xfrm>
        </p:grpSpPr>
        <p:sp>
          <p:nvSpPr>
            <p:cNvPr id="61" name="Freeform 73">
              <a:extLst>
                <a:ext uri="{FF2B5EF4-FFF2-40B4-BE49-F238E27FC236}">
                  <a16:creationId xmlns:a16="http://schemas.microsoft.com/office/drawing/2014/main" id="{4A74454F-6255-9B49-AACC-8A3D4F1C5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4143375"/>
              <a:ext cx="80962" cy="80963"/>
            </a:xfrm>
            <a:custGeom>
              <a:avLst/>
              <a:gdLst>
                <a:gd name="T0" fmla="*/ 226 w 227"/>
                <a:gd name="T1" fmla="*/ 113 h 227"/>
                <a:gd name="T2" fmla="*/ 210 w 227"/>
                <a:gd name="T3" fmla="*/ 169 h 227"/>
                <a:gd name="T4" fmla="*/ 169 w 227"/>
                <a:gd name="T5" fmla="*/ 211 h 227"/>
                <a:gd name="T6" fmla="*/ 113 w 227"/>
                <a:gd name="T7" fmla="*/ 226 h 227"/>
                <a:gd name="T8" fmla="*/ 56 w 227"/>
                <a:gd name="T9" fmla="*/ 211 h 227"/>
                <a:gd name="T10" fmla="*/ 15 w 227"/>
                <a:gd name="T11" fmla="*/ 169 h 227"/>
                <a:gd name="T12" fmla="*/ 0 w 227"/>
                <a:gd name="T13" fmla="*/ 113 h 227"/>
                <a:gd name="T14" fmla="*/ 15 w 227"/>
                <a:gd name="T15" fmla="*/ 56 h 227"/>
                <a:gd name="T16" fmla="*/ 56 w 227"/>
                <a:gd name="T17" fmla="*/ 15 h 227"/>
                <a:gd name="T18" fmla="*/ 113 w 227"/>
                <a:gd name="T19" fmla="*/ 0 h 227"/>
                <a:gd name="T20" fmla="*/ 169 w 227"/>
                <a:gd name="T21" fmla="*/ 15 h 227"/>
                <a:gd name="T22" fmla="*/ 210 w 227"/>
                <a:gd name="T23" fmla="*/ 56 h 227"/>
                <a:gd name="T24" fmla="*/ 226 w 227"/>
                <a:gd name="T25" fmla="*/ 1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7">
                  <a:moveTo>
                    <a:pt x="226" y="113"/>
                  </a:moveTo>
                  <a:cubicBezTo>
                    <a:pt x="226" y="134"/>
                    <a:pt x="220" y="151"/>
                    <a:pt x="210" y="169"/>
                  </a:cubicBezTo>
                  <a:cubicBezTo>
                    <a:pt x="199" y="187"/>
                    <a:pt x="187" y="200"/>
                    <a:pt x="169" y="211"/>
                  </a:cubicBezTo>
                  <a:cubicBezTo>
                    <a:pt x="151" y="221"/>
                    <a:pt x="133" y="226"/>
                    <a:pt x="113" y="226"/>
                  </a:cubicBezTo>
                  <a:cubicBezTo>
                    <a:pt x="92" y="226"/>
                    <a:pt x="74" y="221"/>
                    <a:pt x="56" y="211"/>
                  </a:cubicBezTo>
                  <a:cubicBezTo>
                    <a:pt x="38" y="200"/>
                    <a:pt x="25" y="187"/>
                    <a:pt x="15" y="169"/>
                  </a:cubicBezTo>
                  <a:cubicBezTo>
                    <a:pt x="5" y="151"/>
                    <a:pt x="0" y="134"/>
                    <a:pt x="0" y="113"/>
                  </a:cubicBezTo>
                  <a:cubicBezTo>
                    <a:pt x="0" y="92"/>
                    <a:pt x="5" y="74"/>
                    <a:pt x="15" y="56"/>
                  </a:cubicBezTo>
                  <a:cubicBezTo>
                    <a:pt x="25" y="38"/>
                    <a:pt x="38" y="25"/>
                    <a:pt x="56" y="15"/>
                  </a:cubicBezTo>
                  <a:cubicBezTo>
                    <a:pt x="74" y="5"/>
                    <a:pt x="92" y="0"/>
                    <a:pt x="113" y="0"/>
                  </a:cubicBezTo>
                  <a:cubicBezTo>
                    <a:pt x="133" y="0"/>
                    <a:pt x="151" y="5"/>
                    <a:pt x="169" y="15"/>
                  </a:cubicBezTo>
                  <a:cubicBezTo>
                    <a:pt x="187" y="25"/>
                    <a:pt x="199" y="38"/>
                    <a:pt x="210" y="56"/>
                  </a:cubicBezTo>
                  <a:cubicBezTo>
                    <a:pt x="220" y="74"/>
                    <a:pt x="226" y="92"/>
                    <a:pt x="226" y="113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74">
              <a:extLst>
                <a:ext uri="{FF2B5EF4-FFF2-40B4-BE49-F238E27FC236}">
                  <a16:creationId xmlns:a16="http://schemas.microsoft.com/office/drawing/2014/main" id="{213EE9E8-DC9E-4D48-9995-790A0E8C4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838" y="4041775"/>
              <a:ext cx="80962" cy="80963"/>
            </a:xfrm>
            <a:custGeom>
              <a:avLst/>
              <a:gdLst>
                <a:gd name="T0" fmla="*/ 226 w 227"/>
                <a:gd name="T1" fmla="*/ 113 h 227"/>
                <a:gd name="T2" fmla="*/ 211 w 227"/>
                <a:gd name="T3" fmla="*/ 169 h 227"/>
                <a:gd name="T4" fmla="*/ 170 w 227"/>
                <a:gd name="T5" fmla="*/ 210 h 227"/>
                <a:gd name="T6" fmla="*/ 113 w 227"/>
                <a:gd name="T7" fmla="*/ 226 h 227"/>
                <a:gd name="T8" fmla="*/ 57 w 227"/>
                <a:gd name="T9" fmla="*/ 210 h 227"/>
                <a:gd name="T10" fmla="*/ 16 w 227"/>
                <a:gd name="T11" fmla="*/ 169 h 227"/>
                <a:gd name="T12" fmla="*/ 0 w 227"/>
                <a:gd name="T13" fmla="*/ 113 h 227"/>
                <a:gd name="T14" fmla="*/ 16 w 227"/>
                <a:gd name="T15" fmla="*/ 56 h 227"/>
                <a:gd name="T16" fmla="*/ 57 w 227"/>
                <a:gd name="T17" fmla="*/ 15 h 227"/>
                <a:gd name="T18" fmla="*/ 113 w 227"/>
                <a:gd name="T19" fmla="*/ 0 h 227"/>
                <a:gd name="T20" fmla="*/ 170 w 227"/>
                <a:gd name="T21" fmla="*/ 15 h 227"/>
                <a:gd name="T22" fmla="*/ 211 w 227"/>
                <a:gd name="T23" fmla="*/ 56 h 227"/>
                <a:gd name="T24" fmla="*/ 226 w 227"/>
                <a:gd name="T25" fmla="*/ 1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7">
                  <a:moveTo>
                    <a:pt x="226" y="113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1" y="187"/>
                    <a:pt x="188" y="199"/>
                    <a:pt x="170" y="210"/>
                  </a:cubicBezTo>
                  <a:cubicBezTo>
                    <a:pt x="152" y="220"/>
                    <a:pt x="133" y="226"/>
                    <a:pt x="113" y="226"/>
                  </a:cubicBezTo>
                  <a:cubicBezTo>
                    <a:pt x="92" y="226"/>
                    <a:pt x="75" y="220"/>
                    <a:pt x="57" y="210"/>
                  </a:cubicBezTo>
                  <a:cubicBezTo>
                    <a:pt x="39" y="199"/>
                    <a:pt x="26" y="187"/>
                    <a:pt x="16" y="169"/>
                  </a:cubicBezTo>
                  <a:cubicBezTo>
                    <a:pt x="5" y="151"/>
                    <a:pt x="0" y="133"/>
                    <a:pt x="0" y="113"/>
                  </a:cubicBezTo>
                  <a:cubicBezTo>
                    <a:pt x="0" y="92"/>
                    <a:pt x="5" y="74"/>
                    <a:pt x="16" y="56"/>
                  </a:cubicBezTo>
                  <a:cubicBezTo>
                    <a:pt x="26" y="38"/>
                    <a:pt x="39" y="25"/>
                    <a:pt x="57" y="15"/>
                  </a:cubicBezTo>
                  <a:cubicBezTo>
                    <a:pt x="75" y="5"/>
                    <a:pt x="93" y="0"/>
                    <a:pt x="113" y="0"/>
                  </a:cubicBezTo>
                  <a:cubicBezTo>
                    <a:pt x="134" y="0"/>
                    <a:pt x="152" y="5"/>
                    <a:pt x="170" y="15"/>
                  </a:cubicBezTo>
                  <a:cubicBezTo>
                    <a:pt x="188" y="25"/>
                    <a:pt x="201" y="38"/>
                    <a:pt x="211" y="56"/>
                  </a:cubicBezTo>
                  <a:cubicBezTo>
                    <a:pt x="221" y="74"/>
                    <a:pt x="226" y="92"/>
                    <a:pt x="226" y="113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75">
              <a:extLst>
                <a:ext uri="{FF2B5EF4-FFF2-40B4-BE49-F238E27FC236}">
                  <a16:creationId xmlns:a16="http://schemas.microsoft.com/office/drawing/2014/main" id="{5C654B16-B97C-6447-BA1C-9358566FB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4041775"/>
              <a:ext cx="80962" cy="80963"/>
            </a:xfrm>
            <a:custGeom>
              <a:avLst/>
              <a:gdLst>
                <a:gd name="T0" fmla="*/ 226 w 227"/>
                <a:gd name="T1" fmla="*/ 113 h 227"/>
                <a:gd name="T2" fmla="*/ 211 w 227"/>
                <a:gd name="T3" fmla="*/ 169 h 227"/>
                <a:gd name="T4" fmla="*/ 169 w 227"/>
                <a:gd name="T5" fmla="*/ 210 h 227"/>
                <a:gd name="T6" fmla="*/ 113 w 227"/>
                <a:gd name="T7" fmla="*/ 226 h 227"/>
                <a:gd name="T8" fmla="*/ 56 w 227"/>
                <a:gd name="T9" fmla="*/ 210 h 227"/>
                <a:gd name="T10" fmla="*/ 15 w 227"/>
                <a:gd name="T11" fmla="*/ 169 h 227"/>
                <a:gd name="T12" fmla="*/ 0 w 227"/>
                <a:gd name="T13" fmla="*/ 113 h 227"/>
                <a:gd name="T14" fmla="*/ 15 w 227"/>
                <a:gd name="T15" fmla="*/ 56 h 227"/>
                <a:gd name="T16" fmla="*/ 56 w 227"/>
                <a:gd name="T17" fmla="*/ 15 h 227"/>
                <a:gd name="T18" fmla="*/ 113 w 227"/>
                <a:gd name="T19" fmla="*/ 0 h 227"/>
                <a:gd name="T20" fmla="*/ 169 w 227"/>
                <a:gd name="T21" fmla="*/ 15 h 227"/>
                <a:gd name="T22" fmla="*/ 211 w 227"/>
                <a:gd name="T23" fmla="*/ 56 h 227"/>
                <a:gd name="T24" fmla="*/ 226 w 227"/>
                <a:gd name="T25" fmla="*/ 1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7">
                  <a:moveTo>
                    <a:pt x="226" y="113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0" y="187"/>
                    <a:pt x="187" y="199"/>
                    <a:pt x="169" y="210"/>
                  </a:cubicBezTo>
                  <a:cubicBezTo>
                    <a:pt x="151" y="220"/>
                    <a:pt x="134" y="226"/>
                    <a:pt x="113" y="226"/>
                  </a:cubicBezTo>
                  <a:cubicBezTo>
                    <a:pt x="92" y="226"/>
                    <a:pt x="74" y="220"/>
                    <a:pt x="56" y="210"/>
                  </a:cubicBezTo>
                  <a:cubicBezTo>
                    <a:pt x="38" y="199"/>
                    <a:pt x="25" y="187"/>
                    <a:pt x="15" y="169"/>
                  </a:cubicBezTo>
                  <a:cubicBezTo>
                    <a:pt x="5" y="151"/>
                    <a:pt x="0" y="133"/>
                    <a:pt x="0" y="113"/>
                  </a:cubicBezTo>
                  <a:cubicBezTo>
                    <a:pt x="0" y="92"/>
                    <a:pt x="5" y="74"/>
                    <a:pt x="15" y="56"/>
                  </a:cubicBezTo>
                  <a:cubicBezTo>
                    <a:pt x="25" y="38"/>
                    <a:pt x="38" y="25"/>
                    <a:pt x="56" y="15"/>
                  </a:cubicBezTo>
                  <a:cubicBezTo>
                    <a:pt x="74" y="5"/>
                    <a:pt x="92" y="0"/>
                    <a:pt x="113" y="0"/>
                  </a:cubicBezTo>
                  <a:cubicBezTo>
                    <a:pt x="134" y="0"/>
                    <a:pt x="151" y="5"/>
                    <a:pt x="169" y="15"/>
                  </a:cubicBezTo>
                  <a:cubicBezTo>
                    <a:pt x="187" y="25"/>
                    <a:pt x="200" y="38"/>
                    <a:pt x="211" y="56"/>
                  </a:cubicBezTo>
                  <a:cubicBezTo>
                    <a:pt x="221" y="74"/>
                    <a:pt x="226" y="92"/>
                    <a:pt x="226" y="113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76">
              <a:extLst>
                <a:ext uri="{FF2B5EF4-FFF2-40B4-BE49-F238E27FC236}">
                  <a16:creationId xmlns:a16="http://schemas.microsoft.com/office/drawing/2014/main" id="{5E00A32B-4F65-CF47-8EF3-B8412ECA8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3940175"/>
              <a:ext cx="80962" cy="80963"/>
            </a:xfrm>
            <a:custGeom>
              <a:avLst/>
              <a:gdLst>
                <a:gd name="T0" fmla="*/ 226 w 227"/>
                <a:gd name="T1" fmla="*/ 112 h 226"/>
                <a:gd name="T2" fmla="*/ 210 w 227"/>
                <a:gd name="T3" fmla="*/ 169 h 226"/>
                <a:gd name="T4" fmla="*/ 169 w 227"/>
                <a:gd name="T5" fmla="*/ 210 h 226"/>
                <a:gd name="T6" fmla="*/ 113 w 227"/>
                <a:gd name="T7" fmla="*/ 225 h 226"/>
                <a:gd name="T8" fmla="*/ 56 w 227"/>
                <a:gd name="T9" fmla="*/ 210 h 226"/>
                <a:gd name="T10" fmla="*/ 15 w 227"/>
                <a:gd name="T11" fmla="*/ 169 h 226"/>
                <a:gd name="T12" fmla="*/ 0 w 227"/>
                <a:gd name="T13" fmla="*/ 112 h 226"/>
                <a:gd name="T14" fmla="*/ 15 w 227"/>
                <a:gd name="T15" fmla="*/ 56 h 226"/>
                <a:gd name="T16" fmla="*/ 56 w 227"/>
                <a:gd name="T17" fmla="*/ 15 h 226"/>
                <a:gd name="T18" fmla="*/ 113 w 227"/>
                <a:gd name="T19" fmla="*/ 0 h 226"/>
                <a:gd name="T20" fmla="*/ 169 w 227"/>
                <a:gd name="T21" fmla="*/ 15 h 226"/>
                <a:gd name="T22" fmla="*/ 210 w 227"/>
                <a:gd name="T23" fmla="*/ 56 h 226"/>
                <a:gd name="T24" fmla="*/ 226 w 227"/>
                <a:gd name="T25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6">
                  <a:moveTo>
                    <a:pt x="226" y="112"/>
                  </a:moveTo>
                  <a:cubicBezTo>
                    <a:pt x="226" y="133"/>
                    <a:pt x="220" y="151"/>
                    <a:pt x="210" y="169"/>
                  </a:cubicBezTo>
                  <a:cubicBezTo>
                    <a:pt x="199" y="187"/>
                    <a:pt x="187" y="199"/>
                    <a:pt x="169" y="210"/>
                  </a:cubicBezTo>
                  <a:cubicBezTo>
                    <a:pt x="151" y="220"/>
                    <a:pt x="133" y="225"/>
                    <a:pt x="113" y="225"/>
                  </a:cubicBezTo>
                  <a:cubicBezTo>
                    <a:pt x="92" y="225"/>
                    <a:pt x="74" y="220"/>
                    <a:pt x="56" y="210"/>
                  </a:cubicBezTo>
                  <a:cubicBezTo>
                    <a:pt x="38" y="199"/>
                    <a:pt x="25" y="187"/>
                    <a:pt x="15" y="169"/>
                  </a:cubicBezTo>
                  <a:cubicBezTo>
                    <a:pt x="5" y="151"/>
                    <a:pt x="0" y="132"/>
                    <a:pt x="0" y="112"/>
                  </a:cubicBezTo>
                  <a:cubicBezTo>
                    <a:pt x="0" y="91"/>
                    <a:pt x="5" y="74"/>
                    <a:pt x="15" y="56"/>
                  </a:cubicBezTo>
                  <a:cubicBezTo>
                    <a:pt x="25" y="38"/>
                    <a:pt x="38" y="25"/>
                    <a:pt x="56" y="15"/>
                  </a:cubicBezTo>
                  <a:cubicBezTo>
                    <a:pt x="74" y="4"/>
                    <a:pt x="92" y="0"/>
                    <a:pt x="113" y="0"/>
                  </a:cubicBezTo>
                  <a:cubicBezTo>
                    <a:pt x="133" y="0"/>
                    <a:pt x="151" y="4"/>
                    <a:pt x="169" y="15"/>
                  </a:cubicBezTo>
                  <a:cubicBezTo>
                    <a:pt x="187" y="25"/>
                    <a:pt x="199" y="38"/>
                    <a:pt x="210" y="56"/>
                  </a:cubicBezTo>
                  <a:cubicBezTo>
                    <a:pt x="220" y="74"/>
                    <a:pt x="226" y="92"/>
                    <a:pt x="226" y="112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id="{60DD73AD-3BA7-5D45-8BE2-9E4B9BE23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75" y="3940175"/>
              <a:ext cx="80963" cy="80963"/>
            </a:xfrm>
            <a:custGeom>
              <a:avLst/>
              <a:gdLst>
                <a:gd name="T0" fmla="*/ 226 w 227"/>
                <a:gd name="T1" fmla="*/ 112 h 226"/>
                <a:gd name="T2" fmla="*/ 211 w 227"/>
                <a:gd name="T3" fmla="*/ 169 h 226"/>
                <a:gd name="T4" fmla="*/ 170 w 227"/>
                <a:gd name="T5" fmla="*/ 210 h 226"/>
                <a:gd name="T6" fmla="*/ 113 w 227"/>
                <a:gd name="T7" fmla="*/ 225 h 226"/>
                <a:gd name="T8" fmla="*/ 57 w 227"/>
                <a:gd name="T9" fmla="*/ 210 h 226"/>
                <a:gd name="T10" fmla="*/ 15 w 227"/>
                <a:gd name="T11" fmla="*/ 169 h 226"/>
                <a:gd name="T12" fmla="*/ 0 w 227"/>
                <a:gd name="T13" fmla="*/ 112 h 226"/>
                <a:gd name="T14" fmla="*/ 15 w 227"/>
                <a:gd name="T15" fmla="*/ 56 h 226"/>
                <a:gd name="T16" fmla="*/ 57 w 227"/>
                <a:gd name="T17" fmla="*/ 15 h 226"/>
                <a:gd name="T18" fmla="*/ 113 w 227"/>
                <a:gd name="T19" fmla="*/ 0 h 226"/>
                <a:gd name="T20" fmla="*/ 170 w 227"/>
                <a:gd name="T21" fmla="*/ 15 h 226"/>
                <a:gd name="T22" fmla="*/ 211 w 227"/>
                <a:gd name="T23" fmla="*/ 56 h 226"/>
                <a:gd name="T24" fmla="*/ 226 w 227"/>
                <a:gd name="T25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6">
                  <a:moveTo>
                    <a:pt x="226" y="112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0" y="187"/>
                    <a:pt x="188" y="199"/>
                    <a:pt x="170" y="210"/>
                  </a:cubicBezTo>
                  <a:cubicBezTo>
                    <a:pt x="152" y="220"/>
                    <a:pt x="134" y="225"/>
                    <a:pt x="113" y="225"/>
                  </a:cubicBezTo>
                  <a:cubicBezTo>
                    <a:pt x="92" y="225"/>
                    <a:pt x="75" y="220"/>
                    <a:pt x="57" y="210"/>
                  </a:cubicBezTo>
                  <a:cubicBezTo>
                    <a:pt x="39" y="199"/>
                    <a:pt x="25" y="187"/>
                    <a:pt x="15" y="169"/>
                  </a:cubicBezTo>
                  <a:cubicBezTo>
                    <a:pt x="4" y="151"/>
                    <a:pt x="0" y="132"/>
                    <a:pt x="0" y="112"/>
                  </a:cubicBezTo>
                  <a:cubicBezTo>
                    <a:pt x="0" y="91"/>
                    <a:pt x="4" y="74"/>
                    <a:pt x="15" y="56"/>
                  </a:cubicBezTo>
                  <a:cubicBezTo>
                    <a:pt x="25" y="38"/>
                    <a:pt x="39" y="25"/>
                    <a:pt x="57" y="15"/>
                  </a:cubicBezTo>
                  <a:cubicBezTo>
                    <a:pt x="75" y="4"/>
                    <a:pt x="92" y="0"/>
                    <a:pt x="113" y="0"/>
                  </a:cubicBezTo>
                  <a:cubicBezTo>
                    <a:pt x="134" y="0"/>
                    <a:pt x="152" y="4"/>
                    <a:pt x="170" y="15"/>
                  </a:cubicBezTo>
                  <a:cubicBezTo>
                    <a:pt x="188" y="25"/>
                    <a:pt x="200" y="38"/>
                    <a:pt x="211" y="56"/>
                  </a:cubicBezTo>
                  <a:cubicBezTo>
                    <a:pt x="221" y="74"/>
                    <a:pt x="226" y="92"/>
                    <a:pt x="226" y="112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8">
              <a:extLst>
                <a:ext uri="{FF2B5EF4-FFF2-40B4-BE49-F238E27FC236}">
                  <a16:creationId xmlns:a16="http://schemas.microsoft.com/office/drawing/2014/main" id="{1F1715F2-9314-6340-8A47-ADA7FF49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038" y="3940175"/>
              <a:ext cx="80962" cy="80963"/>
            </a:xfrm>
            <a:custGeom>
              <a:avLst/>
              <a:gdLst>
                <a:gd name="T0" fmla="*/ 226 w 227"/>
                <a:gd name="T1" fmla="*/ 112 h 226"/>
                <a:gd name="T2" fmla="*/ 211 w 227"/>
                <a:gd name="T3" fmla="*/ 169 h 226"/>
                <a:gd name="T4" fmla="*/ 170 w 227"/>
                <a:gd name="T5" fmla="*/ 210 h 226"/>
                <a:gd name="T6" fmla="*/ 113 w 227"/>
                <a:gd name="T7" fmla="*/ 225 h 226"/>
                <a:gd name="T8" fmla="*/ 57 w 227"/>
                <a:gd name="T9" fmla="*/ 210 h 226"/>
                <a:gd name="T10" fmla="*/ 16 w 227"/>
                <a:gd name="T11" fmla="*/ 169 h 226"/>
                <a:gd name="T12" fmla="*/ 0 w 227"/>
                <a:gd name="T13" fmla="*/ 112 h 226"/>
                <a:gd name="T14" fmla="*/ 16 w 227"/>
                <a:gd name="T15" fmla="*/ 56 h 226"/>
                <a:gd name="T16" fmla="*/ 57 w 227"/>
                <a:gd name="T17" fmla="*/ 15 h 226"/>
                <a:gd name="T18" fmla="*/ 113 w 227"/>
                <a:gd name="T19" fmla="*/ 0 h 226"/>
                <a:gd name="T20" fmla="*/ 170 w 227"/>
                <a:gd name="T21" fmla="*/ 15 h 226"/>
                <a:gd name="T22" fmla="*/ 211 w 227"/>
                <a:gd name="T23" fmla="*/ 56 h 226"/>
                <a:gd name="T24" fmla="*/ 226 w 227"/>
                <a:gd name="T25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6">
                  <a:moveTo>
                    <a:pt x="226" y="112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1" y="187"/>
                    <a:pt x="188" y="199"/>
                    <a:pt x="170" y="210"/>
                  </a:cubicBezTo>
                  <a:cubicBezTo>
                    <a:pt x="152" y="220"/>
                    <a:pt x="134" y="225"/>
                    <a:pt x="113" y="225"/>
                  </a:cubicBezTo>
                  <a:cubicBezTo>
                    <a:pt x="92" y="225"/>
                    <a:pt x="75" y="220"/>
                    <a:pt x="57" y="210"/>
                  </a:cubicBezTo>
                  <a:cubicBezTo>
                    <a:pt x="39" y="199"/>
                    <a:pt x="26" y="187"/>
                    <a:pt x="16" y="169"/>
                  </a:cubicBezTo>
                  <a:cubicBezTo>
                    <a:pt x="5" y="151"/>
                    <a:pt x="0" y="132"/>
                    <a:pt x="0" y="112"/>
                  </a:cubicBezTo>
                  <a:cubicBezTo>
                    <a:pt x="0" y="91"/>
                    <a:pt x="5" y="74"/>
                    <a:pt x="16" y="56"/>
                  </a:cubicBezTo>
                  <a:cubicBezTo>
                    <a:pt x="26" y="38"/>
                    <a:pt x="39" y="25"/>
                    <a:pt x="57" y="15"/>
                  </a:cubicBezTo>
                  <a:cubicBezTo>
                    <a:pt x="75" y="4"/>
                    <a:pt x="92" y="0"/>
                    <a:pt x="113" y="0"/>
                  </a:cubicBezTo>
                  <a:cubicBezTo>
                    <a:pt x="134" y="0"/>
                    <a:pt x="152" y="4"/>
                    <a:pt x="170" y="15"/>
                  </a:cubicBezTo>
                  <a:cubicBezTo>
                    <a:pt x="188" y="25"/>
                    <a:pt x="201" y="38"/>
                    <a:pt x="211" y="56"/>
                  </a:cubicBezTo>
                  <a:cubicBezTo>
                    <a:pt x="221" y="74"/>
                    <a:pt x="226" y="92"/>
                    <a:pt x="226" y="112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377C0525-A71F-014C-A3CE-DC7B4D452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725" y="3824288"/>
              <a:ext cx="223838" cy="93662"/>
            </a:xfrm>
            <a:custGeom>
              <a:avLst/>
              <a:gdLst>
                <a:gd name="T0" fmla="*/ 141 w 622"/>
                <a:gd name="T1" fmla="*/ 11 h 258"/>
                <a:gd name="T2" fmla="*/ 0 w 622"/>
                <a:gd name="T3" fmla="*/ 11 h 258"/>
                <a:gd name="T4" fmla="*/ 102 w 622"/>
                <a:gd name="T5" fmla="*/ 206 h 258"/>
                <a:gd name="T6" fmla="*/ 311 w 622"/>
                <a:gd name="T7" fmla="*/ 180 h 258"/>
                <a:gd name="T8" fmla="*/ 511 w 622"/>
                <a:gd name="T9" fmla="*/ 206 h 258"/>
                <a:gd name="T10" fmla="*/ 621 w 622"/>
                <a:gd name="T11" fmla="*/ 11 h 258"/>
                <a:gd name="T12" fmla="*/ 424 w 622"/>
                <a:gd name="T13" fmla="*/ 39 h 258"/>
                <a:gd name="T14" fmla="*/ 339 w 622"/>
                <a:gd name="T15" fmla="*/ 1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2" h="258">
                  <a:moveTo>
                    <a:pt x="141" y="11"/>
                  </a:moveTo>
                  <a:cubicBezTo>
                    <a:pt x="74" y="0"/>
                    <a:pt x="0" y="11"/>
                    <a:pt x="0" y="11"/>
                  </a:cubicBezTo>
                  <a:cubicBezTo>
                    <a:pt x="0" y="11"/>
                    <a:pt x="17" y="152"/>
                    <a:pt x="102" y="206"/>
                  </a:cubicBezTo>
                  <a:cubicBezTo>
                    <a:pt x="178" y="257"/>
                    <a:pt x="257" y="228"/>
                    <a:pt x="311" y="180"/>
                  </a:cubicBezTo>
                  <a:cubicBezTo>
                    <a:pt x="361" y="231"/>
                    <a:pt x="432" y="257"/>
                    <a:pt x="511" y="206"/>
                  </a:cubicBezTo>
                  <a:cubicBezTo>
                    <a:pt x="593" y="152"/>
                    <a:pt x="621" y="11"/>
                    <a:pt x="621" y="11"/>
                  </a:cubicBezTo>
                  <a:cubicBezTo>
                    <a:pt x="621" y="11"/>
                    <a:pt x="494" y="5"/>
                    <a:pt x="424" y="39"/>
                  </a:cubicBezTo>
                  <a:cubicBezTo>
                    <a:pt x="387" y="56"/>
                    <a:pt x="359" y="90"/>
                    <a:pt x="339" y="124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A426DB6C-6348-1841-A70F-872EC16F8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3778250"/>
              <a:ext cx="71437" cy="93663"/>
            </a:xfrm>
            <a:custGeom>
              <a:avLst/>
              <a:gdLst>
                <a:gd name="T0" fmla="*/ 197 w 198"/>
                <a:gd name="T1" fmla="*/ 113 h 258"/>
                <a:gd name="T2" fmla="*/ 113 w 198"/>
                <a:gd name="T3" fmla="*/ 0 h 258"/>
                <a:gd name="T4" fmla="*/ 0 w 198"/>
                <a:gd name="T5" fmla="*/ 169 h 258"/>
                <a:gd name="T6" fmla="*/ 28 w 198"/>
                <a:gd name="T7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258">
                  <a:moveTo>
                    <a:pt x="197" y="113"/>
                  </a:moveTo>
                  <a:cubicBezTo>
                    <a:pt x="172" y="42"/>
                    <a:pt x="113" y="0"/>
                    <a:pt x="113" y="0"/>
                  </a:cubicBezTo>
                  <a:cubicBezTo>
                    <a:pt x="113" y="0"/>
                    <a:pt x="0" y="71"/>
                    <a:pt x="0" y="169"/>
                  </a:cubicBezTo>
                  <a:cubicBezTo>
                    <a:pt x="0" y="200"/>
                    <a:pt x="14" y="231"/>
                    <a:pt x="28" y="257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:a16="http://schemas.microsoft.com/office/drawing/2014/main" id="{EA7B2D60-4EAA-D047-AC20-81FA3C9C8012}"/>
              </a:ext>
            </a:extLst>
          </p:cNvPr>
          <p:cNvSpPr txBox="1"/>
          <p:nvPr/>
        </p:nvSpPr>
        <p:spPr>
          <a:xfrm>
            <a:off x="1061789" y="2814632"/>
            <a:ext cx="2290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Sauvignon blanc Grenache blanc Chardonnay     Viognier</a:t>
            </a:r>
          </a:p>
        </p:txBody>
      </p: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868F936E-B889-A742-842A-94C18FD10F9A}"/>
              </a:ext>
            </a:extLst>
          </p:cNvPr>
          <p:cNvGrpSpPr/>
          <p:nvPr/>
        </p:nvGrpSpPr>
        <p:grpSpPr>
          <a:xfrm>
            <a:off x="784698" y="2885455"/>
            <a:ext cx="277091" cy="405535"/>
            <a:chOff x="2078038" y="3778250"/>
            <a:chExt cx="304800" cy="446088"/>
          </a:xfrm>
        </p:grpSpPr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96EF547A-A183-174C-9E29-BE16B9CB4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4143375"/>
              <a:ext cx="80962" cy="80963"/>
            </a:xfrm>
            <a:custGeom>
              <a:avLst/>
              <a:gdLst>
                <a:gd name="T0" fmla="*/ 226 w 227"/>
                <a:gd name="T1" fmla="*/ 113 h 227"/>
                <a:gd name="T2" fmla="*/ 210 w 227"/>
                <a:gd name="T3" fmla="*/ 169 h 227"/>
                <a:gd name="T4" fmla="*/ 169 w 227"/>
                <a:gd name="T5" fmla="*/ 211 h 227"/>
                <a:gd name="T6" fmla="*/ 113 w 227"/>
                <a:gd name="T7" fmla="*/ 226 h 227"/>
                <a:gd name="T8" fmla="*/ 56 w 227"/>
                <a:gd name="T9" fmla="*/ 211 h 227"/>
                <a:gd name="T10" fmla="*/ 15 w 227"/>
                <a:gd name="T11" fmla="*/ 169 h 227"/>
                <a:gd name="T12" fmla="*/ 0 w 227"/>
                <a:gd name="T13" fmla="*/ 113 h 227"/>
                <a:gd name="T14" fmla="*/ 15 w 227"/>
                <a:gd name="T15" fmla="*/ 56 h 227"/>
                <a:gd name="T16" fmla="*/ 56 w 227"/>
                <a:gd name="T17" fmla="*/ 15 h 227"/>
                <a:gd name="T18" fmla="*/ 113 w 227"/>
                <a:gd name="T19" fmla="*/ 0 h 227"/>
                <a:gd name="T20" fmla="*/ 169 w 227"/>
                <a:gd name="T21" fmla="*/ 15 h 227"/>
                <a:gd name="T22" fmla="*/ 210 w 227"/>
                <a:gd name="T23" fmla="*/ 56 h 227"/>
                <a:gd name="T24" fmla="*/ 226 w 227"/>
                <a:gd name="T25" fmla="*/ 1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7">
                  <a:moveTo>
                    <a:pt x="226" y="113"/>
                  </a:moveTo>
                  <a:cubicBezTo>
                    <a:pt x="226" y="134"/>
                    <a:pt x="220" y="151"/>
                    <a:pt x="210" y="169"/>
                  </a:cubicBezTo>
                  <a:cubicBezTo>
                    <a:pt x="199" y="187"/>
                    <a:pt x="187" y="200"/>
                    <a:pt x="169" y="211"/>
                  </a:cubicBezTo>
                  <a:cubicBezTo>
                    <a:pt x="151" y="221"/>
                    <a:pt x="133" y="226"/>
                    <a:pt x="113" y="226"/>
                  </a:cubicBezTo>
                  <a:cubicBezTo>
                    <a:pt x="92" y="226"/>
                    <a:pt x="74" y="221"/>
                    <a:pt x="56" y="211"/>
                  </a:cubicBezTo>
                  <a:cubicBezTo>
                    <a:pt x="38" y="200"/>
                    <a:pt x="25" y="187"/>
                    <a:pt x="15" y="169"/>
                  </a:cubicBezTo>
                  <a:cubicBezTo>
                    <a:pt x="5" y="151"/>
                    <a:pt x="0" y="134"/>
                    <a:pt x="0" y="113"/>
                  </a:cubicBezTo>
                  <a:cubicBezTo>
                    <a:pt x="0" y="92"/>
                    <a:pt x="5" y="74"/>
                    <a:pt x="15" y="56"/>
                  </a:cubicBezTo>
                  <a:cubicBezTo>
                    <a:pt x="25" y="38"/>
                    <a:pt x="38" y="25"/>
                    <a:pt x="56" y="15"/>
                  </a:cubicBezTo>
                  <a:cubicBezTo>
                    <a:pt x="74" y="5"/>
                    <a:pt x="92" y="0"/>
                    <a:pt x="113" y="0"/>
                  </a:cubicBezTo>
                  <a:cubicBezTo>
                    <a:pt x="133" y="0"/>
                    <a:pt x="151" y="5"/>
                    <a:pt x="169" y="15"/>
                  </a:cubicBezTo>
                  <a:cubicBezTo>
                    <a:pt x="187" y="25"/>
                    <a:pt x="199" y="38"/>
                    <a:pt x="210" y="56"/>
                  </a:cubicBezTo>
                  <a:cubicBezTo>
                    <a:pt x="220" y="74"/>
                    <a:pt x="226" y="92"/>
                    <a:pt x="226" y="113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8881CECD-B97D-ED4B-BEA7-E4C073C18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838" y="4041775"/>
              <a:ext cx="80962" cy="80963"/>
            </a:xfrm>
            <a:custGeom>
              <a:avLst/>
              <a:gdLst>
                <a:gd name="T0" fmla="*/ 226 w 227"/>
                <a:gd name="T1" fmla="*/ 113 h 227"/>
                <a:gd name="T2" fmla="*/ 211 w 227"/>
                <a:gd name="T3" fmla="*/ 169 h 227"/>
                <a:gd name="T4" fmla="*/ 170 w 227"/>
                <a:gd name="T5" fmla="*/ 210 h 227"/>
                <a:gd name="T6" fmla="*/ 113 w 227"/>
                <a:gd name="T7" fmla="*/ 226 h 227"/>
                <a:gd name="T8" fmla="*/ 57 w 227"/>
                <a:gd name="T9" fmla="*/ 210 h 227"/>
                <a:gd name="T10" fmla="*/ 16 w 227"/>
                <a:gd name="T11" fmla="*/ 169 h 227"/>
                <a:gd name="T12" fmla="*/ 0 w 227"/>
                <a:gd name="T13" fmla="*/ 113 h 227"/>
                <a:gd name="T14" fmla="*/ 16 w 227"/>
                <a:gd name="T15" fmla="*/ 56 h 227"/>
                <a:gd name="T16" fmla="*/ 57 w 227"/>
                <a:gd name="T17" fmla="*/ 15 h 227"/>
                <a:gd name="T18" fmla="*/ 113 w 227"/>
                <a:gd name="T19" fmla="*/ 0 h 227"/>
                <a:gd name="T20" fmla="*/ 170 w 227"/>
                <a:gd name="T21" fmla="*/ 15 h 227"/>
                <a:gd name="T22" fmla="*/ 211 w 227"/>
                <a:gd name="T23" fmla="*/ 56 h 227"/>
                <a:gd name="T24" fmla="*/ 226 w 227"/>
                <a:gd name="T25" fmla="*/ 1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7">
                  <a:moveTo>
                    <a:pt x="226" y="113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1" y="187"/>
                    <a:pt x="188" y="199"/>
                    <a:pt x="170" y="210"/>
                  </a:cubicBezTo>
                  <a:cubicBezTo>
                    <a:pt x="152" y="220"/>
                    <a:pt x="133" y="226"/>
                    <a:pt x="113" y="226"/>
                  </a:cubicBezTo>
                  <a:cubicBezTo>
                    <a:pt x="92" y="226"/>
                    <a:pt x="75" y="220"/>
                    <a:pt x="57" y="210"/>
                  </a:cubicBezTo>
                  <a:cubicBezTo>
                    <a:pt x="39" y="199"/>
                    <a:pt x="26" y="187"/>
                    <a:pt x="16" y="169"/>
                  </a:cubicBezTo>
                  <a:cubicBezTo>
                    <a:pt x="5" y="151"/>
                    <a:pt x="0" y="133"/>
                    <a:pt x="0" y="113"/>
                  </a:cubicBezTo>
                  <a:cubicBezTo>
                    <a:pt x="0" y="92"/>
                    <a:pt x="5" y="74"/>
                    <a:pt x="16" y="56"/>
                  </a:cubicBezTo>
                  <a:cubicBezTo>
                    <a:pt x="26" y="38"/>
                    <a:pt x="39" y="25"/>
                    <a:pt x="57" y="15"/>
                  </a:cubicBezTo>
                  <a:cubicBezTo>
                    <a:pt x="75" y="5"/>
                    <a:pt x="93" y="0"/>
                    <a:pt x="113" y="0"/>
                  </a:cubicBezTo>
                  <a:cubicBezTo>
                    <a:pt x="134" y="0"/>
                    <a:pt x="152" y="5"/>
                    <a:pt x="170" y="15"/>
                  </a:cubicBezTo>
                  <a:cubicBezTo>
                    <a:pt x="188" y="25"/>
                    <a:pt x="201" y="38"/>
                    <a:pt x="211" y="56"/>
                  </a:cubicBezTo>
                  <a:cubicBezTo>
                    <a:pt x="221" y="74"/>
                    <a:pt x="226" y="92"/>
                    <a:pt x="226" y="113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03196D33-A7D4-BE41-9E0F-76AF15BCD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4041775"/>
              <a:ext cx="80962" cy="80963"/>
            </a:xfrm>
            <a:custGeom>
              <a:avLst/>
              <a:gdLst>
                <a:gd name="T0" fmla="*/ 226 w 227"/>
                <a:gd name="T1" fmla="*/ 113 h 227"/>
                <a:gd name="T2" fmla="*/ 211 w 227"/>
                <a:gd name="T3" fmla="*/ 169 h 227"/>
                <a:gd name="T4" fmla="*/ 169 w 227"/>
                <a:gd name="T5" fmla="*/ 210 h 227"/>
                <a:gd name="T6" fmla="*/ 113 w 227"/>
                <a:gd name="T7" fmla="*/ 226 h 227"/>
                <a:gd name="T8" fmla="*/ 56 w 227"/>
                <a:gd name="T9" fmla="*/ 210 h 227"/>
                <a:gd name="T10" fmla="*/ 15 w 227"/>
                <a:gd name="T11" fmla="*/ 169 h 227"/>
                <a:gd name="T12" fmla="*/ 0 w 227"/>
                <a:gd name="T13" fmla="*/ 113 h 227"/>
                <a:gd name="T14" fmla="*/ 15 w 227"/>
                <a:gd name="T15" fmla="*/ 56 h 227"/>
                <a:gd name="T16" fmla="*/ 56 w 227"/>
                <a:gd name="T17" fmla="*/ 15 h 227"/>
                <a:gd name="T18" fmla="*/ 113 w 227"/>
                <a:gd name="T19" fmla="*/ 0 h 227"/>
                <a:gd name="T20" fmla="*/ 169 w 227"/>
                <a:gd name="T21" fmla="*/ 15 h 227"/>
                <a:gd name="T22" fmla="*/ 211 w 227"/>
                <a:gd name="T23" fmla="*/ 56 h 227"/>
                <a:gd name="T24" fmla="*/ 226 w 227"/>
                <a:gd name="T25" fmla="*/ 1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7">
                  <a:moveTo>
                    <a:pt x="226" y="113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0" y="187"/>
                    <a:pt x="187" y="199"/>
                    <a:pt x="169" y="210"/>
                  </a:cubicBezTo>
                  <a:cubicBezTo>
                    <a:pt x="151" y="220"/>
                    <a:pt x="134" y="226"/>
                    <a:pt x="113" y="226"/>
                  </a:cubicBezTo>
                  <a:cubicBezTo>
                    <a:pt x="92" y="226"/>
                    <a:pt x="74" y="220"/>
                    <a:pt x="56" y="210"/>
                  </a:cubicBezTo>
                  <a:cubicBezTo>
                    <a:pt x="38" y="199"/>
                    <a:pt x="25" y="187"/>
                    <a:pt x="15" y="169"/>
                  </a:cubicBezTo>
                  <a:cubicBezTo>
                    <a:pt x="5" y="151"/>
                    <a:pt x="0" y="133"/>
                    <a:pt x="0" y="113"/>
                  </a:cubicBezTo>
                  <a:cubicBezTo>
                    <a:pt x="0" y="92"/>
                    <a:pt x="5" y="74"/>
                    <a:pt x="15" y="56"/>
                  </a:cubicBezTo>
                  <a:cubicBezTo>
                    <a:pt x="25" y="38"/>
                    <a:pt x="38" y="25"/>
                    <a:pt x="56" y="15"/>
                  </a:cubicBezTo>
                  <a:cubicBezTo>
                    <a:pt x="74" y="5"/>
                    <a:pt x="92" y="0"/>
                    <a:pt x="113" y="0"/>
                  </a:cubicBezTo>
                  <a:cubicBezTo>
                    <a:pt x="134" y="0"/>
                    <a:pt x="151" y="5"/>
                    <a:pt x="169" y="15"/>
                  </a:cubicBezTo>
                  <a:cubicBezTo>
                    <a:pt x="187" y="25"/>
                    <a:pt x="200" y="38"/>
                    <a:pt x="211" y="56"/>
                  </a:cubicBezTo>
                  <a:cubicBezTo>
                    <a:pt x="221" y="74"/>
                    <a:pt x="226" y="92"/>
                    <a:pt x="226" y="113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884F14A0-438D-A24E-BD1C-866BDD00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3940175"/>
              <a:ext cx="80962" cy="80963"/>
            </a:xfrm>
            <a:custGeom>
              <a:avLst/>
              <a:gdLst>
                <a:gd name="T0" fmla="*/ 226 w 227"/>
                <a:gd name="T1" fmla="*/ 112 h 226"/>
                <a:gd name="T2" fmla="*/ 210 w 227"/>
                <a:gd name="T3" fmla="*/ 169 h 226"/>
                <a:gd name="T4" fmla="*/ 169 w 227"/>
                <a:gd name="T5" fmla="*/ 210 h 226"/>
                <a:gd name="T6" fmla="*/ 113 w 227"/>
                <a:gd name="T7" fmla="*/ 225 h 226"/>
                <a:gd name="T8" fmla="*/ 56 w 227"/>
                <a:gd name="T9" fmla="*/ 210 h 226"/>
                <a:gd name="T10" fmla="*/ 15 w 227"/>
                <a:gd name="T11" fmla="*/ 169 h 226"/>
                <a:gd name="T12" fmla="*/ 0 w 227"/>
                <a:gd name="T13" fmla="*/ 112 h 226"/>
                <a:gd name="T14" fmla="*/ 15 w 227"/>
                <a:gd name="T15" fmla="*/ 56 h 226"/>
                <a:gd name="T16" fmla="*/ 56 w 227"/>
                <a:gd name="T17" fmla="*/ 15 h 226"/>
                <a:gd name="T18" fmla="*/ 113 w 227"/>
                <a:gd name="T19" fmla="*/ 0 h 226"/>
                <a:gd name="T20" fmla="*/ 169 w 227"/>
                <a:gd name="T21" fmla="*/ 15 h 226"/>
                <a:gd name="T22" fmla="*/ 210 w 227"/>
                <a:gd name="T23" fmla="*/ 56 h 226"/>
                <a:gd name="T24" fmla="*/ 226 w 227"/>
                <a:gd name="T25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6">
                  <a:moveTo>
                    <a:pt x="226" y="112"/>
                  </a:moveTo>
                  <a:cubicBezTo>
                    <a:pt x="226" y="133"/>
                    <a:pt x="220" y="151"/>
                    <a:pt x="210" y="169"/>
                  </a:cubicBezTo>
                  <a:cubicBezTo>
                    <a:pt x="199" y="187"/>
                    <a:pt x="187" y="199"/>
                    <a:pt x="169" y="210"/>
                  </a:cubicBezTo>
                  <a:cubicBezTo>
                    <a:pt x="151" y="220"/>
                    <a:pt x="133" y="225"/>
                    <a:pt x="113" y="225"/>
                  </a:cubicBezTo>
                  <a:cubicBezTo>
                    <a:pt x="92" y="225"/>
                    <a:pt x="74" y="220"/>
                    <a:pt x="56" y="210"/>
                  </a:cubicBezTo>
                  <a:cubicBezTo>
                    <a:pt x="38" y="199"/>
                    <a:pt x="25" y="187"/>
                    <a:pt x="15" y="169"/>
                  </a:cubicBezTo>
                  <a:cubicBezTo>
                    <a:pt x="5" y="151"/>
                    <a:pt x="0" y="132"/>
                    <a:pt x="0" y="112"/>
                  </a:cubicBezTo>
                  <a:cubicBezTo>
                    <a:pt x="0" y="91"/>
                    <a:pt x="5" y="74"/>
                    <a:pt x="15" y="56"/>
                  </a:cubicBezTo>
                  <a:cubicBezTo>
                    <a:pt x="25" y="38"/>
                    <a:pt x="38" y="25"/>
                    <a:pt x="56" y="15"/>
                  </a:cubicBezTo>
                  <a:cubicBezTo>
                    <a:pt x="74" y="4"/>
                    <a:pt x="92" y="0"/>
                    <a:pt x="113" y="0"/>
                  </a:cubicBezTo>
                  <a:cubicBezTo>
                    <a:pt x="133" y="0"/>
                    <a:pt x="151" y="4"/>
                    <a:pt x="169" y="15"/>
                  </a:cubicBezTo>
                  <a:cubicBezTo>
                    <a:pt x="187" y="25"/>
                    <a:pt x="199" y="38"/>
                    <a:pt x="210" y="56"/>
                  </a:cubicBezTo>
                  <a:cubicBezTo>
                    <a:pt x="220" y="74"/>
                    <a:pt x="226" y="92"/>
                    <a:pt x="226" y="112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772230E4-BCFA-2840-BE57-0DFE41A4F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75" y="3940175"/>
              <a:ext cx="80963" cy="80963"/>
            </a:xfrm>
            <a:custGeom>
              <a:avLst/>
              <a:gdLst>
                <a:gd name="T0" fmla="*/ 226 w 227"/>
                <a:gd name="T1" fmla="*/ 112 h 226"/>
                <a:gd name="T2" fmla="*/ 211 w 227"/>
                <a:gd name="T3" fmla="*/ 169 h 226"/>
                <a:gd name="T4" fmla="*/ 170 w 227"/>
                <a:gd name="T5" fmla="*/ 210 h 226"/>
                <a:gd name="T6" fmla="*/ 113 w 227"/>
                <a:gd name="T7" fmla="*/ 225 h 226"/>
                <a:gd name="T8" fmla="*/ 57 w 227"/>
                <a:gd name="T9" fmla="*/ 210 h 226"/>
                <a:gd name="T10" fmla="*/ 15 w 227"/>
                <a:gd name="T11" fmla="*/ 169 h 226"/>
                <a:gd name="T12" fmla="*/ 0 w 227"/>
                <a:gd name="T13" fmla="*/ 112 h 226"/>
                <a:gd name="T14" fmla="*/ 15 w 227"/>
                <a:gd name="T15" fmla="*/ 56 h 226"/>
                <a:gd name="T16" fmla="*/ 57 w 227"/>
                <a:gd name="T17" fmla="*/ 15 h 226"/>
                <a:gd name="T18" fmla="*/ 113 w 227"/>
                <a:gd name="T19" fmla="*/ 0 h 226"/>
                <a:gd name="T20" fmla="*/ 170 w 227"/>
                <a:gd name="T21" fmla="*/ 15 h 226"/>
                <a:gd name="T22" fmla="*/ 211 w 227"/>
                <a:gd name="T23" fmla="*/ 56 h 226"/>
                <a:gd name="T24" fmla="*/ 226 w 227"/>
                <a:gd name="T25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6">
                  <a:moveTo>
                    <a:pt x="226" y="112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0" y="187"/>
                    <a:pt x="188" y="199"/>
                    <a:pt x="170" y="210"/>
                  </a:cubicBezTo>
                  <a:cubicBezTo>
                    <a:pt x="152" y="220"/>
                    <a:pt x="134" y="225"/>
                    <a:pt x="113" y="225"/>
                  </a:cubicBezTo>
                  <a:cubicBezTo>
                    <a:pt x="92" y="225"/>
                    <a:pt x="75" y="220"/>
                    <a:pt x="57" y="210"/>
                  </a:cubicBezTo>
                  <a:cubicBezTo>
                    <a:pt x="39" y="199"/>
                    <a:pt x="25" y="187"/>
                    <a:pt x="15" y="169"/>
                  </a:cubicBezTo>
                  <a:cubicBezTo>
                    <a:pt x="4" y="151"/>
                    <a:pt x="0" y="132"/>
                    <a:pt x="0" y="112"/>
                  </a:cubicBezTo>
                  <a:cubicBezTo>
                    <a:pt x="0" y="91"/>
                    <a:pt x="4" y="74"/>
                    <a:pt x="15" y="56"/>
                  </a:cubicBezTo>
                  <a:cubicBezTo>
                    <a:pt x="25" y="38"/>
                    <a:pt x="39" y="25"/>
                    <a:pt x="57" y="15"/>
                  </a:cubicBezTo>
                  <a:cubicBezTo>
                    <a:pt x="75" y="4"/>
                    <a:pt x="92" y="0"/>
                    <a:pt x="113" y="0"/>
                  </a:cubicBezTo>
                  <a:cubicBezTo>
                    <a:pt x="134" y="0"/>
                    <a:pt x="152" y="4"/>
                    <a:pt x="170" y="15"/>
                  </a:cubicBezTo>
                  <a:cubicBezTo>
                    <a:pt x="188" y="25"/>
                    <a:pt x="200" y="38"/>
                    <a:pt x="211" y="56"/>
                  </a:cubicBezTo>
                  <a:cubicBezTo>
                    <a:pt x="221" y="74"/>
                    <a:pt x="226" y="92"/>
                    <a:pt x="226" y="112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35F0718B-18AB-6A48-9B09-505F5C508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038" y="3940175"/>
              <a:ext cx="80962" cy="80963"/>
            </a:xfrm>
            <a:custGeom>
              <a:avLst/>
              <a:gdLst>
                <a:gd name="T0" fmla="*/ 226 w 227"/>
                <a:gd name="T1" fmla="*/ 112 h 226"/>
                <a:gd name="T2" fmla="*/ 211 w 227"/>
                <a:gd name="T3" fmla="*/ 169 h 226"/>
                <a:gd name="T4" fmla="*/ 170 w 227"/>
                <a:gd name="T5" fmla="*/ 210 h 226"/>
                <a:gd name="T6" fmla="*/ 113 w 227"/>
                <a:gd name="T7" fmla="*/ 225 h 226"/>
                <a:gd name="T8" fmla="*/ 57 w 227"/>
                <a:gd name="T9" fmla="*/ 210 h 226"/>
                <a:gd name="T10" fmla="*/ 16 w 227"/>
                <a:gd name="T11" fmla="*/ 169 h 226"/>
                <a:gd name="T12" fmla="*/ 0 w 227"/>
                <a:gd name="T13" fmla="*/ 112 h 226"/>
                <a:gd name="T14" fmla="*/ 16 w 227"/>
                <a:gd name="T15" fmla="*/ 56 h 226"/>
                <a:gd name="T16" fmla="*/ 57 w 227"/>
                <a:gd name="T17" fmla="*/ 15 h 226"/>
                <a:gd name="T18" fmla="*/ 113 w 227"/>
                <a:gd name="T19" fmla="*/ 0 h 226"/>
                <a:gd name="T20" fmla="*/ 170 w 227"/>
                <a:gd name="T21" fmla="*/ 15 h 226"/>
                <a:gd name="T22" fmla="*/ 211 w 227"/>
                <a:gd name="T23" fmla="*/ 56 h 226"/>
                <a:gd name="T24" fmla="*/ 226 w 227"/>
                <a:gd name="T25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6">
                  <a:moveTo>
                    <a:pt x="226" y="112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1" y="187"/>
                    <a:pt x="188" y="199"/>
                    <a:pt x="170" y="210"/>
                  </a:cubicBezTo>
                  <a:cubicBezTo>
                    <a:pt x="152" y="220"/>
                    <a:pt x="134" y="225"/>
                    <a:pt x="113" y="225"/>
                  </a:cubicBezTo>
                  <a:cubicBezTo>
                    <a:pt x="92" y="225"/>
                    <a:pt x="75" y="220"/>
                    <a:pt x="57" y="210"/>
                  </a:cubicBezTo>
                  <a:cubicBezTo>
                    <a:pt x="39" y="199"/>
                    <a:pt x="26" y="187"/>
                    <a:pt x="16" y="169"/>
                  </a:cubicBezTo>
                  <a:cubicBezTo>
                    <a:pt x="5" y="151"/>
                    <a:pt x="0" y="132"/>
                    <a:pt x="0" y="112"/>
                  </a:cubicBezTo>
                  <a:cubicBezTo>
                    <a:pt x="0" y="91"/>
                    <a:pt x="5" y="74"/>
                    <a:pt x="16" y="56"/>
                  </a:cubicBezTo>
                  <a:cubicBezTo>
                    <a:pt x="26" y="38"/>
                    <a:pt x="39" y="25"/>
                    <a:pt x="57" y="15"/>
                  </a:cubicBezTo>
                  <a:cubicBezTo>
                    <a:pt x="75" y="4"/>
                    <a:pt x="92" y="0"/>
                    <a:pt x="113" y="0"/>
                  </a:cubicBezTo>
                  <a:cubicBezTo>
                    <a:pt x="134" y="0"/>
                    <a:pt x="152" y="4"/>
                    <a:pt x="170" y="15"/>
                  </a:cubicBezTo>
                  <a:cubicBezTo>
                    <a:pt x="188" y="25"/>
                    <a:pt x="201" y="38"/>
                    <a:pt x="211" y="56"/>
                  </a:cubicBezTo>
                  <a:cubicBezTo>
                    <a:pt x="221" y="74"/>
                    <a:pt x="226" y="92"/>
                    <a:pt x="226" y="112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918F6C68-A0D4-8E48-A9CE-25FD242BA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725" y="3824288"/>
              <a:ext cx="223838" cy="93662"/>
            </a:xfrm>
            <a:custGeom>
              <a:avLst/>
              <a:gdLst>
                <a:gd name="T0" fmla="*/ 141 w 622"/>
                <a:gd name="T1" fmla="*/ 11 h 258"/>
                <a:gd name="T2" fmla="*/ 0 w 622"/>
                <a:gd name="T3" fmla="*/ 11 h 258"/>
                <a:gd name="T4" fmla="*/ 102 w 622"/>
                <a:gd name="T5" fmla="*/ 206 h 258"/>
                <a:gd name="T6" fmla="*/ 311 w 622"/>
                <a:gd name="T7" fmla="*/ 180 h 258"/>
                <a:gd name="T8" fmla="*/ 511 w 622"/>
                <a:gd name="T9" fmla="*/ 206 h 258"/>
                <a:gd name="T10" fmla="*/ 621 w 622"/>
                <a:gd name="T11" fmla="*/ 11 h 258"/>
                <a:gd name="T12" fmla="*/ 424 w 622"/>
                <a:gd name="T13" fmla="*/ 39 h 258"/>
                <a:gd name="T14" fmla="*/ 339 w 622"/>
                <a:gd name="T15" fmla="*/ 1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2" h="258">
                  <a:moveTo>
                    <a:pt x="141" y="11"/>
                  </a:moveTo>
                  <a:cubicBezTo>
                    <a:pt x="74" y="0"/>
                    <a:pt x="0" y="11"/>
                    <a:pt x="0" y="11"/>
                  </a:cubicBezTo>
                  <a:cubicBezTo>
                    <a:pt x="0" y="11"/>
                    <a:pt x="17" y="152"/>
                    <a:pt x="102" y="206"/>
                  </a:cubicBezTo>
                  <a:cubicBezTo>
                    <a:pt x="178" y="257"/>
                    <a:pt x="257" y="228"/>
                    <a:pt x="311" y="180"/>
                  </a:cubicBezTo>
                  <a:cubicBezTo>
                    <a:pt x="361" y="231"/>
                    <a:pt x="432" y="257"/>
                    <a:pt x="511" y="206"/>
                  </a:cubicBezTo>
                  <a:cubicBezTo>
                    <a:pt x="593" y="152"/>
                    <a:pt x="621" y="11"/>
                    <a:pt x="621" y="11"/>
                  </a:cubicBezTo>
                  <a:cubicBezTo>
                    <a:pt x="621" y="11"/>
                    <a:pt x="494" y="5"/>
                    <a:pt x="424" y="39"/>
                  </a:cubicBezTo>
                  <a:cubicBezTo>
                    <a:pt x="387" y="56"/>
                    <a:pt x="359" y="90"/>
                    <a:pt x="339" y="124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E09C3D87-2E83-7B41-AF6D-BD71D9D4F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3778250"/>
              <a:ext cx="71437" cy="93663"/>
            </a:xfrm>
            <a:custGeom>
              <a:avLst/>
              <a:gdLst>
                <a:gd name="T0" fmla="*/ 197 w 198"/>
                <a:gd name="T1" fmla="*/ 113 h 258"/>
                <a:gd name="T2" fmla="*/ 113 w 198"/>
                <a:gd name="T3" fmla="*/ 0 h 258"/>
                <a:gd name="T4" fmla="*/ 0 w 198"/>
                <a:gd name="T5" fmla="*/ 169 h 258"/>
                <a:gd name="T6" fmla="*/ 28 w 198"/>
                <a:gd name="T7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258">
                  <a:moveTo>
                    <a:pt x="197" y="113"/>
                  </a:moveTo>
                  <a:cubicBezTo>
                    <a:pt x="172" y="42"/>
                    <a:pt x="113" y="0"/>
                    <a:pt x="113" y="0"/>
                  </a:cubicBezTo>
                  <a:cubicBezTo>
                    <a:pt x="113" y="0"/>
                    <a:pt x="0" y="71"/>
                    <a:pt x="0" y="169"/>
                  </a:cubicBezTo>
                  <a:cubicBezTo>
                    <a:pt x="0" y="200"/>
                    <a:pt x="14" y="231"/>
                    <a:pt x="28" y="257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B1B685E1-BBFB-084F-922F-647BD0086D33}"/>
              </a:ext>
            </a:extLst>
          </p:cNvPr>
          <p:cNvSpPr/>
          <p:nvPr/>
        </p:nvSpPr>
        <p:spPr>
          <a:xfrm rot="16200000">
            <a:off x="-104885" y="2076036"/>
            <a:ext cx="1019666" cy="2617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Rouge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22D4A91-D7B2-0A4F-A739-4E6D5A690445}"/>
              </a:ext>
            </a:extLst>
          </p:cNvPr>
          <p:cNvSpPr/>
          <p:nvPr/>
        </p:nvSpPr>
        <p:spPr>
          <a:xfrm rot="16200000">
            <a:off x="44252" y="3046614"/>
            <a:ext cx="721394" cy="261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Blanc</a:t>
            </a:r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74B1380D-0ED9-3B4C-8EA2-0B3B69070379}"/>
              </a:ext>
            </a:extLst>
          </p:cNvPr>
          <p:cNvCxnSpPr>
            <a:cxnSpLocks/>
          </p:cNvCxnSpPr>
          <p:nvPr/>
        </p:nvCxnSpPr>
        <p:spPr>
          <a:xfrm>
            <a:off x="780114" y="2721992"/>
            <a:ext cx="2079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05D650F3-72D4-F041-9C0C-F31163FE9096}"/>
              </a:ext>
            </a:extLst>
          </p:cNvPr>
          <p:cNvSpPr txBox="1"/>
          <p:nvPr/>
        </p:nvSpPr>
        <p:spPr>
          <a:xfrm>
            <a:off x="1108897" y="3714037"/>
            <a:ext cx="229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Grenache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E8A76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Syrah</a:t>
            </a:r>
          </a:p>
        </p:txBody>
      </p: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BD8DED04-D9C5-C746-BC73-C432860EF91B}"/>
              </a:ext>
            </a:extLst>
          </p:cNvPr>
          <p:cNvGrpSpPr/>
          <p:nvPr/>
        </p:nvGrpSpPr>
        <p:grpSpPr>
          <a:xfrm>
            <a:off x="776039" y="3731777"/>
            <a:ext cx="277091" cy="405535"/>
            <a:chOff x="2078038" y="3778250"/>
            <a:chExt cx="304800" cy="446088"/>
          </a:xfrm>
        </p:grpSpPr>
        <p:sp>
          <p:nvSpPr>
            <p:cNvPr id="95" name="Freeform 73">
              <a:extLst>
                <a:ext uri="{FF2B5EF4-FFF2-40B4-BE49-F238E27FC236}">
                  <a16:creationId xmlns:a16="http://schemas.microsoft.com/office/drawing/2014/main" id="{C2A63919-8DF1-3F46-B5F2-4E29AF7F0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4143375"/>
              <a:ext cx="80962" cy="80963"/>
            </a:xfrm>
            <a:custGeom>
              <a:avLst/>
              <a:gdLst>
                <a:gd name="T0" fmla="*/ 226 w 227"/>
                <a:gd name="T1" fmla="*/ 113 h 227"/>
                <a:gd name="T2" fmla="*/ 210 w 227"/>
                <a:gd name="T3" fmla="*/ 169 h 227"/>
                <a:gd name="T4" fmla="*/ 169 w 227"/>
                <a:gd name="T5" fmla="*/ 211 h 227"/>
                <a:gd name="T6" fmla="*/ 113 w 227"/>
                <a:gd name="T7" fmla="*/ 226 h 227"/>
                <a:gd name="T8" fmla="*/ 56 w 227"/>
                <a:gd name="T9" fmla="*/ 211 h 227"/>
                <a:gd name="T10" fmla="*/ 15 w 227"/>
                <a:gd name="T11" fmla="*/ 169 h 227"/>
                <a:gd name="T12" fmla="*/ 0 w 227"/>
                <a:gd name="T13" fmla="*/ 113 h 227"/>
                <a:gd name="T14" fmla="*/ 15 w 227"/>
                <a:gd name="T15" fmla="*/ 56 h 227"/>
                <a:gd name="T16" fmla="*/ 56 w 227"/>
                <a:gd name="T17" fmla="*/ 15 h 227"/>
                <a:gd name="T18" fmla="*/ 113 w 227"/>
                <a:gd name="T19" fmla="*/ 0 h 227"/>
                <a:gd name="T20" fmla="*/ 169 w 227"/>
                <a:gd name="T21" fmla="*/ 15 h 227"/>
                <a:gd name="T22" fmla="*/ 210 w 227"/>
                <a:gd name="T23" fmla="*/ 56 h 227"/>
                <a:gd name="T24" fmla="*/ 226 w 227"/>
                <a:gd name="T25" fmla="*/ 1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7">
                  <a:moveTo>
                    <a:pt x="226" y="113"/>
                  </a:moveTo>
                  <a:cubicBezTo>
                    <a:pt x="226" y="134"/>
                    <a:pt x="220" y="151"/>
                    <a:pt x="210" y="169"/>
                  </a:cubicBezTo>
                  <a:cubicBezTo>
                    <a:pt x="199" y="187"/>
                    <a:pt x="187" y="200"/>
                    <a:pt x="169" y="211"/>
                  </a:cubicBezTo>
                  <a:cubicBezTo>
                    <a:pt x="151" y="221"/>
                    <a:pt x="133" y="226"/>
                    <a:pt x="113" y="226"/>
                  </a:cubicBezTo>
                  <a:cubicBezTo>
                    <a:pt x="92" y="226"/>
                    <a:pt x="74" y="221"/>
                    <a:pt x="56" y="211"/>
                  </a:cubicBezTo>
                  <a:cubicBezTo>
                    <a:pt x="38" y="200"/>
                    <a:pt x="25" y="187"/>
                    <a:pt x="15" y="169"/>
                  </a:cubicBezTo>
                  <a:cubicBezTo>
                    <a:pt x="5" y="151"/>
                    <a:pt x="0" y="134"/>
                    <a:pt x="0" y="113"/>
                  </a:cubicBezTo>
                  <a:cubicBezTo>
                    <a:pt x="0" y="92"/>
                    <a:pt x="5" y="74"/>
                    <a:pt x="15" y="56"/>
                  </a:cubicBezTo>
                  <a:cubicBezTo>
                    <a:pt x="25" y="38"/>
                    <a:pt x="38" y="25"/>
                    <a:pt x="56" y="15"/>
                  </a:cubicBezTo>
                  <a:cubicBezTo>
                    <a:pt x="74" y="5"/>
                    <a:pt x="92" y="0"/>
                    <a:pt x="113" y="0"/>
                  </a:cubicBezTo>
                  <a:cubicBezTo>
                    <a:pt x="133" y="0"/>
                    <a:pt x="151" y="5"/>
                    <a:pt x="169" y="15"/>
                  </a:cubicBezTo>
                  <a:cubicBezTo>
                    <a:pt x="187" y="25"/>
                    <a:pt x="199" y="38"/>
                    <a:pt x="210" y="56"/>
                  </a:cubicBezTo>
                  <a:cubicBezTo>
                    <a:pt x="220" y="74"/>
                    <a:pt x="226" y="92"/>
                    <a:pt x="226" y="113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74">
              <a:extLst>
                <a:ext uri="{FF2B5EF4-FFF2-40B4-BE49-F238E27FC236}">
                  <a16:creationId xmlns:a16="http://schemas.microsoft.com/office/drawing/2014/main" id="{4FF56D4E-FAFF-2540-A1E2-AB8188449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838" y="4041775"/>
              <a:ext cx="80962" cy="80963"/>
            </a:xfrm>
            <a:custGeom>
              <a:avLst/>
              <a:gdLst>
                <a:gd name="T0" fmla="*/ 226 w 227"/>
                <a:gd name="T1" fmla="*/ 113 h 227"/>
                <a:gd name="T2" fmla="*/ 211 w 227"/>
                <a:gd name="T3" fmla="*/ 169 h 227"/>
                <a:gd name="T4" fmla="*/ 170 w 227"/>
                <a:gd name="T5" fmla="*/ 210 h 227"/>
                <a:gd name="T6" fmla="*/ 113 w 227"/>
                <a:gd name="T7" fmla="*/ 226 h 227"/>
                <a:gd name="T8" fmla="*/ 57 w 227"/>
                <a:gd name="T9" fmla="*/ 210 h 227"/>
                <a:gd name="T10" fmla="*/ 16 w 227"/>
                <a:gd name="T11" fmla="*/ 169 h 227"/>
                <a:gd name="T12" fmla="*/ 0 w 227"/>
                <a:gd name="T13" fmla="*/ 113 h 227"/>
                <a:gd name="T14" fmla="*/ 16 w 227"/>
                <a:gd name="T15" fmla="*/ 56 h 227"/>
                <a:gd name="T16" fmla="*/ 57 w 227"/>
                <a:gd name="T17" fmla="*/ 15 h 227"/>
                <a:gd name="T18" fmla="*/ 113 w 227"/>
                <a:gd name="T19" fmla="*/ 0 h 227"/>
                <a:gd name="T20" fmla="*/ 170 w 227"/>
                <a:gd name="T21" fmla="*/ 15 h 227"/>
                <a:gd name="T22" fmla="*/ 211 w 227"/>
                <a:gd name="T23" fmla="*/ 56 h 227"/>
                <a:gd name="T24" fmla="*/ 226 w 227"/>
                <a:gd name="T25" fmla="*/ 1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7">
                  <a:moveTo>
                    <a:pt x="226" y="113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1" y="187"/>
                    <a:pt x="188" y="199"/>
                    <a:pt x="170" y="210"/>
                  </a:cubicBezTo>
                  <a:cubicBezTo>
                    <a:pt x="152" y="220"/>
                    <a:pt x="133" y="226"/>
                    <a:pt x="113" y="226"/>
                  </a:cubicBezTo>
                  <a:cubicBezTo>
                    <a:pt x="92" y="226"/>
                    <a:pt x="75" y="220"/>
                    <a:pt x="57" y="210"/>
                  </a:cubicBezTo>
                  <a:cubicBezTo>
                    <a:pt x="39" y="199"/>
                    <a:pt x="26" y="187"/>
                    <a:pt x="16" y="169"/>
                  </a:cubicBezTo>
                  <a:cubicBezTo>
                    <a:pt x="5" y="151"/>
                    <a:pt x="0" y="133"/>
                    <a:pt x="0" y="113"/>
                  </a:cubicBezTo>
                  <a:cubicBezTo>
                    <a:pt x="0" y="92"/>
                    <a:pt x="5" y="74"/>
                    <a:pt x="16" y="56"/>
                  </a:cubicBezTo>
                  <a:cubicBezTo>
                    <a:pt x="26" y="38"/>
                    <a:pt x="39" y="25"/>
                    <a:pt x="57" y="15"/>
                  </a:cubicBezTo>
                  <a:cubicBezTo>
                    <a:pt x="75" y="5"/>
                    <a:pt x="93" y="0"/>
                    <a:pt x="113" y="0"/>
                  </a:cubicBezTo>
                  <a:cubicBezTo>
                    <a:pt x="134" y="0"/>
                    <a:pt x="152" y="5"/>
                    <a:pt x="170" y="15"/>
                  </a:cubicBezTo>
                  <a:cubicBezTo>
                    <a:pt x="188" y="25"/>
                    <a:pt x="201" y="38"/>
                    <a:pt x="211" y="56"/>
                  </a:cubicBezTo>
                  <a:cubicBezTo>
                    <a:pt x="221" y="74"/>
                    <a:pt x="226" y="92"/>
                    <a:pt x="226" y="113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75">
              <a:extLst>
                <a:ext uri="{FF2B5EF4-FFF2-40B4-BE49-F238E27FC236}">
                  <a16:creationId xmlns:a16="http://schemas.microsoft.com/office/drawing/2014/main" id="{0D0C9C39-861D-6E4F-AA7C-D9E40998A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4041775"/>
              <a:ext cx="80962" cy="80963"/>
            </a:xfrm>
            <a:custGeom>
              <a:avLst/>
              <a:gdLst>
                <a:gd name="T0" fmla="*/ 226 w 227"/>
                <a:gd name="T1" fmla="*/ 113 h 227"/>
                <a:gd name="T2" fmla="*/ 211 w 227"/>
                <a:gd name="T3" fmla="*/ 169 h 227"/>
                <a:gd name="T4" fmla="*/ 169 w 227"/>
                <a:gd name="T5" fmla="*/ 210 h 227"/>
                <a:gd name="T6" fmla="*/ 113 w 227"/>
                <a:gd name="T7" fmla="*/ 226 h 227"/>
                <a:gd name="T8" fmla="*/ 56 w 227"/>
                <a:gd name="T9" fmla="*/ 210 h 227"/>
                <a:gd name="T10" fmla="*/ 15 w 227"/>
                <a:gd name="T11" fmla="*/ 169 h 227"/>
                <a:gd name="T12" fmla="*/ 0 w 227"/>
                <a:gd name="T13" fmla="*/ 113 h 227"/>
                <a:gd name="T14" fmla="*/ 15 w 227"/>
                <a:gd name="T15" fmla="*/ 56 h 227"/>
                <a:gd name="T16" fmla="*/ 56 w 227"/>
                <a:gd name="T17" fmla="*/ 15 h 227"/>
                <a:gd name="T18" fmla="*/ 113 w 227"/>
                <a:gd name="T19" fmla="*/ 0 h 227"/>
                <a:gd name="T20" fmla="*/ 169 w 227"/>
                <a:gd name="T21" fmla="*/ 15 h 227"/>
                <a:gd name="T22" fmla="*/ 211 w 227"/>
                <a:gd name="T23" fmla="*/ 56 h 227"/>
                <a:gd name="T24" fmla="*/ 226 w 227"/>
                <a:gd name="T25" fmla="*/ 1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7">
                  <a:moveTo>
                    <a:pt x="226" y="113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0" y="187"/>
                    <a:pt x="187" y="199"/>
                    <a:pt x="169" y="210"/>
                  </a:cubicBezTo>
                  <a:cubicBezTo>
                    <a:pt x="151" y="220"/>
                    <a:pt x="134" y="226"/>
                    <a:pt x="113" y="226"/>
                  </a:cubicBezTo>
                  <a:cubicBezTo>
                    <a:pt x="92" y="226"/>
                    <a:pt x="74" y="220"/>
                    <a:pt x="56" y="210"/>
                  </a:cubicBezTo>
                  <a:cubicBezTo>
                    <a:pt x="38" y="199"/>
                    <a:pt x="25" y="187"/>
                    <a:pt x="15" y="169"/>
                  </a:cubicBezTo>
                  <a:cubicBezTo>
                    <a:pt x="5" y="151"/>
                    <a:pt x="0" y="133"/>
                    <a:pt x="0" y="113"/>
                  </a:cubicBezTo>
                  <a:cubicBezTo>
                    <a:pt x="0" y="92"/>
                    <a:pt x="5" y="74"/>
                    <a:pt x="15" y="56"/>
                  </a:cubicBezTo>
                  <a:cubicBezTo>
                    <a:pt x="25" y="38"/>
                    <a:pt x="38" y="25"/>
                    <a:pt x="56" y="15"/>
                  </a:cubicBezTo>
                  <a:cubicBezTo>
                    <a:pt x="74" y="5"/>
                    <a:pt x="92" y="0"/>
                    <a:pt x="113" y="0"/>
                  </a:cubicBezTo>
                  <a:cubicBezTo>
                    <a:pt x="134" y="0"/>
                    <a:pt x="151" y="5"/>
                    <a:pt x="169" y="15"/>
                  </a:cubicBezTo>
                  <a:cubicBezTo>
                    <a:pt x="187" y="25"/>
                    <a:pt x="200" y="38"/>
                    <a:pt x="211" y="56"/>
                  </a:cubicBezTo>
                  <a:cubicBezTo>
                    <a:pt x="221" y="74"/>
                    <a:pt x="226" y="92"/>
                    <a:pt x="226" y="113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76">
              <a:extLst>
                <a:ext uri="{FF2B5EF4-FFF2-40B4-BE49-F238E27FC236}">
                  <a16:creationId xmlns:a16="http://schemas.microsoft.com/office/drawing/2014/main" id="{C8147EE9-D07F-F145-8772-A3442F6D4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3940175"/>
              <a:ext cx="80962" cy="80963"/>
            </a:xfrm>
            <a:custGeom>
              <a:avLst/>
              <a:gdLst>
                <a:gd name="T0" fmla="*/ 226 w 227"/>
                <a:gd name="T1" fmla="*/ 112 h 226"/>
                <a:gd name="T2" fmla="*/ 210 w 227"/>
                <a:gd name="T3" fmla="*/ 169 h 226"/>
                <a:gd name="T4" fmla="*/ 169 w 227"/>
                <a:gd name="T5" fmla="*/ 210 h 226"/>
                <a:gd name="T6" fmla="*/ 113 w 227"/>
                <a:gd name="T7" fmla="*/ 225 h 226"/>
                <a:gd name="T8" fmla="*/ 56 w 227"/>
                <a:gd name="T9" fmla="*/ 210 h 226"/>
                <a:gd name="T10" fmla="*/ 15 w 227"/>
                <a:gd name="T11" fmla="*/ 169 h 226"/>
                <a:gd name="T12" fmla="*/ 0 w 227"/>
                <a:gd name="T13" fmla="*/ 112 h 226"/>
                <a:gd name="T14" fmla="*/ 15 w 227"/>
                <a:gd name="T15" fmla="*/ 56 h 226"/>
                <a:gd name="T16" fmla="*/ 56 w 227"/>
                <a:gd name="T17" fmla="*/ 15 h 226"/>
                <a:gd name="T18" fmla="*/ 113 w 227"/>
                <a:gd name="T19" fmla="*/ 0 h 226"/>
                <a:gd name="T20" fmla="*/ 169 w 227"/>
                <a:gd name="T21" fmla="*/ 15 h 226"/>
                <a:gd name="T22" fmla="*/ 210 w 227"/>
                <a:gd name="T23" fmla="*/ 56 h 226"/>
                <a:gd name="T24" fmla="*/ 226 w 227"/>
                <a:gd name="T25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6">
                  <a:moveTo>
                    <a:pt x="226" y="112"/>
                  </a:moveTo>
                  <a:cubicBezTo>
                    <a:pt x="226" y="133"/>
                    <a:pt x="220" y="151"/>
                    <a:pt x="210" y="169"/>
                  </a:cubicBezTo>
                  <a:cubicBezTo>
                    <a:pt x="199" y="187"/>
                    <a:pt x="187" y="199"/>
                    <a:pt x="169" y="210"/>
                  </a:cubicBezTo>
                  <a:cubicBezTo>
                    <a:pt x="151" y="220"/>
                    <a:pt x="133" y="225"/>
                    <a:pt x="113" y="225"/>
                  </a:cubicBezTo>
                  <a:cubicBezTo>
                    <a:pt x="92" y="225"/>
                    <a:pt x="74" y="220"/>
                    <a:pt x="56" y="210"/>
                  </a:cubicBezTo>
                  <a:cubicBezTo>
                    <a:pt x="38" y="199"/>
                    <a:pt x="25" y="187"/>
                    <a:pt x="15" y="169"/>
                  </a:cubicBezTo>
                  <a:cubicBezTo>
                    <a:pt x="5" y="151"/>
                    <a:pt x="0" y="132"/>
                    <a:pt x="0" y="112"/>
                  </a:cubicBezTo>
                  <a:cubicBezTo>
                    <a:pt x="0" y="91"/>
                    <a:pt x="5" y="74"/>
                    <a:pt x="15" y="56"/>
                  </a:cubicBezTo>
                  <a:cubicBezTo>
                    <a:pt x="25" y="38"/>
                    <a:pt x="38" y="25"/>
                    <a:pt x="56" y="15"/>
                  </a:cubicBezTo>
                  <a:cubicBezTo>
                    <a:pt x="74" y="4"/>
                    <a:pt x="92" y="0"/>
                    <a:pt x="113" y="0"/>
                  </a:cubicBezTo>
                  <a:cubicBezTo>
                    <a:pt x="133" y="0"/>
                    <a:pt x="151" y="4"/>
                    <a:pt x="169" y="15"/>
                  </a:cubicBezTo>
                  <a:cubicBezTo>
                    <a:pt x="187" y="25"/>
                    <a:pt x="199" y="38"/>
                    <a:pt x="210" y="56"/>
                  </a:cubicBezTo>
                  <a:cubicBezTo>
                    <a:pt x="220" y="74"/>
                    <a:pt x="226" y="92"/>
                    <a:pt x="226" y="112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77">
              <a:extLst>
                <a:ext uri="{FF2B5EF4-FFF2-40B4-BE49-F238E27FC236}">
                  <a16:creationId xmlns:a16="http://schemas.microsoft.com/office/drawing/2014/main" id="{D97428F5-9060-F74E-B1EA-3C1257E3E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75" y="3940175"/>
              <a:ext cx="80963" cy="80963"/>
            </a:xfrm>
            <a:custGeom>
              <a:avLst/>
              <a:gdLst>
                <a:gd name="T0" fmla="*/ 226 w 227"/>
                <a:gd name="T1" fmla="*/ 112 h 226"/>
                <a:gd name="T2" fmla="*/ 211 w 227"/>
                <a:gd name="T3" fmla="*/ 169 h 226"/>
                <a:gd name="T4" fmla="*/ 170 w 227"/>
                <a:gd name="T5" fmla="*/ 210 h 226"/>
                <a:gd name="T6" fmla="*/ 113 w 227"/>
                <a:gd name="T7" fmla="*/ 225 h 226"/>
                <a:gd name="T8" fmla="*/ 57 w 227"/>
                <a:gd name="T9" fmla="*/ 210 h 226"/>
                <a:gd name="T10" fmla="*/ 15 w 227"/>
                <a:gd name="T11" fmla="*/ 169 h 226"/>
                <a:gd name="T12" fmla="*/ 0 w 227"/>
                <a:gd name="T13" fmla="*/ 112 h 226"/>
                <a:gd name="T14" fmla="*/ 15 w 227"/>
                <a:gd name="T15" fmla="*/ 56 h 226"/>
                <a:gd name="T16" fmla="*/ 57 w 227"/>
                <a:gd name="T17" fmla="*/ 15 h 226"/>
                <a:gd name="T18" fmla="*/ 113 w 227"/>
                <a:gd name="T19" fmla="*/ 0 h 226"/>
                <a:gd name="T20" fmla="*/ 170 w 227"/>
                <a:gd name="T21" fmla="*/ 15 h 226"/>
                <a:gd name="T22" fmla="*/ 211 w 227"/>
                <a:gd name="T23" fmla="*/ 56 h 226"/>
                <a:gd name="T24" fmla="*/ 226 w 227"/>
                <a:gd name="T25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6">
                  <a:moveTo>
                    <a:pt x="226" y="112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0" y="187"/>
                    <a:pt x="188" y="199"/>
                    <a:pt x="170" y="210"/>
                  </a:cubicBezTo>
                  <a:cubicBezTo>
                    <a:pt x="152" y="220"/>
                    <a:pt x="134" y="225"/>
                    <a:pt x="113" y="225"/>
                  </a:cubicBezTo>
                  <a:cubicBezTo>
                    <a:pt x="92" y="225"/>
                    <a:pt x="75" y="220"/>
                    <a:pt x="57" y="210"/>
                  </a:cubicBezTo>
                  <a:cubicBezTo>
                    <a:pt x="39" y="199"/>
                    <a:pt x="25" y="187"/>
                    <a:pt x="15" y="169"/>
                  </a:cubicBezTo>
                  <a:cubicBezTo>
                    <a:pt x="4" y="151"/>
                    <a:pt x="0" y="132"/>
                    <a:pt x="0" y="112"/>
                  </a:cubicBezTo>
                  <a:cubicBezTo>
                    <a:pt x="0" y="91"/>
                    <a:pt x="4" y="74"/>
                    <a:pt x="15" y="56"/>
                  </a:cubicBezTo>
                  <a:cubicBezTo>
                    <a:pt x="25" y="38"/>
                    <a:pt x="39" y="25"/>
                    <a:pt x="57" y="15"/>
                  </a:cubicBezTo>
                  <a:cubicBezTo>
                    <a:pt x="75" y="4"/>
                    <a:pt x="92" y="0"/>
                    <a:pt x="113" y="0"/>
                  </a:cubicBezTo>
                  <a:cubicBezTo>
                    <a:pt x="134" y="0"/>
                    <a:pt x="152" y="4"/>
                    <a:pt x="170" y="15"/>
                  </a:cubicBezTo>
                  <a:cubicBezTo>
                    <a:pt x="188" y="25"/>
                    <a:pt x="200" y="38"/>
                    <a:pt x="211" y="56"/>
                  </a:cubicBezTo>
                  <a:cubicBezTo>
                    <a:pt x="221" y="74"/>
                    <a:pt x="226" y="92"/>
                    <a:pt x="226" y="112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78">
              <a:extLst>
                <a:ext uri="{FF2B5EF4-FFF2-40B4-BE49-F238E27FC236}">
                  <a16:creationId xmlns:a16="http://schemas.microsoft.com/office/drawing/2014/main" id="{4A2DD002-F508-1B4B-825A-DFB038E9B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038" y="3940175"/>
              <a:ext cx="80962" cy="80963"/>
            </a:xfrm>
            <a:custGeom>
              <a:avLst/>
              <a:gdLst>
                <a:gd name="T0" fmla="*/ 226 w 227"/>
                <a:gd name="T1" fmla="*/ 112 h 226"/>
                <a:gd name="T2" fmla="*/ 211 w 227"/>
                <a:gd name="T3" fmla="*/ 169 h 226"/>
                <a:gd name="T4" fmla="*/ 170 w 227"/>
                <a:gd name="T5" fmla="*/ 210 h 226"/>
                <a:gd name="T6" fmla="*/ 113 w 227"/>
                <a:gd name="T7" fmla="*/ 225 h 226"/>
                <a:gd name="T8" fmla="*/ 57 w 227"/>
                <a:gd name="T9" fmla="*/ 210 h 226"/>
                <a:gd name="T10" fmla="*/ 16 w 227"/>
                <a:gd name="T11" fmla="*/ 169 h 226"/>
                <a:gd name="T12" fmla="*/ 0 w 227"/>
                <a:gd name="T13" fmla="*/ 112 h 226"/>
                <a:gd name="T14" fmla="*/ 16 w 227"/>
                <a:gd name="T15" fmla="*/ 56 h 226"/>
                <a:gd name="T16" fmla="*/ 57 w 227"/>
                <a:gd name="T17" fmla="*/ 15 h 226"/>
                <a:gd name="T18" fmla="*/ 113 w 227"/>
                <a:gd name="T19" fmla="*/ 0 h 226"/>
                <a:gd name="T20" fmla="*/ 170 w 227"/>
                <a:gd name="T21" fmla="*/ 15 h 226"/>
                <a:gd name="T22" fmla="*/ 211 w 227"/>
                <a:gd name="T23" fmla="*/ 56 h 226"/>
                <a:gd name="T24" fmla="*/ 226 w 227"/>
                <a:gd name="T25" fmla="*/ 1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6">
                  <a:moveTo>
                    <a:pt x="226" y="112"/>
                  </a:moveTo>
                  <a:cubicBezTo>
                    <a:pt x="226" y="133"/>
                    <a:pt x="221" y="151"/>
                    <a:pt x="211" y="169"/>
                  </a:cubicBezTo>
                  <a:cubicBezTo>
                    <a:pt x="201" y="187"/>
                    <a:pt x="188" y="199"/>
                    <a:pt x="170" y="210"/>
                  </a:cubicBezTo>
                  <a:cubicBezTo>
                    <a:pt x="152" y="220"/>
                    <a:pt x="134" y="225"/>
                    <a:pt x="113" y="225"/>
                  </a:cubicBezTo>
                  <a:cubicBezTo>
                    <a:pt x="92" y="225"/>
                    <a:pt x="75" y="220"/>
                    <a:pt x="57" y="210"/>
                  </a:cubicBezTo>
                  <a:cubicBezTo>
                    <a:pt x="39" y="199"/>
                    <a:pt x="26" y="187"/>
                    <a:pt x="16" y="169"/>
                  </a:cubicBezTo>
                  <a:cubicBezTo>
                    <a:pt x="5" y="151"/>
                    <a:pt x="0" y="132"/>
                    <a:pt x="0" y="112"/>
                  </a:cubicBezTo>
                  <a:cubicBezTo>
                    <a:pt x="0" y="91"/>
                    <a:pt x="5" y="74"/>
                    <a:pt x="16" y="56"/>
                  </a:cubicBezTo>
                  <a:cubicBezTo>
                    <a:pt x="26" y="38"/>
                    <a:pt x="39" y="25"/>
                    <a:pt x="57" y="15"/>
                  </a:cubicBezTo>
                  <a:cubicBezTo>
                    <a:pt x="75" y="4"/>
                    <a:pt x="92" y="0"/>
                    <a:pt x="113" y="0"/>
                  </a:cubicBezTo>
                  <a:cubicBezTo>
                    <a:pt x="134" y="0"/>
                    <a:pt x="152" y="4"/>
                    <a:pt x="170" y="15"/>
                  </a:cubicBezTo>
                  <a:cubicBezTo>
                    <a:pt x="188" y="25"/>
                    <a:pt x="201" y="38"/>
                    <a:pt x="211" y="56"/>
                  </a:cubicBezTo>
                  <a:cubicBezTo>
                    <a:pt x="221" y="74"/>
                    <a:pt x="226" y="92"/>
                    <a:pt x="226" y="112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79">
              <a:extLst>
                <a:ext uri="{FF2B5EF4-FFF2-40B4-BE49-F238E27FC236}">
                  <a16:creationId xmlns:a16="http://schemas.microsoft.com/office/drawing/2014/main" id="{9C13737B-9116-DA4A-B2F8-DE7CF863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725" y="3824288"/>
              <a:ext cx="223838" cy="93662"/>
            </a:xfrm>
            <a:custGeom>
              <a:avLst/>
              <a:gdLst>
                <a:gd name="T0" fmla="*/ 141 w 622"/>
                <a:gd name="T1" fmla="*/ 11 h 258"/>
                <a:gd name="T2" fmla="*/ 0 w 622"/>
                <a:gd name="T3" fmla="*/ 11 h 258"/>
                <a:gd name="T4" fmla="*/ 102 w 622"/>
                <a:gd name="T5" fmla="*/ 206 h 258"/>
                <a:gd name="T6" fmla="*/ 311 w 622"/>
                <a:gd name="T7" fmla="*/ 180 h 258"/>
                <a:gd name="T8" fmla="*/ 511 w 622"/>
                <a:gd name="T9" fmla="*/ 206 h 258"/>
                <a:gd name="T10" fmla="*/ 621 w 622"/>
                <a:gd name="T11" fmla="*/ 11 h 258"/>
                <a:gd name="T12" fmla="*/ 424 w 622"/>
                <a:gd name="T13" fmla="*/ 39 h 258"/>
                <a:gd name="T14" fmla="*/ 339 w 622"/>
                <a:gd name="T15" fmla="*/ 1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2" h="258">
                  <a:moveTo>
                    <a:pt x="141" y="11"/>
                  </a:moveTo>
                  <a:cubicBezTo>
                    <a:pt x="74" y="0"/>
                    <a:pt x="0" y="11"/>
                    <a:pt x="0" y="11"/>
                  </a:cubicBezTo>
                  <a:cubicBezTo>
                    <a:pt x="0" y="11"/>
                    <a:pt x="17" y="152"/>
                    <a:pt x="102" y="206"/>
                  </a:cubicBezTo>
                  <a:cubicBezTo>
                    <a:pt x="178" y="257"/>
                    <a:pt x="257" y="228"/>
                    <a:pt x="311" y="180"/>
                  </a:cubicBezTo>
                  <a:cubicBezTo>
                    <a:pt x="361" y="231"/>
                    <a:pt x="432" y="257"/>
                    <a:pt x="511" y="206"/>
                  </a:cubicBezTo>
                  <a:cubicBezTo>
                    <a:pt x="593" y="152"/>
                    <a:pt x="621" y="11"/>
                    <a:pt x="621" y="11"/>
                  </a:cubicBezTo>
                  <a:cubicBezTo>
                    <a:pt x="621" y="11"/>
                    <a:pt x="494" y="5"/>
                    <a:pt x="424" y="39"/>
                  </a:cubicBezTo>
                  <a:cubicBezTo>
                    <a:pt x="387" y="56"/>
                    <a:pt x="359" y="90"/>
                    <a:pt x="339" y="124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80">
              <a:extLst>
                <a:ext uri="{FF2B5EF4-FFF2-40B4-BE49-F238E27FC236}">
                  <a16:creationId xmlns:a16="http://schemas.microsoft.com/office/drawing/2014/main" id="{4549DDAD-62C6-0247-A70B-D092B608B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3778250"/>
              <a:ext cx="71437" cy="93663"/>
            </a:xfrm>
            <a:custGeom>
              <a:avLst/>
              <a:gdLst>
                <a:gd name="T0" fmla="*/ 197 w 198"/>
                <a:gd name="T1" fmla="*/ 113 h 258"/>
                <a:gd name="T2" fmla="*/ 113 w 198"/>
                <a:gd name="T3" fmla="*/ 0 h 258"/>
                <a:gd name="T4" fmla="*/ 0 w 198"/>
                <a:gd name="T5" fmla="*/ 169 h 258"/>
                <a:gd name="T6" fmla="*/ 28 w 198"/>
                <a:gd name="T7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258">
                  <a:moveTo>
                    <a:pt x="197" y="113"/>
                  </a:moveTo>
                  <a:cubicBezTo>
                    <a:pt x="172" y="42"/>
                    <a:pt x="113" y="0"/>
                    <a:pt x="113" y="0"/>
                  </a:cubicBezTo>
                  <a:cubicBezTo>
                    <a:pt x="113" y="0"/>
                    <a:pt x="0" y="71"/>
                    <a:pt x="0" y="169"/>
                  </a:cubicBezTo>
                  <a:cubicBezTo>
                    <a:pt x="0" y="200"/>
                    <a:pt x="14" y="231"/>
                    <a:pt x="28" y="257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71C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67EFA25-2B47-654E-801C-5E306BDA8071}"/>
              </a:ext>
            </a:extLst>
          </p:cNvPr>
          <p:cNvSpPr/>
          <p:nvPr/>
        </p:nvSpPr>
        <p:spPr>
          <a:xfrm rot="16200000">
            <a:off x="116612" y="3794386"/>
            <a:ext cx="576674" cy="261734"/>
          </a:xfrm>
          <a:prstGeom prst="rect">
            <a:avLst/>
          </a:prstGeom>
          <a:solidFill>
            <a:srgbClr val="DF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Rosé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736E8149-A1F2-3246-828A-204506C07799}"/>
              </a:ext>
            </a:extLst>
          </p:cNvPr>
          <p:cNvCxnSpPr>
            <a:cxnSpLocks/>
          </p:cNvCxnSpPr>
          <p:nvPr/>
        </p:nvCxnSpPr>
        <p:spPr>
          <a:xfrm>
            <a:off x="780114" y="3570405"/>
            <a:ext cx="2079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920572F5-0548-4F86-9F0F-9C88D26A6E1B}"/>
              </a:ext>
            </a:extLst>
          </p:cNvPr>
          <p:cNvSpPr/>
          <p:nvPr/>
        </p:nvSpPr>
        <p:spPr>
          <a:xfrm>
            <a:off x="930275" y="0"/>
            <a:ext cx="1050925" cy="383205"/>
          </a:xfrm>
          <a:prstGeom prst="rect">
            <a:avLst/>
          </a:prstGeom>
          <a:solidFill>
            <a:srgbClr val="9BB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Créations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D32090-8C1C-49D6-B248-F7999E8A0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92" y="3621320"/>
            <a:ext cx="1392645" cy="2791559"/>
          </a:xfrm>
          <a:prstGeom prst="rect">
            <a:avLst/>
          </a:prstGeom>
        </p:spPr>
      </p:pic>
      <p:pic>
        <p:nvPicPr>
          <p:cNvPr id="9" name="Image 8" descr="Une image contenant texte, boisson, alcool, lait&#10;&#10;Description générée automatiquement">
            <a:extLst>
              <a:ext uri="{FF2B5EF4-FFF2-40B4-BE49-F238E27FC236}">
                <a16:creationId xmlns:a16="http://schemas.microsoft.com/office/drawing/2014/main" id="{89AE48BA-7240-1517-7381-2F4984D34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62" y="1488430"/>
            <a:ext cx="1182050" cy="4789525"/>
          </a:xfrm>
          <a:prstGeom prst="rect">
            <a:avLst/>
          </a:prstGeom>
        </p:spPr>
      </p:pic>
      <p:pic>
        <p:nvPicPr>
          <p:cNvPr id="14" name="Image 13" descr="Une image contenant texte, boisson, alcool&#10;&#10;Description générée automatiquement">
            <a:extLst>
              <a:ext uri="{FF2B5EF4-FFF2-40B4-BE49-F238E27FC236}">
                <a16:creationId xmlns:a16="http://schemas.microsoft.com/office/drawing/2014/main" id="{F2E895E3-EB56-54B1-828E-2AEC4A5FD9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05" y="1521020"/>
            <a:ext cx="1182050" cy="4789525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A4DB400-3388-BE4B-20B3-544DD0FB5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857" y="1503155"/>
            <a:ext cx="1182050" cy="47895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7550FC6-5732-6570-07D3-1F6A723F71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319" y="4999696"/>
            <a:ext cx="653901" cy="788768"/>
          </a:xfrm>
          <a:prstGeom prst="rect">
            <a:avLst/>
          </a:prstGeom>
        </p:spPr>
      </p:pic>
      <p:pic>
        <p:nvPicPr>
          <p:cNvPr id="19" name="Picture 2" descr="Label bio de l'Union européenne — Wikipédia">
            <a:extLst>
              <a:ext uri="{FF2B5EF4-FFF2-40B4-BE49-F238E27FC236}">
                <a16:creationId xmlns:a16="http://schemas.microsoft.com/office/drawing/2014/main" id="{29A197F2-6CBE-7840-D020-4F6CCE7FE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03" y="5096003"/>
            <a:ext cx="1033525" cy="6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621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</Words>
  <Application>Microsoft Office PowerPoint</Application>
  <PresentationFormat>Grand écran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Avenir Book</vt:lpstr>
      <vt:lpstr>Calibri</vt:lpstr>
      <vt:lpstr>Calibri Light</vt:lpstr>
      <vt:lpstr>Copperplate Gothic Bold</vt:lpstr>
      <vt:lpstr>Didot</vt:lpstr>
      <vt:lpstr>Thème Office</vt:lpstr>
      <vt:lpstr>6ÈME SENS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6ÈME SENS</dc:title>
  <dc:creator>Clément GANIER</dc:creator>
  <cp:lastModifiedBy>Léon Cambier</cp:lastModifiedBy>
  <cp:revision>1</cp:revision>
  <dcterms:created xsi:type="dcterms:W3CDTF">2023-03-09T16:19:12Z</dcterms:created>
  <dcterms:modified xsi:type="dcterms:W3CDTF">2023-03-10T15:00:33Z</dcterms:modified>
</cp:coreProperties>
</file>