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39" r:id="rId2"/>
    <p:sldId id="345" r:id="rId3"/>
    <p:sldId id="562" r:id="rId4"/>
    <p:sldId id="555" r:id="rId5"/>
    <p:sldId id="561" r:id="rId6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3129" autoAdjust="0"/>
  </p:normalViewPr>
  <p:slideViewPr>
    <p:cSldViewPr showGuides="1">
      <p:cViewPr varScale="1">
        <p:scale>
          <a:sx n="98" d="100"/>
          <a:sy n="98" d="100"/>
        </p:scale>
        <p:origin x="36" y="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DDD9B-ACC5-408F-9DE7-FE26E3A80FB2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978E-44C6-4919-91AF-BF1DEB6357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54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B978E-44C6-4919-91AF-BF1DEB63570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5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92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11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12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6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95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10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55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68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50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3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F2F3-5D7A-4547-90FA-CC35C1A3D931}" type="datetimeFigureOut">
              <a:rPr lang="fr-FR" smtClean="0"/>
              <a:pPr/>
              <a:t>01/03/2024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51E16-308F-4293-A5E4-A5527E2159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5169023" y="1300106"/>
            <a:ext cx="446449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Un vin nouveau</a:t>
            </a:r>
          </a:p>
          <a:p>
            <a:pPr algn="just"/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Un vin plaisir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Un vin Découverte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/>
              <a:t>Elaboré à partir de nouvelles variétés de vignes françaises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algn="just"/>
            <a:r>
              <a:rPr lang="fr-FR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/>
              <a:t>Répondant aux enjeux du changement climatique, dans le respect de notre terroir et de sa typicité.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8DA9C59-46FF-4992-8078-F8DD8674AAC7}"/>
              </a:ext>
            </a:extLst>
          </p:cNvPr>
          <p:cNvSpPr txBox="1"/>
          <p:nvPr/>
        </p:nvSpPr>
        <p:spPr>
          <a:xfrm>
            <a:off x="5169024" y="309554"/>
            <a:ext cx="1809750" cy="55156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spc="100" dirty="0">
                <a:solidFill>
                  <a:schemeClr val="accent1"/>
                </a:solidFill>
                <a:cs typeface="Segoe UI" panose="020B0502040204020203" pitchFamily="34" charset="0"/>
              </a:rPr>
              <a:t>NU.VO.TÉ</a:t>
            </a:r>
            <a:endParaRPr lang="fr-FR" sz="3200" b="1" spc="100" dirty="0">
              <a:solidFill>
                <a:schemeClr val="accent1"/>
              </a:solidFill>
              <a:cs typeface="Segoe UI" panose="020B0502040204020203" pitchFamily="34" charset="0"/>
            </a:endParaRPr>
          </a:p>
        </p:txBody>
      </p:sp>
      <p:pic>
        <p:nvPicPr>
          <p:cNvPr id="12" name="Image 11" descr="LOGO LVF VC fond blanc V1 CMJ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3064" y="332656"/>
            <a:ext cx="1318488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02638AE-2AAC-4941-8BE9-AD121CA7F7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80992" cy="68615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64A298-B072-4B72-8E6F-934ED95C2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1445289"/>
            <a:ext cx="1375263" cy="41740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0AF76F-9F3D-470B-5A72-578C9930F443}"/>
              </a:ext>
            </a:extLst>
          </p:cNvPr>
          <p:cNvSpPr/>
          <p:nvPr/>
        </p:nvSpPr>
        <p:spPr>
          <a:xfrm>
            <a:off x="1761780" y="1604333"/>
            <a:ext cx="1547033" cy="391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CF373F-00A4-6C45-CE18-1FEC4E576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1312425"/>
            <a:ext cx="1869752" cy="42610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DFFD05-1C9E-C050-863E-569C631D5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1284556"/>
            <a:ext cx="1881981" cy="428888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AFA24CB8-E00D-9E64-BBCB-22AC7C5E74BB}"/>
              </a:ext>
            </a:extLst>
          </p:cNvPr>
          <p:cNvSpPr txBox="1"/>
          <p:nvPr/>
        </p:nvSpPr>
        <p:spPr>
          <a:xfrm>
            <a:off x="5169023" y="5373216"/>
            <a:ext cx="427424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A new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wine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, a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pleasure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wine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, made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from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new French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grapes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varieties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, more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respectful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of the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climate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change and of the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tipicity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our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terroir. </a:t>
            </a:r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5142B9-BA98-4A8F-982A-15B30D0FF533}"/>
              </a:ext>
            </a:extLst>
          </p:cNvPr>
          <p:cNvSpPr/>
          <p:nvPr/>
        </p:nvSpPr>
        <p:spPr>
          <a:xfrm>
            <a:off x="-26862" y="-30080"/>
            <a:ext cx="9948414" cy="22219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F93910E-E109-4389-A6EB-5D7990286E63}"/>
              </a:ext>
            </a:extLst>
          </p:cNvPr>
          <p:cNvSpPr txBox="1"/>
          <p:nvPr/>
        </p:nvSpPr>
        <p:spPr>
          <a:xfrm>
            <a:off x="577501" y="392750"/>
            <a:ext cx="6346254" cy="14523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ZOOM – 4 Key Points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cs typeface="Segoe UI Semibold" panose="020B0702040204020203" pitchFamily="34" charset="0"/>
              </a:rPr>
              <a:t>NU.VO.TÉ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B386824-A799-4A93-8AD8-A626D205CC3B}"/>
              </a:ext>
            </a:extLst>
          </p:cNvPr>
          <p:cNvSpPr txBox="1"/>
          <p:nvPr/>
        </p:nvSpPr>
        <p:spPr>
          <a:xfrm>
            <a:off x="2262277" y="3706687"/>
            <a:ext cx="1691411" cy="147732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fr-FR" sz="1600" b="1" dirty="0"/>
              <a:t>Les Vignobles Foncalieu </a:t>
            </a:r>
            <a:r>
              <a:rPr lang="fr-FR" sz="1600" b="1" u="sng" dirty="0"/>
              <a:t>sont les premiers</a:t>
            </a:r>
            <a:r>
              <a:rPr lang="fr-FR" sz="1600" b="1" dirty="0"/>
              <a:t> à produire des vins issus de ces nouvelles variétés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B5DF7-6CD4-4E8C-81C3-2E1ED4B44AB5}"/>
              </a:ext>
            </a:extLst>
          </p:cNvPr>
          <p:cNvSpPr txBox="1"/>
          <p:nvPr/>
        </p:nvSpPr>
        <p:spPr>
          <a:xfrm>
            <a:off x="6123128" y="3694880"/>
            <a:ext cx="1742853" cy="172354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Geste authentique : 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les variétés sont obtenues par pollinisation, c'est-à-dire par reproduction sexuée.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F31537B-01AB-4FDD-B5F7-457C59B814EC}"/>
              </a:ext>
            </a:extLst>
          </p:cNvPr>
          <p:cNvSpPr txBox="1"/>
          <p:nvPr/>
        </p:nvSpPr>
        <p:spPr>
          <a:xfrm>
            <a:off x="766986" y="2852936"/>
            <a:ext cx="1809750" cy="55156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00" dirty="0">
                <a:solidFill>
                  <a:schemeClr val="accent1"/>
                </a:solidFill>
                <a:cs typeface="Segoe UI" panose="020B0502040204020203" pitchFamily="34" charset="0"/>
              </a:rPr>
              <a:t>01</a:t>
            </a:r>
            <a:r>
              <a:rPr kumimoji="0" lang="en-US" sz="3200" b="1" i="0" u="none" strike="noStrike" kern="12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endParaRPr kumimoji="0" lang="fr-FR" sz="3200" b="1" i="0" u="none" strike="noStrike" kern="1200" cap="none" spc="1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31537B-01AB-4FDD-B5F7-457C59B814EC}"/>
              </a:ext>
            </a:extLst>
          </p:cNvPr>
          <p:cNvSpPr txBox="1"/>
          <p:nvPr/>
        </p:nvSpPr>
        <p:spPr>
          <a:xfrm>
            <a:off x="2576736" y="2852936"/>
            <a:ext cx="1809750" cy="55156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00" dirty="0">
                <a:solidFill>
                  <a:schemeClr val="accent1"/>
                </a:solidFill>
                <a:cs typeface="Segoe UI" panose="020B0502040204020203" pitchFamily="34" charset="0"/>
              </a:rPr>
              <a:t>02</a:t>
            </a:r>
            <a:r>
              <a:rPr kumimoji="0" lang="en-US" sz="3200" b="1" i="0" u="none" strike="noStrike" kern="12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endParaRPr kumimoji="0" lang="fr-FR" sz="3200" b="1" i="0" u="none" strike="noStrike" kern="1200" cap="none" spc="1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F31537B-01AB-4FDD-B5F7-457C59B814EC}"/>
              </a:ext>
            </a:extLst>
          </p:cNvPr>
          <p:cNvSpPr txBox="1"/>
          <p:nvPr/>
        </p:nvSpPr>
        <p:spPr>
          <a:xfrm>
            <a:off x="4511402" y="2852936"/>
            <a:ext cx="1809750" cy="55156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00" dirty="0">
                <a:solidFill>
                  <a:schemeClr val="accent1"/>
                </a:solidFill>
                <a:cs typeface="Segoe UI" panose="020B0502040204020203" pitchFamily="34" charset="0"/>
              </a:rPr>
              <a:t>03</a:t>
            </a:r>
            <a:r>
              <a:rPr kumimoji="0" lang="en-US" sz="3200" b="1" i="0" u="none" strike="noStrike" kern="12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endParaRPr kumimoji="0" lang="fr-FR" sz="3200" b="1" i="0" u="none" strike="noStrike" kern="1200" cap="none" spc="1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5F31537B-01AB-4FDD-B5F7-457C59B814EC}"/>
              </a:ext>
            </a:extLst>
          </p:cNvPr>
          <p:cNvSpPr txBox="1"/>
          <p:nvPr/>
        </p:nvSpPr>
        <p:spPr>
          <a:xfrm>
            <a:off x="6465168" y="2852936"/>
            <a:ext cx="1809750" cy="55156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100" dirty="0">
                <a:solidFill>
                  <a:schemeClr val="accent1"/>
                </a:solidFill>
                <a:cs typeface="Segoe UI" panose="020B0502040204020203" pitchFamily="34" charset="0"/>
              </a:rPr>
              <a:t>04</a:t>
            </a:r>
            <a:r>
              <a:rPr kumimoji="0" lang="en-US" sz="3200" b="1" i="0" u="none" strike="noStrike" kern="1200" cap="none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</a:t>
            </a:r>
            <a:endParaRPr kumimoji="0" lang="fr-FR" sz="3200" b="1" i="0" u="none" strike="noStrike" kern="1200" cap="none" spc="1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Segoe UI" panose="020B0502040204020203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56831" y="3673315"/>
            <a:ext cx="188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Plus de </a:t>
            </a:r>
            <a:r>
              <a:rPr lang="fr-FR" sz="1600" b="1" dirty="0"/>
              <a:t>10 ans d'expérimentation </a:t>
            </a:r>
            <a:r>
              <a:rPr lang="fr-FR" sz="1600" dirty="0"/>
              <a:t>dans notre vignoble.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025696" y="3673315"/>
            <a:ext cx="2082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Des variétés qui s'adaptent au changement climatique de manière naturelle</a:t>
            </a:r>
            <a:endParaRPr lang="en-US" sz="1600" dirty="0"/>
          </a:p>
        </p:txBody>
      </p:sp>
      <p:pic>
        <p:nvPicPr>
          <p:cNvPr id="12" name="Image 11" descr="LOGO LVF VC fond blanc V1 CMJ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3064" y="332656"/>
            <a:ext cx="1318488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 descr="Logo AB | Ministère de l'Agriculture et de l'Alimentation">
            <a:extLst>
              <a:ext uri="{FF2B5EF4-FFF2-40B4-BE49-F238E27FC236}">
                <a16:creationId xmlns:a16="http://schemas.microsoft.com/office/drawing/2014/main" id="{18391DE7-D421-4332-B557-A72A3FC4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15" y="5599337"/>
            <a:ext cx="832380" cy="429616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3CD154D-AE31-5607-FE17-7AEC33300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34" y="1232656"/>
            <a:ext cx="1869752" cy="42610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E9F3FDA-AC16-2598-7541-B0D5A6B075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1" y="1232656"/>
            <a:ext cx="1881981" cy="42888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18E17E7-D0F5-8EBE-10EC-D4D3D714742A}"/>
              </a:ext>
            </a:extLst>
          </p:cNvPr>
          <p:cNvSpPr txBox="1"/>
          <p:nvPr/>
        </p:nvSpPr>
        <p:spPr>
          <a:xfrm>
            <a:off x="137024" y="4666121"/>
            <a:ext cx="188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More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than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years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experimentation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our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5">
                    <a:lumMod val="50000"/>
                  </a:schemeClr>
                </a:solidFill>
              </a:rPr>
              <a:t>vineyard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AA6D834-D7D8-7F62-14CD-540126371A8D}"/>
              </a:ext>
            </a:extLst>
          </p:cNvPr>
          <p:cNvSpPr txBox="1"/>
          <p:nvPr/>
        </p:nvSpPr>
        <p:spPr>
          <a:xfrm>
            <a:off x="2224681" y="5408490"/>
            <a:ext cx="1691411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defRPr/>
            </a:pP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We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are the first to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produce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wines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from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these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news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varieties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F424B40-EED9-E53E-A9C2-775073AC7760}"/>
              </a:ext>
            </a:extLst>
          </p:cNvPr>
          <p:cNvSpPr txBox="1"/>
          <p:nvPr/>
        </p:nvSpPr>
        <p:spPr>
          <a:xfrm>
            <a:off x="4123698" y="5184014"/>
            <a:ext cx="1691411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defRPr/>
            </a:pP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These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varieties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are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naturaly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adapted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to the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climate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change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960E308-23CA-F385-3239-2D329F660BE9}"/>
              </a:ext>
            </a:extLst>
          </p:cNvPr>
          <p:cNvSpPr txBox="1"/>
          <p:nvPr/>
        </p:nvSpPr>
        <p:spPr>
          <a:xfrm>
            <a:off x="6087902" y="5493675"/>
            <a:ext cx="1691411" cy="123110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>
              <a:defRPr/>
            </a:pP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Authentic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gesture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: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they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 are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are obtained by pollination, i.e. sexual reproduction.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C5ADC-79F2-26EB-EF4D-8B1E6470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88B49-1E0D-1A26-1BA7-5BE0142A75CB}"/>
              </a:ext>
            </a:extLst>
          </p:cNvPr>
          <p:cNvSpPr/>
          <p:nvPr/>
        </p:nvSpPr>
        <p:spPr>
          <a:xfrm>
            <a:off x="-26862" y="-30079"/>
            <a:ext cx="9932862" cy="170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089E9C3-B6ED-E5C3-89F8-D4A37AB67B06}"/>
              </a:ext>
            </a:extLst>
          </p:cNvPr>
          <p:cNvSpPr txBox="1"/>
          <p:nvPr/>
        </p:nvSpPr>
        <p:spPr>
          <a:xfrm>
            <a:off x="632520" y="370255"/>
            <a:ext cx="6862380" cy="7075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What is resistant variety ?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3BB2E44-0E99-C689-BB6E-6C1C93B4D4AD}"/>
              </a:ext>
            </a:extLst>
          </p:cNvPr>
          <p:cNvSpPr txBox="1"/>
          <p:nvPr/>
        </p:nvSpPr>
        <p:spPr>
          <a:xfrm>
            <a:off x="410240" y="1837898"/>
            <a:ext cx="6812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Ce sont de nouvelles variétés qui résistent aux maladies courantes (oïdium, mildiou) et à la sécheresse et nécessitent peu de traitements (1 à 2 par an).</a:t>
            </a:r>
          </a:p>
          <a:p>
            <a:pPr algn="just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These are new varieties that are resistant to common diseases (oidium, mildew) and to drought, and require few treatments (1 to 2 per year).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Image 11" descr="LOGO LVF VC fond blanc V1 CMJN.jpg">
            <a:extLst>
              <a:ext uri="{FF2B5EF4-FFF2-40B4-BE49-F238E27FC236}">
                <a16:creationId xmlns:a16="http://schemas.microsoft.com/office/drawing/2014/main" id="{31B57594-11A5-4AB7-8ED4-7F7A384783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3064" y="332656"/>
            <a:ext cx="1318488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BD68BA6-061A-221C-E267-D568BED3C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94" r="23077"/>
          <a:stretch>
            <a:fillRect/>
          </a:stretch>
        </p:blipFill>
        <p:spPr>
          <a:xfrm>
            <a:off x="7673429" y="1988840"/>
            <a:ext cx="1947316" cy="216986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6776F46-0BE9-204C-6E72-017108B9D0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3"/>
          <a:stretch>
            <a:fillRect/>
          </a:stretch>
        </p:blipFill>
        <p:spPr>
          <a:xfrm>
            <a:off x="7689304" y="4272429"/>
            <a:ext cx="1915567" cy="235895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6A2E544-9703-842D-2B69-3E594A8CAB53}"/>
              </a:ext>
            </a:extLst>
          </p:cNvPr>
          <p:cNvSpPr txBox="1"/>
          <p:nvPr/>
        </p:nvSpPr>
        <p:spPr>
          <a:xfrm>
            <a:off x="431843" y="2959882"/>
            <a:ext cx="681210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solidFill>
                  <a:schemeClr val="accent1"/>
                </a:solidFill>
              </a:rPr>
              <a:t>NUVOTE rosé </a:t>
            </a:r>
            <a:r>
              <a:rPr lang="fr-FR" sz="1400" b="1" dirty="0" err="1">
                <a:solidFill>
                  <a:schemeClr val="accent1"/>
                </a:solidFill>
              </a:rPr>
              <a:t>blend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smtClean="0">
                <a:solidFill>
                  <a:schemeClr val="accent1"/>
                </a:solidFill>
              </a:rPr>
              <a:t>Artaban </a:t>
            </a:r>
            <a:r>
              <a:rPr lang="fr-FR" sz="1400" b="1" dirty="0">
                <a:solidFill>
                  <a:schemeClr val="accent1"/>
                </a:solidFill>
              </a:rPr>
              <a:t>&amp; </a:t>
            </a:r>
            <a:r>
              <a:rPr lang="fr-FR" sz="1400" b="1" dirty="0" err="1">
                <a:solidFill>
                  <a:schemeClr val="accent1"/>
                </a:solidFill>
              </a:rPr>
              <a:t>Vidoc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Ces deux cépages ont une résistance élevée au mildiou et totale à l’oïdium et une productivité élevée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Aptitude à l’élaboration de vins fruités, à degré alcoolique modéré, avec une bonne intensité colorante. Les arômes sont dominés par des notes fruitées.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Both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have a high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level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resistance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to mildiou and total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resistance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oidium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, high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productivity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Produce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fruity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wines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low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alcool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degree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Fruity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aromas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134846C-BF44-7370-721B-FF6B1C6AED28}"/>
              </a:ext>
            </a:extLst>
          </p:cNvPr>
          <p:cNvSpPr txBox="1"/>
          <p:nvPr/>
        </p:nvSpPr>
        <p:spPr>
          <a:xfrm>
            <a:off x="445147" y="4653136"/>
            <a:ext cx="70497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solidFill>
                  <a:schemeClr val="accent1"/>
                </a:solidFill>
              </a:rPr>
              <a:t>NUVOTE white </a:t>
            </a:r>
            <a:r>
              <a:rPr lang="fr-FR" sz="1400" b="1" dirty="0" err="1" smtClean="0">
                <a:solidFill>
                  <a:schemeClr val="accent1"/>
                </a:solidFill>
              </a:rPr>
              <a:t>blend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  <a:r>
              <a:rPr lang="fr-FR" sz="1400" b="1" dirty="0" smtClean="0">
                <a:solidFill>
                  <a:schemeClr val="accent1"/>
                </a:solidFill>
              </a:rPr>
              <a:t> </a:t>
            </a:r>
            <a:r>
              <a:rPr lang="fr-FR" sz="1400" b="1" dirty="0" smtClean="0">
                <a:solidFill>
                  <a:schemeClr val="accent1"/>
                </a:solidFill>
              </a:rPr>
              <a:t>Floréal </a:t>
            </a:r>
            <a:r>
              <a:rPr lang="fr-FR" sz="1400" b="1" dirty="0">
                <a:solidFill>
                  <a:schemeClr val="accent1"/>
                </a:solidFill>
              </a:rPr>
              <a:t>an </a:t>
            </a:r>
            <a:r>
              <a:rPr lang="fr-FR" sz="1400" b="1" dirty="0" err="1">
                <a:solidFill>
                  <a:schemeClr val="accent1"/>
                </a:solidFill>
              </a:rPr>
              <a:t>Soreli</a:t>
            </a:r>
            <a:r>
              <a:rPr lang="fr-FR" sz="1400" b="1" dirty="0">
                <a:solidFill>
                  <a:schemeClr val="accent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Floréal: résistance élevée au mildiou et totale à l’oïdium et une productivité élevée. </a:t>
            </a:r>
            <a:r>
              <a:rPr lang="fr-FR" sz="1400" dirty="0" err="1"/>
              <a:t>Soreli</a:t>
            </a:r>
            <a:r>
              <a:rPr lang="fr-FR" sz="1400" dirty="0"/>
              <a:t>: résistance aux gelées hivernales.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/>
              <a:t>Vins expressifs, aromatiques et avec une bonne fraîcheur. Les arômes sont dominés par des notes de fruits exotiques et de buis.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Floréal: high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resistance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to mildiou and total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resistance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oidium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, high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productivity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Soreli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: Resistance to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winter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frost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Expressive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wines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aromatics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an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interesting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freshness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. Aromas of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exotics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fruits and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boxwood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0709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5142B9-BA98-4A8F-982A-15B30D0FF533}"/>
              </a:ext>
            </a:extLst>
          </p:cNvPr>
          <p:cNvSpPr/>
          <p:nvPr/>
        </p:nvSpPr>
        <p:spPr>
          <a:xfrm>
            <a:off x="0" y="644642"/>
            <a:ext cx="9906000" cy="141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591443" y="2745853"/>
            <a:ext cx="216024" cy="137338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chemeClr val="tx1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600253" y="3201096"/>
            <a:ext cx="216024" cy="137338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chemeClr val="tx1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Freeform: Shape 165">
            <a:extLst>
              <a:ext uri="{FF2B5EF4-FFF2-40B4-BE49-F238E27FC236}">
                <a16:creationId xmlns:a16="http://schemas.microsoft.com/office/drawing/2014/main" id="{EC6F5554-9442-4FC0-AEAC-CECD52DF4651}"/>
              </a:ext>
            </a:extLst>
          </p:cNvPr>
          <p:cNvSpPr/>
          <p:nvPr/>
        </p:nvSpPr>
        <p:spPr>
          <a:xfrm>
            <a:off x="599930" y="4731914"/>
            <a:ext cx="216024" cy="137338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chemeClr val="tx1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322C6B-B280-4381-8B35-DC2DFE6CCE95}"/>
              </a:ext>
            </a:extLst>
          </p:cNvPr>
          <p:cNvSpPr/>
          <p:nvPr/>
        </p:nvSpPr>
        <p:spPr>
          <a:xfrm>
            <a:off x="5945560" y="-1"/>
            <a:ext cx="396044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LOGO LVF VC fond blanc V1 CMJ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3064" y="332656"/>
            <a:ext cx="1318488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6491C072-09B3-4267-B172-46202F68B810}"/>
              </a:ext>
            </a:extLst>
          </p:cNvPr>
          <p:cNvSpPr txBox="1">
            <a:spLocks/>
          </p:cNvSpPr>
          <p:nvPr/>
        </p:nvSpPr>
        <p:spPr>
          <a:xfrm>
            <a:off x="1011424" y="2615283"/>
            <a:ext cx="5525751" cy="2880320"/>
          </a:xfrm>
          <a:prstGeom prst="rect">
            <a:avLst/>
          </a:prstGeom>
        </p:spPr>
        <p:txBody>
          <a:bodyPr/>
          <a:lstStyle/>
          <a:p>
            <a:pPr algn="just"/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Cépages /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Varieties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fr-FR" sz="1400" dirty="0"/>
              <a:t> Floréal &amp; </a:t>
            </a:r>
            <a:r>
              <a:rPr lang="fr-FR" sz="1400" dirty="0" err="1"/>
              <a:t>Soreli</a:t>
            </a:r>
            <a:endParaRPr lang="fr-FR" sz="1400" dirty="0"/>
          </a:p>
          <a:p>
            <a:pPr algn="just"/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Dégustation /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Tasting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fr-FR" sz="1400" dirty="0"/>
              <a:t>Vin très expressif avec des notes de bergamotes, de fruits exotiques et de buis. Très riche et rond associé à une belle fraicheur. Longueur en bouche. /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A very expressive wine with notes of bergamot orange, tropical fruits and boxwood. Very rich and rounded coupled with great freshness and length on the palate.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/>
              <a:t>Accords /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Food pairing: </a:t>
            </a:r>
            <a:r>
              <a:rPr lang="fr-FR" sz="1400" dirty="0"/>
              <a:t>: A déguster en apéritif ou avec des plats méditerranéens. Servir frais à 12°C./ 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Serve as an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aperitif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or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Mediterranean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dishes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. Serve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chilled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at 12°C.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03072-F7F1-D73F-8A77-58179D5A2027}"/>
              </a:ext>
            </a:extLst>
          </p:cNvPr>
          <p:cNvSpPr txBox="1"/>
          <p:nvPr/>
        </p:nvSpPr>
        <p:spPr>
          <a:xfrm>
            <a:off x="490098" y="1029403"/>
            <a:ext cx="4720812" cy="6432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cs typeface="Segoe UI Semibold" panose="020B0702040204020203" pitchFamily="34" charset="0"/>
              </a:rPr>
              <a:t>NU.VO.TÉ BLANC 2023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5F1DF7-8FC6-72FF-A658-994DFFE4C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5"/>
          <a:stretch/>
        </p:blipFill>
        <p:spPr>
          <a:xfrm flipH="1">
            <a:off x="6231581" y="3645024"/>
            <a:ext cx="4742966" cy="33843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4A9419-0089-5A57-C6AF-6F9524333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74" y="782656"/>
            <a:ext cx="2449712" cy="55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7247F-87F5-75DB-65D1-9638AE02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244322-1A42-A745-9E36-9F278CE9BBC3}"/>
              </a:ext>
            </a:extLst>
          </p:cNvPr>
          <p:cNvSpPr/>
          <p:nvPr/>
        </p:nvSpPr>
        <p:spPr>
          <a:xfrm>
            <a:off x="0" y="644642"/>
            <a:ext cx="9906000" cy="141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Freeform: Shape 165">
            <a:extLst>
              <a:ext uri="{FF2B5EF4-FFF2-40B4-BE49-F238E27FC236}">
                <a16:creationId xmlns:a16="http://schemas.microsoft.com/office/drawing/2014/main" id="{2286A1A2-B63F-DC86-5C8A-46233CFD33B4}"/>
              </a:ext>
            </a:extLst>
          </p:cNvPr>
          <p:cNvSpPr/>
          <p:nvPr/>
        </p:nvSpPr>
        <p:spPr>
          <a:xfrm>
            <a:off x="586148" y="2713883"/>
            <a:ext cx="216024" cy="137338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chemeClr val="tx1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Freeform: Shape 165">
            <a:extLst>
              <a:ext uri="{FF2B5EF4-FFF2-40B4-BE49-F238E27FC236}">
                <a16:creationId xmlns:a16="http://schemas.microsoft.com/office/drawing/2014/main" id="{A7C87C5F-87E3-41B2-C83D-00CE63B77E09}"/>
              </a:ext>
            </a:extLst>
          </p:cNvPr>
          <p:cNvSpPr/>
          <p:nvPr/>
        </p:nvSpPr>
        <p:spPr>
          <a:xfrm>
            <a:off x="582466" y="3178534"/>
            <a:ext cx="216024" cy="137338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chemeClr val="tx1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Freeform: Shape 165">
            <a:extLst>
              <a:ext uri="{FF2B5EF4-FFF2-40B4-BE49-F238E27FC236}">
                <a16:creationId xmlns:a16="http://schemas.microsoft.com/office/drawing/2014/main" id="{32BE52EE-E049-9850-F438-A5C145964539}"/>
              </a:ext>
            </a:extLst>
          </p:cNvPr>
          <p:cNvSpPr/>
          <p:nvPr/>
        </p:nvSpPr>
        <p:spPr>
          <a:xfrm>
            <a:off x="580922" y="4768460"/>
            <a:ext cx="216024" cy="137338"/>
          </a:xfrm>
          <a:custGeom>
            <a:avLst/>
            <a:gdLst>
              <a:gd name="connsiteX0" fmla="*/ 122653 w 351692"/>
              <a:gd name="connsiteY0" fmla="*/ 210576 h 281354"/>
              <a:gd name="connsiteX1" fmla="*/ 48797 w 351692"/>
              <a:gd name="connsiteY1" fmla="*/ 136720 h 281354"/>
              <a:gd name="connsiteX2" fmla="*/ 24179 w 351692"/>
              <a:gd name="connsiteY2" fmla="*/ 161339 h 281354"/>
              <a:gd name="connsiteX3" fmla="*/ 122653 w 351692"/>
              <a:gd name="connsiteY3" fmla="*/ 259813 h 281354"/>
              <a:gd name="connsiteX4" fmla="*/ 333668 w 351692"/>
              <a:gd name="connsiteY4" fmla="*/ 48797 h 281354"/>
              <a:gd name="connsiteX5" fmla="*/ 309050 w 351692"/>
              <a:gd name="connsiteY5" fmla="*/ 24179 h 281354"/>
              <a:gd name="connsiteX6" fmla="*/ 122653 w 351692"/>
              <a:gd name="connsiteY6" fmla="*/ 210576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692" h="281354">
                <a:moveTo>
                  <a:pt x="122653" y="210576"/>
                </a:moveTo>
                <a:lnTo>
                  <a:pt x="48797" y="136720"/>
                </a:lnTo>
                <a:lnTo>
                  <a:pt x="24179" y="161339"/>
                </a:lnTo>
                <a:lnTo>
                  <a:pt x="122653" y="259813"/>
                </a:lnTo>
                <a:lnTo>
                  <a:pt x="333668" y="48797"/>
                </a:lnTo>
                <a:lnTo>
                  <a:pt x="309050" y="24179"/>
                </a:lnTo>
                <a:lnTo>
                  <a:pt x="122653" y="210576"/>
                </a:lnTo>
                <a:close/>
              </a:path>
            </a:pathLst>
          </a:custGeom>
          <a:solidFill>
            <a:schemeClr val="tx1"/>
          </a:solidFill>
          <a:ln w="174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B874A-591D-B8E6-A165-C222C098D578}"/>
              </a:ext>
            </a:extLst>
          </p:cNvPr>
          <p:cNvSpPr/>
          <p:nvPr/>
        </p:nvSpPr>
        <p:spPr>
          <a:xfrm>
            <a:off x="5945560" y="-1"/>
            <a:ext cx="396044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LOGO LVF VC fond blanc V1 CMJN.jpg">
            <a:extLst>
              <a:ext uri="{FF2B5EF4-FFF2-40B4-BE49-F238E27FC236}">
                <a16:creationId xmlns:a16="http://schemas.microsoft.com/office/drawing/2014/main" id="{3089E17E-A6C7-9AAB-B540-874BEA8266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3064" y="332656"/>
            <a:ext cx="1318488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28D4C630-F3D3-7310-6838-37AE348098EE}"/>
              </a:ext>
            </a:extLst>
          </p:cNvPr>
          <p:cNvSpPr txBox="1">
            <a:spLocks/>
          </p:cNvSpPr>
          <p:nvPr/>
        </p:nvSpPr>
        <p:spPr>
          <a:xfrm>
            <a:off x="1011424" y="2615282"/>
            <a:ext cx="5597759" cy="3766045"/>
          </a:xfrm>
          <a:prstGeom prst="rect">
            <a:avLst/>
          </a:prstGeom>
        </p:spPr>
        <p:txBody>
          <a:bodyPr/>
          <a:lstStyle/>
          <a:p>
            <a:pPr algn="just"/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Cépages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Varieties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fr-FR" sz="1400" dirty="0"/>
              <a:t> Artaban, </a:t>
            </a:r>
            <a:r>
              <a:rPr lang="fr-FR" sz="1400" dirty="0" err="1"/>
              <a:t>Vidoc</a:t>
            </a:r>
            <a:endParaRPr lang="fr-FR" sz="1400" dirty="0"/>
          </a:p>
          <a:p>
            <a:pPr algn="just"/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Dégustation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Tasting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fr-FR" sz="1400" dirty="0"/>
              <a:t>Couleur pétale de rose pâle. Vin expressif aux arômes de pêches blanche, d’agrumes, quelques notes exotiques comme le </a:t>
            </a:r>
            <a:r>
              <a:rPr lang="fr-FR" sz="1400" dirty="0" err="1"/>
              <a:t>litchie</a:t>
            </a:r>
            <a:r>
              <a:rPr lang="fr-FR" sz="1400" dirty="0"/>
              <a:t>. Souplesse, rondeur et gourmandise en bouche. / 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Pale rose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petal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hue. An expressive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wine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aromas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of white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peach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, citrus fruit and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some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tropical notes like lychee. The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palate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supple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rounded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satisfying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/>
              <a:t>Accords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/ Food pairing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fr-FR" sz="1400" dirty="0"/>
              <a:t>: A déguster en apéritif, avec une salade fraîche aux crevettes épicées, avec des tapas. Servir frais à 12°C./ 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Serve as an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aperitif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or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a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fresh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salad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with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spicy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</a:rPr>
              <a:t>shrimps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or tapas.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C6A2B-90AA-1EBF-0F83-439D2E3E62C0}"/>
              </a:ext>
            </a:extLst>
          </p:cNvPr>
          <p:cNvSpPr txBox="1"/>
          <p:nvPr/>
        </p:nvSpPr>
        <p:spPr>
          <a:xfrm>
            <a:off x="490098" y="1029403"/>
            <a:ext cx="4720812" cy="6432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cs typeface="Segoe UI Semibold" panose="020B0702040204020203" pitchFamily="34" charset="0"/>
              </a:rPr>
              <a:t>NU.VO.TÉ ROSE 2023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1029CD-2FA7-91E9-214D-B44FFB64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5"/>
          <a:stretch/>
        </p:blipFill>
        <p:spPr>
          <a:xfrm flipH="1">
            <a:off x="6231581" y="3645024"/>
            <a:ext cx="4742966" cy="33843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8C4774-35FC-12D9-3E65-0FCBF4CDA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88" y="836712"/>
            <a:ext cx="2429249" cy="55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6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Foncalieu 2022">
  <a:themeElements>
    <a:clrScheme name="CHARTE GRAPHIQUE FONCALIEU">
      <a:dk1>
        <a:sysClr val="windowText" lastClr="000000"/>
      </a:dk1>
      <a:lt1>
        <a:sysClr val="window" lastClr="FFFFFF"/>
      </a:lt1>
      <a:dk2>
        <a:srgbClr val="6C2B3D"/>
      </a:dk2>
      <a:lt2>
        <a:srgbClr val="EDE6DC"/>
      </a:lt2>
      <a:accent1>
        <a:srgbClr val="D50057"/>
      </a:accent1>
      <a:accent2>
        <a:srgbClr val="FAF2E7"/>
      </a:accent2>
      <a:accent3>
        <a:srgbClr val="CBA181"/>
      </a:accent3>
      <a:accent4>
        <a:srgbClr val="DFBBB0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Foncalieu 2022" id="{FBDEF174-F80B-45B1-9DEB-92C24D2DF56D}" vid="{D338C5E4-11E4-4025-9A3E-3384C704CF0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Foncalieu 2022</Template>
  <TotalTime>1048</TotalTime>
  <Words>636</Words>
  <Application>Microsoft Office PowerPoint</Application>
  <PresentationFormat>Format A4 (210 x 297 mm)</PresentationFormat>
  <Paragraphs>50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Segoe UI</vt:lpstr>
      <vt:lpstr>Segoe UI Semibold</vt:lpstr>
      <vt:lpstr>Wingdings</vt:lpstr>
      <vt:lpstr>Thème Foncalieu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Oriols</dc:creator>
  <cp:lastModifiedBy>Thevenin Suzie</cp:lastModifiedBy>
  <cp:revision>128</cp:revision>
  <dcterms:created xsi:type="dcterms:W3CDTF">2020-07-07T10:49:46Z</dcterms:created>
  <dcterms:modified xsi:type="dcterms:W3CDTF">2024-03-01T10:12:31Z</dcterms:modified>
</cp:coreProperties>
</file>