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3" r:id="rId8"/>
    <p:sldId id="264" r:id="rId9"/>
    <p:sldId id="261" r:id="rId10"/>
    <p:sldId id="266" r:id="rId11"/>
    <p:sldId id="267" r:id="rId12"/>
    <p:sldId id="270" r:id="rId13"/>
    <p:sldId id="269" r:id="rId14"/>
    <p:sldId id="268" r:id="rId15"/>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C4F6E5-CFC1-4B94-9AB5-F582F59A10A8}"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9DB107-8963-4519-8118-3B2882063AB3}"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4F6E5-CFC1-4B94-9AB5-F582F59A10A8}" type="datetimeFigureOut">
              <a:rPr lang="fr-FR" smtClean="0"/>
              <a:pPr/>
              <a:t>25/04/2017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DB107-8963-4519-8118-3B2882063AB3}"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barrere@estandon-vignerons.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arrere\Desktop\Estandon Vignerons (juillet 14).jpg"/>
          <p:cNvPicPr>
            <a:picLocks noChangeAspect="1" noChangeArrowheads="1"/>
          </p:cNvPicPr>
          <p:nvPr/>
        </p:nvPicPr>
        <p:blipFill>
          <a:blip r:embed="rId2" cstate="print"/>
          <a:srcRect/>
          <a:stretch>
            <a:fillRect/>
          </a:stretch>
        </p:blipFill>
        <p:spPr bwMode="auto">
          <a:xfrm>
            <a:off x="1907704" y="4437112"/>
            <a:ext cx="5054141" cy="1224136"/>
          </a:xfrm>
          <a:prstGeom prst="rect">
            <a:avLst/>
          </a:prstGeom>
          <a:noFill/>
        </p:spPr>
      </p:pic>
      <p:pic>
        <p:nvPicPr>
          <p:cNvPr id="1028" name="Picture 4" descr="Image result for vasco group"/>
          <p:cNvPicPr>
            <a:picLocks noChangeAspect="1" noChangeArrowheads="1"/>
          </p:cNvPicPr>
          <p:nvPr/>
        </p:nvPicPr>
        <p:blipFill>
          <a:blip r:embed="rId3" cstate="print"/>
          <a:srcRect/>
          <a:stretch>
            <a:fillRect/>
          </a:stretch>
        </p:blipFill>
        <p:spPr bwMode="auto">
          <a:xfrm>
            <a:off x="3419872" y="476672"/>
            <a:ext cx="2160240" cy="1620181"/>
          </a:xfrm>
          <a:prstGeom prst="rect">
            <a:avLst/>
          </a:prstGeom>
          <a:noFill/>
        </p:spPr>
      </p:pic>
      <p:sp>
        <p:nvSpPr>
          <p:cNvPr id="6" name="ZoneTexte 5"/>
          <p:cNvSpPr txBox="1"/>
          <p:nvPr/>
        </p:nvSpPr>
        <p:spPr>
          <a:xfrm>
            <a:off x="1115616" y="2420888"/>
            <a:ext cx="6840760" cy="1323439"/>
          </a:xfrm>
          <a:prstGeom prst="rect">
            <a:avLst/>
          </a:prstGeom>
          <a:noFill/>
        </p:spPr>
        <p:txBody>
          <a:bodyPr wrap="square" rtlCol="0">
            <a:spAutoFit/>
          </a:bodyPr>
          <a:lstStyle/>
          <a:p>
            <a:pPr algn="ctr"/>
            <a:r>
              <a:rPr lang="fr-FR" sz="2400" b="1" dirty="0" smtClean="0"/>
              <a:t>Mercredi 26 avril 2017</a:t>
            </a:r>
          </a:p>
          <a:p>
            <a:pPr algn="ctr"/>
            <a:endParaRPr lang="fr-FR" sz="2800" b="1" dirty="0" smtClean="0"/>
          </a:p>
          <a:p>
            <a:pPr algn="ctr"/>
            <a:r>
              <a:rPr lang="fr-FR" sz="2800" b="1" dirty="0" smtClean="0"/>
              <a:t>Présentation </a:t>
            </a:r>
            <a:r>
              <a:rPr lang="fr-FR" sz="2800" b="1" dirty="0" err="1" smtClean="0"/>
              <a:t>Estandon</a:t>
            </a:r>
            <a:r>
              <a:rPr lang="fr-FR" sz="2800" b="1" dirty="0"/>
              <a:t>-</a:t>
            </a:r>
            <a:r>
              <a:rPr lang="fr-FR" sz="2800" b="1" dirty="0" smtClean="0"/>
              <a:t>Vignerons</a:t>
            </a:r>
            <a:endParaRPr lang="fr-FR"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err="1">
                <a:solidFill>
                  <a:schemeClr val="tx2">
                    <a:lumMod val="60000"/>
                    <a:lumOff val="40000"/>
                  </a:schemeClr>
                </a:solidFill>
              </a:rPr>
              <a:t>Estandon</a:t>
            </a:r>
            <a:r>
              <a:rPr lang="fr-FR" sz="4000" dirty="0">
                <a:solidFill>
                  <a:schemeClr val="tx2">
                    <a:lumMod val="60000"/>
                    <a:lumOff val="40000"/>
                  </a:schemeClr>
                </a:solidFill>
              </a:rPr>
              <a:t> - Héritage</a:t>
            </a:r>
          </a:p>
        </p:txBody>
      </p:sp>
      <p:pic>
        <p:nvPicPr>
          <p:cNvPr id="11266" name="Picture 2" descr="C:\Users\MBarrere\AppData\Local\Microsoft\Windows\Temporary Internet Files\Content.Outlook\7WQGCQLH\Estandon Heritage rosé 75cl.png"/>
          <p:cNvPicPr>
            <a:picLocks noGrp="1" noChangeAspect="1" noChangeArrowheads="1"/>
          </p:cNvPicPr>
          <p:nvPr>
            <p:ph idx="1"/>
          </p:nvPr>
        </p:nvPicPr>
        <p:blipFill>
          <a:blip r:embed="rId2" cstate="print"/>
          <a:srcRect/>
          <a:stretch>
            <a:fillRect/>
          </a:stretch>
        </p:blipFill>
        <p:spPr bwMode="auto">
          <a:xfrm>
            <a:off x="7308304" y="1700808"/>
            <a:ext cx="1292436" cy="4525963"/>
          </a:xfrm>
          <a:prstGeom prst="rect">
            <a:avLst/>
          </a:prstGeom>
          <a:noFill/>
        </p:spPr>
      </p:pic>
      <p:sp>
        <p:nvSpPr>
          <p:cNvPr id="6" name="ZoneTexte 5"/>
          <p:cNvSpPr txBox="1"/>
          <p:nvPr/>
        </p:nvSpPr>
        <p:spPr>
          <a:xfrm>
            <a:off x="323528" y="1412776"/>
            <a:ext cx="6912768" cy="5016758"/>
          </a:xfrm>
          <a:prstGeom prst="rect">
            <a:avLst/>
          </a:prstGeom>
          <a:noFill/>
        </p:spPr>
        <p:txBody>
          <a:bodyPr wrap="square" rtlCol="0">
            <a:spAutoFit/>
          </a:bodyPr>
          <a:lstStyle/>
          <a:p>
            <a:r>
              <a:rPr lang="fr-FR" sz="1600" b="1" dirty="0" smtClean="0"/>
              <a:t>TERROIR</a:t>
            </a:r>
            <a:endParaRPr lang="fr-FR" sz="1600" b="1" dirty="0"/>
          </a:p>
          <a:p>
            <a:r>
              <a:rPr lang="fr-FR" sz="1600" dirty="0" err="1"/>
              <a:t>Estandon</a:t>
            </a:r>
            <a:r>
              <a:rPr lang="fr-FR" sz="1600" dirty="0"/>
              <a:t> est issu de l’assemblage de vins produits dans les meilleurs terroirs de </a:t>
            </a:r>
            <a:r>
              <a:rPr lang="fr-FR" sz="1600" dirty="0" smtClean="0"/>
              <a:t>l’AOC Côtes </a:t>
            </a:r>
            <a:r>
              <a:rPr lang="fr-FR" sz="1600" dirty="0"/>
              <a:t>de Provence avec des sols schisteux et limoneux, peu profonds situés dans </a:t>
            </a:r>
            <a:r>
              <a:rPr lang="fr-FR" sz="1600" dirty="0" smtClean="0"/>
              <a:t>le contrefort </a:t>
            </a:r>
            <a:r>
              <a:rPr lang="fr-FR" sz="1600" dirty="0"/>
              <a:t>du Massif des Maures et sur des coteaux perchés autour de </a:t>
            </a:r>
            <a:r>
              <a:rPr lang="fr-FR" sz="1600" dirty="0" err="1"/>
              <a:t>Flayosc</a:t>
            </a:r>
            <a:r>
              <a:rPr lang="fr-FR" sz="1600" dirty="0"/>
              <a:t>, </a:t>
            </a:r>
            <a:r>
              <a:rPr lang="fr-FR" sz="1600" dirty="0" smtClean="0"/>
              <a:t>aux portes </a:t>
            </a:r>
            <a:r>
              <a:rPr lang="fr-FR" sz="1600" dirty="0"/>
              <a:t>du Verdon.</a:t>
            </a:r>
          </a:p>
          <a:p>
            <a:r>
              <a:rPr lang="fr-FR" sz="1600" dirty="0"/>
              <a:t>Ces vignobles, très anciens, nichés dans les collines en pleine nature, </a:t>
            </a:r>
            <a:r>
              <a:rPr lang="fr-FR" sz="1600" dirty="0" smtClean="0"/>
              <a:t>cohabitent harmonieusement </a:t>
            </a:r>
            <a:r>
              <a:rPr lang="fr-FR" sz="1600" dirty="0"/>
              <a:t>avec l’olivier et le chêne vert.</a:t>
            </a:r>
          </a:p>
          <a:p>
            <a:r>
              <a:rPr lang="fr-FR" sz="1600" dirty="0"/>
              <a:t>D’autres, un peu plus bas, exposés sur les coteaux argilo-calcaire de la commune </a:t>
            </a:r>
            <a:r>
              <a:rPr lang="fr-FR" sz="1600" dirty="0" smtClean="0"/>
              <a:t>du Thoronet </a:t>
            </a:r>
            <a:r>
              <a:rPr lang="fr-FR" sz="1600" dirty="0"/>
              <a:t>où repose la fameuse abbaye cistercienne du 12ème siècle et sur les </a:t>
            </a:r>
            <a:r>
              <a:rPr lang="fr-FR" sz="1600" dirty="0" smtClean="0"/>
              <a:t>grés bigarrés </a:t>
            </a:r>
            <a:r>
              <a:rPr lang="fr-FR" sz="1600" dirty="0"/>
              <a:t>de la commune du Cannet des Maures, bénéficient de </a:t>
            </a:r>
            <a:r>
              <a:rPr lang="fr-FR" sz="1600" dirty="0" smtClean="0"/>
              <a:t>l'ensoleillement exceptionnel </a:t>
            </a:r>
            <a:r>
              <a:rPr lang="fr-FR" sz="1600" dirty="0"/>
              <a:t>de la Provence</a:t>
            </a:r>
            <a:r>
              <a:rPr lang="fr-FR" sz="1600" dirty="0" smtClean="0"/>
              <a:t>.</a:t>
            </a:r>
          </a:p>
          <a:p>
            <a:endParaRPr lang="fr-FR" sz="1600" dirty="0"/>
          </a:p>
          <a:p>
            <a:r>
              <a:rPr lang="fr-FR" sz="1600" b="1" dirty="0"/>
              <a:t>VINIFICATION</a:t>
            </a:r>
          </a:p>
          <a:p>
            <a:r>
              <a:rPr lang="fr-FR" sz="1600" dirty="0"/>
              <a:t>Les raisins sont essentiellement vendangés mécaniquement, très tôt dans la nuit </a:t>
            </a:r>
            <a:r>
              <a:rPr lang="fr-FR" sz="1600" dirty="0" smtClean="0"/>
              <a:t>afin d’obtenir </a:t>
            </a:r>
            <a:r>
              <a:rPr lang="fr-FR" sz="1600" dirty="0"/>
              <a:t>cette robe si pâle.</a:t>
            </a:r>
          </a:p>
          <a:p>
            <a:r>
              <a:rPr lang="fr-FR" sz="1600" dirty="0"/>
              <a:t>Une courte macération pelliculaire est opérée avant le pressurage. Les jus sont</a:t>
            </a:r>
          </a:p>
          <a:p>
            <a:r>
              <a:rPr lang="fr-FR" sz="1600" dirty="0"/>
              <a:t>débourbés à basse température. La fermentation alcoolique est thermo-régulée et </a:t>
            </a:r>
            <a:r>
              <a:rPr lang="fr-FR" sz="1600" dirty="0" smtClean="0"/>
              <a:t>la fermentation </a:t>
            </a:r>
            <a:r>
              <a:rPr lang="fr-FR" sz="1600" dirty="0" err="1"/>
              <a:t>malolactique</a:t>
            </a:r>
            <a:r>
              <a:rPr lang="fr-FR" sz="1600" dirty="0"/>
              <a:t>, bloquée.</a:t>
            </a:r>
          </a:p>
          <a:p>
            <a:r>
              <a:rPr lang="fr-FR" sz="1600" dirty="0"/>
              <a:t>La vinification est ensuite effectuée de manière traditionnelle en cuve inox sous</a:t>
            </a:r>
          </a:p>
          <a:p>
            <a:r>
              <a:rPr lang="fr-FR" sz="1600" dirty="0"/>
              <a:t>contrôles de températures.</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err="1">
                <a:solidFill>
                  <a:schemeClr val="tx2">
                    <a:lumMod val="60000"/>
                    <a:lumOff val="40000"/>
                  </a:schemeClr>
                </a:solidFill>
              </a:rPr>
              <a:t>Estandon</a:t>
            </a:r>
            <a:r>
              <a:rPr lang="fr-FR" sz="4000" dirty="0">
                <a:solidFill>
                  <a:schemeClr val="tx2">
                    <a:lumMod val="60000"/>
                    <a:lumOff val="40000"/>
                  </a:schemeClr>
                </a:solidFill>
              </a:rPr>
              <a:t> - Héritage</a:t>
            </a:r>
          </a:p>
        </p:txBody>
      </p:sp>
      <p:sp>
        <p:nvSpPr>
          <p:cNvPr id="3" name="Espace réservé du contenu 2"/>
          <p:cNvSpPr>
            <a:spLocks noGrp="1"/>
          </p:cNvSpPr>
          <p:nvPr>
            <p:ph idx="1"/>
          </p:nvPr>
        </p:nvSpPr>
        <p:spPr>
          <a:xfrm>
            <a:off x="395536" y="1556792"/>
            <a:ext cx="5698976" cy="5112568"/>
          </a:xfrm>
        </p:spPr>
        <p:txBody>
          <a:bodyPr>
            <a:noAutofit/>
          </a:bodyPr>
          <a:lstStyle/>
          <a:p>
            <a:pPr marL="0">
              <a:buNone/>
            </a:pPr>
            <a:r>
              <a:rPr lang="fr-FR" sz="1600" b="1" dirty="0"/>
              <a:t>CÉPAGES</a:t>
            </a:r>
          </a:p>
          <a:p>
            <a:pPr marL="0">
              <a:buNone/>
            </a:pPr>
            <a:r>
              <a:rPr lang="fr-FR" sz="1600" dirty="0"/>
              <a:t>Cinsault, Grenache, Rolle, Syrah</a:t>
            </a:r>
          </a:p>
          <a:p>
            <a:pPr marL="0">
              <a:buNone/>
            </a:pPr>
            <a:r>
              <a:rPr lang="fr-FR" sz="1600" b="1" dirty="0"/>
              <a:t>DÉGUSTATION</a:t>
            </a:r>
          </a:p>
          <a:p>
            <a:pPr marL="0">
              <a:buNone/>
            </a:pPr>
            <a:r>
              <a:rPr lang="fr-FR" sz="1600" dirty="0"/>
              <a:t>Une robe pâle des nuances de litchi et de pétales de roses, un nez fin, tendre avec un bouquet floral et des fruits blancs, une bouche ronde, soyeuse, élégante avec une belle persistance</a:t>
            </a:r>
          </a:p>
          <a:p>
            <a:pPr marL="0">
              <a:buNone/>
            </a:pPr>
            <a:r>
              <a:rPr lang="fr-FR" sz="1600" b="1" dirty="0"/>
              <a:t>SERVICE</a:t>
            </a:r>
          </a:p>
          <a:p>
            <a:pPr marL="0">
              <a:buNone/>
            </a:pPr>
            <a:r>
              <a:rPr lang="fr-FR" sz="1600" dirty="0"/>
              <a:t>Servir frais entre 6 et 8°.</a:t>
            </a:r>
          </a:p>
          <a:p>
            <a:pPr marL="0">
              <a:buNone/>
            </a:pPr>
            <a:r>
              <a:rPr lang="fr-FR" sz="1600" b="1" dirty="0"/>
              <a:t>ACCORDS METS-VINS</a:t>
            </a:r>
          </a:p>
          <a:p>
            <a:pPr marL="0">
              <a:buNone/>
            </a:pPr>
            <a:r>
              <a:rPr lang="fr-FR" sz="1600" dirty="0"/>
              <a:t>Il s’accordera parfaitement avec une plancha de fruits de mer ou un plat </a:t>
            </a:r>
            <a:r>
              <a:rPr lang="fr-FR" sz="1600" dirty="0" smtClean="0"/>
              <a:t>exotique parfumé</a:t>
            </a:r>
            <a:r>
              <a:rPr lang="fr-FR" sz="1600" dirty="0"/>
              <a:t>.</a:t>
            </a:r>
          </a:p>
          <a:p>
            <a:pPr marL="0">
              <a:buNone/>
            </a:pPr>
            <a:r>
              <a:rPr lang="fr-FR" sz="1600" b="1" dirty="0"/>
              <a:t>AVIS &amp; RÉCOMPENSES</a:t>
            </a:r>
          </a:p>
          <a:p>
            <a:pPr marL="0">
              <a:buNone/>
            </a:pPr>
            <a:r>
              <a:rPr lang="fr-FR" sz="1600" dirty="0"/>
              <a:t>Médaille d'argent - Concours des </a:t>
            </a:r>
            <a:r>
              <a:rPr lang="fr-FR" sz="1600" dirty="0" err="1"/>
              <a:t>Vinalies</a:t>
            </a:r>
            <a:r>
              <a:rPr lang="fr-FR" sz="1600" dirty="0"/>
              <a:t> Internationales 2017</a:t>
            </a:r>
          </a:p>
          <a:p>
            <a:pPr marL="0">
              <a:buNone/>
            </a:pPr>
            <a:r>
              <a:rPr lang="fr-FR" sz="1600" dirty="0" smtClean="0"/>
              <a:t>Médaille </a:t>
            </a:r>
            <a:r>
              <a:rPr lang="fr-FR" sz="1600" dirty="0"/>
              <a:t>d'or - Concours Mondial des Vins </a:t>
            </a:r>
            <a:r>
              <a:rPr lang="fr-FR" sz="1600" dirty="0" err="1"/>
              <a:t>Féminalise</a:t>
            </a:r>
            <a:r>
              <a:rPr lang="fr-FR" sz="1600" dirty="0"/>
              <a:t> 2017</a:t>
            </a:r>
          </a:p>
          <a:p>
            <a:pPr marL="0">
              <a:buNone/>
            </a:pPr>
            <a:r>
              <a:rPr lang="fr-FR" sz="1600" dirty="0" smtClean="0"/>
              <a:t>Prix </a:t>
            </a:r>
            <a:r>
              <a:rPr lang="fr-FR" sz="1600" dirty="0"/>
              <a:t>des </a:t>
            </a:r>
            <a:r>
              <a:rPr lang="fr-FR" sz="1600" dirty="0" err="1"/>
              <a:t>Vinalies</a:t>
            </a:r>
            <a:r>
              <a:rPr lang="fr-FR" sz="1600" dirty="0"/>
              <a:t> - Les </a:t>
            </a:r>
            <a:r>
              <a:rPr lang="fr-FR" sz="1600" dirty="0" err="1"/>
              <a:t>Vinalies</a:t>
            </a:r>
            <a:r>
              <a:rPr lang="fr-FR" sz="1600" dirty="0"/>
              <a:t> 2017</a:t>
            </a:r>
          </a:p>
          <a:p>
            <a:pPr marL="0">
              <a:buNone/>
            </a:pPr>
            <a:endParaRPr lang="fr-FR" sz="1600" dirty="0"/>
          </a:p>
        </p:txBody>
      </p:sp>
      <p:pic>
        <p:nvPicPr>
          <p:cNvPr id="4" name="Picture 2" descr="C:\Users\MBarrere\AppData\Local\Microsoft\Windows\Temporary Internet Files\Content.Outlook\7WQGCQLH\Estandon Heritage rosé 75cl.png"/>
          <p:cNvPicPr>
            <a:picLocks noChangeAspect="1" noChangeArrowheads="1"/>
          </p:cNvPicPr>
          <p:nvPr/>
        </p:nvPicPr>
        <p:blipFill>
          <a:blip r:embed="rId2" cstate="print"/>
          <a:srcRect/>
          <a:stretch>
            <a:fillRect/>
          </a:stretch>
        </p:blipFill>
        <p:spPr bwMode="auto">
          <a:xfrm>
            <a:off x="7308304" y="1700808"/>
            <a:ext cx="1292436" cy="4525963"/>
          </a:xfrm>
          <a:prstGeom prst="rect">
            <a:avLst/>
          </a:prstGeom>
          <a:noFill/>
        </p:spPr>
      </p:pic>
      <p:sp>
        <p:nvSpPr>
          <p:cNvPr id="5" name="ZoneTexte 4"/>
          <p:cNvSpPr txBox="1"/>
          <p:nvPr/>
        </p:nvSpPr>
        <p:spPr>
          <a:xfrm>
            <a:off x="395536" y="6165304"/>
            <a:ext cx="6624736" cy="369332"/>
          </a:xfrm>
          <a:prstGeom prst="rect">
            <a:avLst/>
          </a:prstGeom>
          <a:noFill/>
        </p:spPr>
        <p:txBody>
          <a:bodyPr wrap="square" rtlCol="0">
            <a:spAutoFit/>
          </a:bodyPr>
          <a:lstStyle/>
          <a:p>
            <a:r>
              <a:rPr lang="fr-FR" b="1" dirty="0" smtClean="0"/>
              <a:t>Formats disponibles: 37,5cl; 75cl; 150cl.</a:t>
            </a:r>
            <a:endParaRPr lang="fr-F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chemeClr val="tx2">
                    <a:lumMod val="60000"/>
                    <a:lumOff val="40000"/>
                  </a:schemeClr>
                </a:solidFill>
              </a:rPr>
              <a:t>PLV</a:t>
            </a:r>
          </a:p>
        </p:txBody>
      </p:sp>
      <p:pic>
        <p:nvPicPr>
          <p:cNvPr id="27650" name="Image 1" descr="image001"/>
          <p:cNvPicPr>
            <a:picLocks noChangeAspect="1" noChangeArrowheads="1"/>
          </p:cNvPicPr>
          <p:nvPr/>
        </p:nvPicPr>
        <p:blipFill>
          <a:blip r:embed="rId3" cstate="print"/>
          <a:srcRect/>
          <a:stretch>
            <a:fillRect/>
          </a:stretch>
        </p:blipFill>
        <p:spPr bwMode="auto">
          <a:xfrm>
            <a:off x="0" y="1268760"/>
            <a:ext cx="4305300" cy="2705100"/>
          </a:xfrm>
          <a:prstGeom prst="rect">
            <a:avLst/>
          </a:prstGeom>
          <a:noFill/>
          <a:ln w="9525">
            <a:noFill/>
            <a:miter lim="800000"/>
            <a:headEnd/>
            <a:tailEnd/>
          </a:ln>
        </p:spPr>
      </p:pic>
      <p:pic>
        <p:nvPicPr>
          <p:cNvPr id="27651" name="Image 2" descr="image002"/>
          <p:cNvPicPr>
            <a:picLocks noChangeAspect="1" noChangeArrowheads="1"/>
          </p:cNvPicPr>
          <p:nvPr/>
        </p:nvPicPr>
        <p:blipFill>
          <a:blip r:embed="rId4" cstate="print"/>
          <a:srcRect/>
          <a:stretch>
            <a:fillRect/>
          </a:stretch>
        </p:blipFill>
        <p:spPr bwMode="auto">
          <a:xfrm>
            <a:off x="4644008" y="1268760"/>
            <a:ext cx="2143125" cy="2733675"/>
          </a:xfrm>
          <a:prstGeom prst="rect">
            <a:avLst/>
          </a:prstGeom>
          <a:noFill/>
          <a:ln w="9525">
            <a:noFill/>
            <a:miter lim="800000"/>
            <a:headEnd/>
            <a:tailEnd/>
          </a:ln>
        </p:spPr>
      </p:pic>
      <p:pic>
        <p:nvPicPr>
          <p:cNvPr id="27652" name="Image 3" descr="image003"/>
          <p:cNvPicPr>
            <a:picLocks noChangeAspect="1" noChangeArrowheads="1"/>
          </p:cNvPicPr>
          <p:nvPr/>
        </p:nvPicPr>
        <p:blipFill>
          <a:blip r:embed="rId5" cstate="print"/>
          <a:srcRect/>
          <a:stretch>
            <a:fillRect/>
          </a:stretch>
        </p:blipFill>
        <p:spPr bwMode="auto">
          <a:xfrm>
            <a:off x="1979712" y="4293096"/>
            <a:ext cx="4120989" cy="2348880"/>
          </a:xfrm>
          <a:prstGeom prst="rect">
            <a:avLst/>
          </a:prstGeom>
          <a:noFill/>
          <a:ln w="9525">
            <a:noFill/>
            <a:miter lim="800000"/>
            <a:headEnd/>
            <a:tailEnd/>
          </a:ln>
        </p:spPr>
      </p:pic>
      <p:pic>
        <p:nvPicPr>
          <p:cNvPr id="27653" name="Image 4" descr="image004"/>
          <p:cNvPicPr>
            <a:picLocks noChangeAspect="1" noChangeArrowheads="1"/>
          </p:cNvPicPr>
          <p:nvPr/>
        </p:nvPicPr>
        <p:blipFill>
          <a:blip r:embed="rId6" cstate="print"/>
          <a:srcRect/>
          <a:stretch>
            <a:fillRect/>
          </a:stretch>
        </p:blipFill>
        <p:spPr bwMode="auto">
          <a:xfrm>
            <a:off x="6905625" y="1268760"/>
            <a:ext cx="2238375" cy="50577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lumMod val="60000"/>
                    <a:lumOff val="40000"/>
                  </a:schemeClr>
                </a:solidFill>
              </a:rPr>
              <a:t>Réseaux sociaux</a:t>
            </a:r>
            <a:endParaRPr lang="fr-FR" dirty="0">
              <a:solidFill>
                <a:schemeClr val="tx2">
                  <a:lumMod val="60000"/>
                  <a:lumOff val="40000"/>
                </a:schemeClr>
              </a:solidFill>
            </a:endParaRPr>
          </a:p>
        </p:txBody>
      </p:sp>
      <p:sp>
        <p:nvSpPr>
          <p:cNvPr id="12290" name="AutoShape 2" descr="Image result for logo facebook twitter inst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291" name="Picture 3"/>
          <p:cNvPicPr>
            <a:picLocks noChangeAspect="1" noChangeArrowheads="1"/>
          </p:cNvPicPr>
          <p:nvPr/>
        </p:nvPicPr>
        <p:blipFill>
          <a:blip r:embed="rId2" cstate="print"/>
          <a:srcRect/>
          <a:stretch>
            <a:fillRect/>
          </a:stretch>
        </p:blipFill>
        <p:spPr bwMode="auto">
          <a:xfrm>
            <a:off x="683568" y="1988840"/>
            <a:ext cx="1352550" cy="1381125"/>
          </a:xfrm>
          <a:prstGeom prst="rect">
            <a:avLst/>
          </a:prstGeom>
          <a:noFill/>
          <a:ln w="9525">
            <a:noFill/>
            <a:miter lim="800000"/>
            <a:headEnd/>
            <a:tailEnd/>
          </a:ln>
        </p:spPr>
      </p:pic>
      <p:pic>
        <p:nvPicPr>
          <p:cNvPr id="12292" name="Picture 4"/>
          <p:cNvPicPr>
            <a:picLocks noChangeAspect="1" noChangeArrowheads="1"/>
          </p:cNvPicPr>
          <p:nvPr/>
        </p:nvPicPr>
        <p:blipFill>
          <a:blip r:embed="rId3" cstate="print"/>
          <a:srcRect/>
          <a:stretch>
            <a:fillRect/>
          </a:stretch>
        </p:blipFill>
        <p:spPr bwMode="auto">
          <a:xfrm>
            <a:off x="683568" y="3789040"/>
            <a:ext cx="1434877" cy="1171203"/>
          </a:xfrm>
          <a:prstGeom prst="rect">
            <a:avLst/>
          </a:prstGeom>
          <a:noFill/>
          <a:ln w="9525">
            <a:noFill/>
            <a:miter lim="800000"/>
            <a:headEnd/>
            <a:tailEnd/>
          </a:ln>
        </p:spPr>
      </p:pic>
      <p:sp>
        <p:nvSpPr>
          <p:cNvPr id="7" name="ZoneTexte 6"/>
          <p:cNvSpPr txBox="1"/>
          <p:nvPr/>
        </p:nvSpPr>
        <p:spPr>
          <a:xfrm>
            <a:off x="2483768" y="2492896"/>
            <a:ext cx="3600400" cy="369332"/>
          </a:xfrm>
          <a:prstGeom prst="rect">
            <a:avLst/>
          </a:prstGeom>
          <a:noFill/>
        </p:spPr>
        <p:txBody>
          <a:bodyPr wrap="square" rtlCol="0">
            <a:spAutoFit/>
          </a:bodyPr>
          <a:lstStyle/>
          <a:p>
            <a:r>
              <a:rPr lang="fr-FR" b="1" dirty="0" err="1" smtClean="0"/>
              <a:t>Estandon</a:t>
            </a:r>
            <a:r>
              <a:rPr lang="fr-FR" b="1" dirty="0" smtClean="0"/>
              <a:t> Vignerons</a:t>
            </a:r>
            <a:endParaRPr lang="fr-FR" b="1" dirty="0"/>
          </a:p>
        </p:txBody>
      </p:sp>
      <p:sp>
        <p:nvSpPr>
          <p:cNvPr id="8" name="ZoneTexte 7"/>
          <p:cNvSpPr txBox="1"/>
          <p:nvPr/>
        </p:nvSpPr>
        <p:spPr>
          <a:xfrm>
            <a:off x="2483768" y="4077072"/>
            <a:ext cx="3600400" cy="646331"/>
          </a:xfrm>
          <a:prstGeom prst="rect">
            <a:avLst/>
          </a:prstGeom>
          <a:noFill/>
        </p:spPr>
        <p:txBody>
          <a:bodyPr wrap="square" rtlCol="0">
            <a:spAutoFit/>
          </a:bodyPr>
          <a:lstStyle/>
          <a:p>
            <a:r>
              <a:rPr lang="fr-FR" b="1" dirty="0" smtClean="0"/>
              <a:t>@</a:t>
            </a:r>
            <a:r>
              <a:rPr lang="fr-FR" b="1" dirty="0" err="1" smtClean="0"/>
              <a:t>EstandonV</a:t>
            </a:r>
            <a:endParaRPr lang="fr-FR" b="1" dirty="0" smtClean="0"/>
          </a:p>
          <a:p>
            <a:r>
              <a:rPr lang="fr-FR" b="1" dirty="0" smtClean="0"/>
              <a:t>@</a:t>
            </a:r>
            <a:r>
              <a:rPr lang="fr-FR" b="1" dirty="0" err="1" smtClean="0"/>
              <a:t>MattBARRERE</a:t>
            </a:r>
            <a:endParaRPr lang="fr-F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lumMod val="60000"/>
                    <a:lumOff val="40000"/>
                  </a:schemeClr>
                </a:solidFill>
              </a:rPr>
              <a:t>Contact</a:t>
            </a:r>
            <a:endParaRPr lang="fr-FR" dirty="0">
              <a:solidFill>
                <a:schemeClr val="tx2">
                  <a:lumMod val="60000"/>
                  <a:lumOff val="40000"/>
                </a:schemeClr>
              </a:solidFill>
            </a:endParaRPr>
          </a:p>
        </p:txBody>
      </p:sp>
      <p:sp>
        <p:nvSpPr>
          <p:cNvPr id="3" name="Espace réservé du contenu 2"/>
          <p:cNvSpPr>
            <a:spLocks noGrp="1"/>
          </p:cNvSpPr>
          <p:nvPr>
            <p:ph idx="1"/>
          </p:nvPr>
        </p:nvSpPr>
        <p:spPr>
          <a:xfrm>
            <a:off x="395536" y="1412776"/>
            <a:ext cx="8748464" cy="4525963"/>
          </a:xfrm>
        </p:spPr>
        <p:txBody>
          <a:bodyPr/>
          <a:lstStyle/>
          <a:p>
            <a:pPr>
              <a:buNone/>
            </a:pPr>
            <a:endParaRPr lang="fr-FR" sz="100" dirty="0"/>
          </a:p>
          <a:p>
            <a:pPr>
              <a:buNone/>
            </a:pPr>
            <a:r>
              <a:rPr lang="fr-FR" dirty="0" smtClean="0"/>
              <a:t>CONTACT </a:t>
            </a:r>
            <a:r>
              <a:rPr lang="fr-FR" dirty="0"/>
              <a:t>: </a:t>
            </a:r>
            <a:r>
              <a:rPr lang="fr-FR" b="1" dirty="0"/>
              <a:t>Matthieu BARRÈRE, </a:t>
            </a:r>
            <a:r>
              <a:rPr lang="fr-FR" b="1" i="1" dirty="0" smtClean="0"/>
              <a:t>Export </a:t>
            </a:r>
            <a:r>
              <a:rPr lang="fr-FR" b="1" i="1" dirty="0" err="1" smtClean="0"/>
              <a:t>Director</a:t>
            </a:r>
            <a:endParaRPr lang="fr-FR" b="1" i="1" dirty="0" smtClean="0"/>
          </a:p>
          <a:p>
            <a:pPr>
              <a:buNone/>
            </a:pPr>
            <a:r>
              <a:rPr lang="fr-FR" b="1" i="1" dirty="0" smtClean="0"/>
              <a:t> </a:t>
            </a:r>
            <a:endParaRPr lang="fr-FR" b="1" i="1" dirty="0"/>
          </a:p>
          <a:p>
            <a:pPr>
              <a:buNone/>
            </a:pPr>
            <a:r>
              <a:rPr lang="fr-FR" dirty="0"/>
              <a:t>E-mail : </a:t>
            </a:r>
            <a:r>
              <a:rPr lang="fr-FR" dirty="0" smtClean="0">
                <a:hlinkClick r:id="rId2"/>
              </a:rPr>
              <a:t>mbarrere@estandon-vignerons.fr</a:t>
            </a:r>
            <a:endParaRPr lang="fr-FR" dirty="0" smtClean="0"/>
          </a:p>
          <a:p>
            <a:pPr>
              <a:buNone/>
            </a:pPr>
            <a:r>
              <a:rPr lang="fr-FR" dirty="0" smtClean="0"/>
              <a:t> </a:t>
            </a:r>
          </a:p>
          <a:p>
            <a:pPr>
              <a:buNone/>
            </a:pPr>
            <a:r>
              <a:rPr lang="fr-FR" dirty="0" err="1" smtClean="0"/>
              <a:t>Estandon</a:t>
            </a:r>
            <a:r>
              <a:rPr lang="fr-FR" dirty="0" smtClean="0"/>
              <a:t> Vignerons</a:t>
            </a:r>
            <a:endParaRPr lang="fr-FR" dirty="0"/>
          </a:p>
          <a:p>
            <a:pPr>
              <a:buNone/>
            </a:pPr>
            <a:r>
              <a:rPr lang="fr-FR" dirty="0"/>
              <a:t>727 Boulevard Bernard Long - BP 90300 </a:t>
            </a:r>
          </a:p>
          <a:p>
            <a:pPr>
              <a:buNone/>
            </a:pPr>
            <a:r>
              <a:rPr lang="fr-FR" dirty="0"/>
              <a:t>83175 BRIGNOLES Cedex - FRANCE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2">
                    <a:lumMod val="60000"/>
                    <a:lumOff val="40000"/>
                  </a:schemeClr>
                </a:solidFill>
              </a:rPr>
              <a:t>Position géographique: La Provence</a:t>
            </a:r>
            <a:endParaRPr lang="fr-FR" dirty="0">
              <a:solidFill>
                <a:schemeClr val="tx2">
                  <a:lumMod val="60000"/>
                  <a:lumOff val="40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0" y="1628800"/>
            <a:ext cx="8889108" cy="423951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r>
              <a:rPr lang="fr-FR" sz="2800" dirty="0" smtClean="0"/>
              <a:t>1 200 000 hectolitres / an = 166 millions de bouteilles.</a:t>
            </a:r>
          </a:p>
          <a:p>
            <a:pPr>
              <a:buNone/>
            </a:pPr>
            <a:endParaRPr lang="fr-FR" sz="2800" dirty="0" smtClean="0"/>
          </a:p>
          <a:p>
            <a:r>
              <a:rPr lang="fr-FR" sz="2800" dirty="0" smtClean="0"/>
              <a:t>26 500 hectares sur 3 départements: Var, Bouches du Rhône et Alpes Maritimes.</a:t>
            </a:r>
          </a:p>
          <a:p>
            <a:pPr>
              <a:buNone/>
            </a:pPr>
            <a:r>
              <a:rPr lang="fr-FR" sz="2800" dirty="0"/>
              <a:t>	</a:t>
            </a:r>
            <a:r>
              <a:rPr lang="fr-FR" sz="2800" dirty="0" smtClean="0"/>
              <a:t>(20 000 ha en Côtes de Provence, 4 000 ha Coteaux d’Aix en Provence et 2 500 ha en Coteaux Varois en Provence)</a:t>
            </a:r>
          </a:p>
          <a:p>
            <a:pPr>
              <a:buNone/>
            </a:pPr>
            <a:endParaRPr lang="fr-FR" sz="2800" dirty="0" smtClean="0"/>
          </a:p>
          <a:p>
            <a:r>
              <a:rPr lang="fr-FR" sz="2800" dirty="0" smtClean="0"/>
              <a:t>600 producteurs: 540 caves particulières et 60 caves coopératives.</a:t>
            </a:r>
          </a:p>
          <a:p>
            <a:pPr>
              <a:buNone/>
            </a:pPr>
            <a:endParaRPr lang="fr-FR" sz="2800" dirty="0" smtClean="0"/>
          </a:p>
          <a:p>
            <a:r>
              <a:rPr lang="fr-FR" sz="2800" dirty="0" smtClean="0"/>
              <a:t>40 sociétés de négoce.</a:t>
            </a:r>
            <a:endParaRPr lang="fr-FR" sz="2800" dirty="0"/>
          </a:p>
        </p:txBody>
      </p:sp>
      <p:sp>
        <p:nvSpPr>
          <p:cNvPr id="4" name="Titre 1"/>
          <p:cNvSpPr>
            <a:spLocks noGrp="1"/>
          </p:cNvSpPr>
          <p:nvPr>
            <p:ph type="title"/>
          </p:nvPr>
        </p:nvSpPr>
        <p:spPr>
          <a:xfrm>
            <a:off x="457200" y="274638"/>
            <a:ext cx="8229600" cy="1143000"/>
          </a:xfrm>
        </p:spPr>
        <p:txBody>
          <a:bodyPr>
            <a:normAutofit fontScale="90000"/>
          </a:bodyPr>
          <a:lstStyle/>
          <a:p>
            <a:r>
              <a:rPr lang="fr-FR" dirty="0" smtClean="0">
                <a:solidFill>
                  <a:schemeClr val="tx2">
                    <a:lumMod val="60000"/>
                    <a:lumOff val="40000"/>
                  </a:schemeClr>
                </a:solidFill>
              </a:rPr>
              <a:t>Informations générales: </a:t>
            </a:r>
            <a:br>
              <a:rPr lang="fr-FR" dirty="0" smtClean="0">
                <a:solidFill>
                  <a:schemeClr val="tx2">
                    <a:lumMod val="60000"/>
                    <a:lumOff val="40000"/>
                  </a:schemeClr>
                </a:solidFill>
              </a:rPr>
            </a:br>
            <a:r>
              <a:rPr lang="fr-FR" dirty="0" smtClean="0">
                <a:solidFill>
                  <a:schemeClr val="tx2">
                    <a:lumMod val="60000"/>
                    <a:lumOff val="40000"/>
                  </a:schemeClr>
                </a:solidFill>
              </a:rPr>
              <a:t>Vins de Provence</a:t>
            </a:r>
            <a:endParaRPr lang="fr-FR" dirty="0">
              <a:solidFill>
                <a:schemeClr val="tx2">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600" dirty="0"/>
              <a:t>Répartition de la production Provence par couleur :</a:t>
            </a:r>
            <a:br>
              <a:rPr lang="fr-FR" sz="2600" dirty="0"/>
            </a:br>
            <a:r>
              <a:rPr lang="fr-FR" sz="2600" dirty="0"/>
              <a:t>Rosé : 88,5%</a:t>
            </a:r>
            <a:br>
              <a:rPr lang="fr-FR" sz="2600" dirty="0"/>
            </a:br>
            <a:r>
              <a:rPr lang="fr-FR" sz="2600" dirty="0"/>
              <a:t>Rouge : 8%</a:t>
            </a:r>
            <a:br>
              <a:rPr lang="fr-FR" sz="2600" dirty="0"/>
            </a:br>
            <a:r>
              <a:rPr lang="fr-FR" sz="2600" dirty="0"/>
              <a:t>Blanc : 3,5%</a:t>
            </a:r>
          </a:p>
          <a:p>
            <a:pPr>
              <a:buNone/>
            </a:pPr>
            <a:endParaRPr lang="fr-FR" sz="2600" dirty="0"/>
          </a:p>
          <a:p>
            <a:r>
              <a:rPr lang="fr-FR" sz="2600" dirty="0"/>
              <a:t>La Provence, leader en production de vins Rosés AOC en France avec 35% de la production</a:t>
            </a:r>
            <a:br>
              <a:rPr lang="fr-FR" sz="2600" dirty="0"/>
            </a:br>
            <a:r>
              <a:rPr lang="fr-FR" sz="2600" dirty="0"/>
              <a:t>La Provence fournit environ 5,6% des Rosés du monde.</a:t>
            </a:r>
          </a:p>
        </p:txBody>
      </p:sp>
      <p:sp>
        <p:nvSpPr>
          <p:cNvPr id="4" name="Titre 1"/>
          <p:cNvSpPr>
            <a:spLocks noGrp="1"/>
          </p:cNvSpPr>
          <p:nvPr>
            <p:ph type="title"/>
          </p:nvPr>
        </p:nvSpPr>
        <p:spPr>
          <a:xfrm>
            <a:off x="457200" y="274638"/>
            <a:ext cx="8229600" cy="1143000"/>
          </a:xfrm>
        </p:spPr>
        <p:txBody>
          <a:bodyPr>
            <a:noAutofit/>
          </a:bodyPr>
          <a:lstStyle/>
          <a:p>
            <a:r>
              <a:rPr lang="fr-FR" sz="4000" dirty="0">
                <a:solidFill>
                  <a:schemeClr val="tx2">
                    <a:lumMod val="60000"/>
                    <a:lumOff val="40000"/>
                  </a:schemeClr>
                </a:solidFill>
              </a:rPr>
              <a:t>Informations générales: </a:t>
            </a:r>
            <a:br>
              <a:rPr lang="fr-FR" sz="4000" dirty="0">
                <a:solidFill>
                  <a:schemeClr val="tx2">
                    <a:lumMod val="60000"/>
                    <a:lumOff val="40000"/>
                  </a:schemeClr>
                </a:solidFill>
              </a:rPr>
            </a:br>
            <a:r>
              <a:rPr lang="fr-FR" sz="4000" dirty="0">
                <a:solidFill>
                  <a:schemeClr val="tx2">
                    <a:lumMod val="60000"/>
                    <a:lumOff val="40000"/>
                  </a:schemeClr>
                </a:solidFill>
              </a:rPr>
              <a:t>Vins de Provence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chemeClr val="tx2">
                    <a:lumMod val="60000"/>
                    <a:lumOff val="40000"/>
                  </a:schemeClr>
                </a:solidFill>
              </a:rPr>
              <a:t>Données économiques: Provence</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1259632" y="1412776"/>
            <a:ext cx="6700382" cy="504056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err="1">
                <a:solidFill>
                  <a:schemeClr val="tx2">
                    <a:lumMod val="60000"/>
                    <a:lumOff val="40000"/>
                  </a:schemeClr>
                </a:solidFill>
              </a:rPr>
              <a:t>Estandon</a:t>
            </a:r>
            <a:r>
              <a:rPr lang="fr-FR" sz="4000" dirty="0">
                <a:solidFill>
                  <a:schemeClr val="tx2">
                    <a:lumMod val="60000"/>
                    <a:lumOff val="40000"/>
                  </a:schemeClr>
                </a:solidFill>
              </a:rPr>
              <a:t> Vignerons</a:t>
            </a:r>
          </a:p>
        </p:txBody>
      </p:sp>
      <p:pic>
        <p:nvPicPr>
          <p:cNvPr id="1026" name="Picture 2" descr="R:\MARKETING\Jésus\Campagne Affichage\2016\héritage.png"/>
          <p:cNvPicPr>
            <a:picLocks noChangeAspect="1" noChangeArrowheads="1"/>
          </p:cNvPicPr>
          <p:nvPr/>
        </p:nvPicPr>
        <p:blipFill>
          <a:blip r:embed="rId2" cstate="print"/>
          <a:srcRect/>
          <a:stretch>
            <a:fillRect/>
          </a:stretch>
        </p:blipFill>
        <p:spPr bwMode="auto">
          <a:xfrm>
            <a:off x="539552" y="1412776"/>
            <a:ext cx="7740352" cy="508694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chemeClr val="tx2">
                    <a:lumMod val="60000"/>
                    <a:lumOff val="40000"/>
                  </a:schemeClr>
                </a:solidFill>
              </a:rPr>
              <a:t>Qui sommes-nous?</a:t>
            </a:r>
          </a:p>
        </p:txBody>
      </p:sp>
      <p:sp>
        <p:nvSpPr>
          <p:cNvPr id="3" name="Espace réservé du contenu 2"/>
          <p:cNvSpPr>
            <a:spLocks noGrp="1"/>
          </p:cNvSpPr>
          <p:nvPr>
            <p:ph idx="1"/>
          </p:nvPr>
        </p:nvSpPr>
        <p:spPr>
          <a:xfrm>
            <a:off x="467544" y="1268760"/>
            <a:ext cx="8229600" cy="5112568"/>
          </a:xfrm>
        </p:spPr>
        <p:txBody>
          <a:bodyPr>
            <a:normAutofit fontScale="25000" lnSpcReduction="20000"/>
          </a:bodyPr>
          <a:lstStyle/>
          <a:p>
            <a:endParaRPr lang="fr-FR" dirty="0"/>
          </a:p>
          <a:p>
            <a:r>
              <a:rPr lang="fr-FR" sz="5600" b="1" dirty="0"/>
              <a:t>En 1947</a:t>
            </a:r>
            <a:r>
              <a:rPr lang="fr-FR" sz="5600" dirty="0"/>
              <a:t>, Jean </a:t>
            </a:r>
            <a:r>
              <a:rPr lang="fr-FR" sz="5600" dirty="0" err="1"/>
              <a:t>Bagnis</a:t>
            </a:r>
            <a:r>
              <a:rPr lang="fr-FR" sz="5600" dirty="0"/>
              <a:t> lance </a:t>
            </a:r>
            <a:r>
              <a:rPr lang="fr-FR" sz="5600" b="1" dirty="0" err="1"/>
              <a:t>Estandon</a:t>
            </a:r>
            <a:r>
              <a:rPr lang="fr-FR" sz="5600" dirty="0"/>
              <a:t>. </a:t>
            </a:r>
          </a:p>
          <a:p>
            <a:pPr>
              <a:buNone/>
            </a:pPr>
            <a:r>
              <a:rPr lang="fr-FR" sz="5600" dirty="0" smtClean="0"/>
              <a:t>	La </a:t>
            </a:r>
            <a:r>
              <a:rPr lang="fr-FR" sz="5600" dirty="0"/>
              <a:t>constance, la qualité et les services proposés constituent les ingrédients stratégiques qui feront le succès d’</a:t>
            </a:r>
            <a:r>
              <a:rPr lang="fr-FR" sz="5600" dirty="0" err="1"/>
              <a:t>Estandon</a:t>
            </a:r>
            <a:r>
              <a:rPr lang="fr-FR" sz="5600" dirty="0"/>
              <a:t>. </a:t>
            </a:r>
          </a:p>
          <a:p>
            <a:pPr>
              <a:buNone/>
            </a:pPr>
            <a:endParaRPr lang="fr-FR" sz="5600" dirty="0"/>
          </a:p>
          <a:p>
            <a:r>
              <a:rPr lang="fr-FR" sz="5600" b="1" dirty="0"/>
              <a:t>En 1973</a:t>
            </a:r>
            <a:r>
              <a:rPr lang="fr-FR" sz="5600" dirty="0"/>
              <a:t>, des viticulteurs des caves coopératives et particulières varoises mettent en commun leur savoir-faire en créant une Union de coopératives. </a:t>
            </a:r>
          </a:p>
          <a:p>
            <a:pPr>
              <a:buNone/>
            </a:pPr>
            <a:endParaRPr lang="fr-FR" sz="5600" dirty="0"/>
          </a:p>
          <a:p>
            <a:r>
              <a:rPr lang="fr-FR" sz="5600" dirty="0"/>
              <a:t>Début des années 80, l’Union construit ses chais et ses bureaux à </a:t>
            </a:r>
            <a:r>
              <a:rPr lang="fr-FR" sz="5600" b="1" dirty="0"/>
              <a:t>Brignoles</a:t>
            </a:r>
            <a:r>
              <a:rPr lang="fr-FR" sz="5600" dirty="0"/>
              <a:t>. </a:t>
            </a:r>
          </a:p>
          <a:p>
            <a:pPr>
              <a:buNone/>
            </a:pPr>
            <a:endParaRPr lang="fr-FR" sz="5600" dirty="0"/>
          </a:p>
          <a:p>
            <a:r>
              <a:rPr lang="fr-FR" sz="5600" dirty="0"/>
              <a:t>Au fil des millésimes, de nouvelles caves du Var et des Bouches du Rhône rejoignent le groupement et se fédèrent autour de la marque Le Cellier de Saint Louis. </a:t>
            </a:r>
          </a:p>
          <a:p>
            <a:pPr>
              <a:buNone/>
            </a:pPr>
            <a:endParaRPr lang="fr-FR" sz="5600" dirty="0"/>
          </a:p>
          <a:p>
            <a:r>
              <a:rPr lang="fr-FR" sz="5600" b="1" dirty="0"/>
              <a:t>En 2005</a:t>
            </a:r>
            <a:r>
              <a:rPr lang="fr-FR" sz="5600" dirty="0"/>
              <a:t>, l’Union accueille les Vignerons des Caves de Provence, propriétaires de la marque </a:t>
            </a:r>
            <a:r>
              <a:rPr lang="fr-FR" sz="5600" b="1" dirty="0" err="1"/>
              <a:t>Estandon</a:t>
            </a:r>
            <a:r>
              <a:rPr lang="fr-FR" sz="5600" dirty="0"/>
              <a:t>. </a:t>
            </a:r>
          </a:p>
          <a:p>
            <a:pPr>
              <a:buNone/>
            </a:pPr>
            <a:r>
              <a:rPr lang="fr-FR" sz="5600" dirty="0" smtClean="0"/>
              <a:t>	C’est </a:t>
            </a:r>
            <a:r>
              <a:rPr lang="fr-FR" sz="5600" dirty="0"/>
              <a:t>ainsi qu’est né « le Cercle des Vignerons de Provence», représentant alors 10% de la production des Vins de Provence.</a:t>
            </a:r>
          </a:p>
          <a:p>
            <a:pPr>
              <a:buNone/>
            </a:pPr>
            <a:endParaRPr lang="fr-FR" sz="5600" dirty="0"/>
          </a:p>
          <a:p>
            <a:r>
              <a:rPr lang="fr-FR" sz="5600" dirty="0"/>
              <a:t>Entre 2010 et 2015, fort de cette réussite collective, les acteurs de l’Union se fédèrent autour d’un projet d’entreprise qui s’exprime autour d’une nouvelle identité : </a:t>
            </a:r>
            <a:r>
              <a:rPr lang="fr-FR" sz="5600" b="1" dirty="0" err="1"/>
              <a:t>Estandon</a:t>
            </a:r>
            <a:r>
              <a:rPr lang="fr-FR" sz="5600" b="1" dirty="0"/>
              <a:t> Vignerons</a:t>
            </a:r>
            <a:r>
              <a:rPr lang="fr-FR" sz="5600" dirty="0" smtClean="0"/>
              <a:t>.</a:t>
            </a:r>
          </a:p>
          <a:p>
            <a:pPr>
              <a:buNone/>
            </a:pPr>
            <a:r>
              <a:rPr lang="fr-FR" sz="5600" dirty="0" smtClean="0"/>
              <a:t> </a:t>
            </a:r>
            <a:endParaRPr lang="fr-FR" sz="5600" dirty="0"/>
          </a:p>
          <a:p>
            <a:r>
              <a:rPr lang="fr-FR" sz="5600" dirty="0"/>
              <a:t>En 2014, l’Union réalise un chiffre d’affaires de 40 millions d’euros, elle est la première </a:t>
            </a:r>
            <a:r>
              <a:rPr lang="fr-FR" sz="5600" dirty="0" smtClean="0"/>
              <a:t>entreprise</a:t>
            </a:r>
          </a:p>
          <a:p>
            <a:pPr>
              <a:buNone/>
            </a:pPr>
            <a:r>
              <a:rPr lang="fr-FR" sz="5600" dirty="0"/>
              <a:t>	</a:t>
            </a:r>
            <a:r>
              <a:rPr lang="fr-FR" sz="5600" dirty="0" smtClean="0"/>
              <a:t> </a:t>
            </a:r>
            <a:r>
              <a:rPr lang="fr-FR" sz="5600" dirty="0" err="1"/>
              <a:t>viti</a:t>
            </a:r>
            <a:r>
              <a:rPr lang="fr-FR" sz="5600" dirty="0"/>
              <a:t>-viticole de Provence.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chemeClr val="tx2">
                    <a:lumMod val="60000"/>
                    <a:lumOff val="40000"/>
                  </a:schemeClr>
                </a:solidFill>
              </a:rPr>
              <a:t>Qui sommes-nous?</a:t>
            </a:r>
          </a:p>
        </p:txBody>
      </p:sp>
      <p:sp>
        <p:nvSpPr>
          <p:cNvPr id="3" name="Espace réservé du contenu 2"/>
          <p:cNvSpPr>
            <a:spLocks noGrp="1"/>
          </p:cNvSpPr>
          <p:nvPr>
            <p:ph idx="1"/>
          </p:nvPr>
        </p:nvSpPr>
        <p:spPr>
          <a:xfrm>
            <a:off x="323528" y="1196752"/>
            <a:ext cx="8229600" cy="4968552"/>
          </a:xfrm>
        </p:spPr>
        <p:txBody>
          <a:bodyPr>
            <a:normAutofit/>
          </a:bodyPr>
          <a:lstStyle/>
          <a:p>
            <a:pPr>
              <a:buNone/>
            </a:pPr>
            <a:endParaRPr lang="fr-FR" sz="200" dirty="0"/>
          </a:p>
          <a:p>
            <a:r>
              <a:rPr lang="fr-FR" sz="1400" dirty="0"/>
              <a:t>300 vignerons coopérateurs qui cultivent avec respect 2000 hectares de vignes provençales, regroupés dans 8 caves coopératives de </a:t>
            </a:r>
            <a:r>
              <a:rPr lang="fr-FR" sz="1400" dirty="0" smtClean="0"/>
              <a:t>vinifications. </a:t>
            </a:r>
            <a:endParaRPr lang="fr-FR" sz="1400" dirty="0"/>
          </a:p>
          <a:p>
            <a:endParaRPr lang="fr-FR" sz="1400" dirty="0"/>
          </a:p>
          <a:p>
            <a:r>
              <a:rPr lang="fr-FR" sz="1400" dirty="0"/>
              <a:t>8 caves </a:t>
            </a:r>
            <a:r>
              <a:rPr lang="fr-FR" sz="1400" dirty="0" smtClean="0"/>
              <a:t>particulières.</a:t>
            </a:r>
            <a:endParaRPr lang="fr-FR" sz="1400" dirty="0"/>
          </a:p>
          <a:p>
            <a:endParaRPr lang="fr-FR" sz="1400" dirty="0"/>
          </a:p>
          <a:p>
            <a:r>
              <a:rPr lang="fr-FR" sz="1400" dirty="0"/>
              <a:t>120 salariés répartis sur toute la chaîne </a:t>
            </a:r>
            <a:r>
              <a:rPr lang="fr-FR" sz="1400" dirty="0" smtClean="0"/>
              <a:t>d’élaboration.</a:t>
            </a:r>
            <a:endParaRPr lang="fr-FR" sz="1400" dirty="0"/>
          </a:p>
          <a:p>
            <a:endParaRPr lang="fr-FR" sz="1400" dirty="0"/>
          </a:p>
          <a:p>
            <a:r>
              <a:rPr lang="fr-FR" sz="1400" dirty="0"/>
              <a:t>Plus d’un millier de clients en France et dans le </a:t>
            </a:r>
            <a:r>
              <a:rPr lang="fr-FR" sz="1400" dirty="0" smtClean="0"/>
              <a:t>monde.</a:t>
            </a:r>
            <a:endParaRPr lang="fr-FR" sz="1400" dirty="0"/>
          </a:p>
        </p:txBody>
      </p:sp>
      <p:pic>
        <p:nvPicPr>
          <p:cNvPr id="8194" name="Picture 2"/>
          <p:cNvPicPr>
            <a:picLocks noChangeAspect="1" noChangeArrowheads="1"/>
          </p:cNvPicPr>
          <p:nvPr/>
        </p:nvPicPr>
        <p:blipFill>
          <a:blip r:embed="rId2" cstate="print"/>
          <a:srcRect/>
          <a:stretch>
            <a:fillRect/>
          </a:stretch>
        </p:blipFill>
        <p:spPr bwMode="auto">
          <a:xfrm>
            <a:off x="467544" y="4005064"/>
            <a:ext cx="2814771" cy="186835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275857" y="4005064"/>
            <a:ext cx="2816909" cy="18684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6084168" y="4005064"/>
            <a:ext cx="2826970" cy="1868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err="1">
                <a:solidFill>
                  <a:schemeClr val="tx2">
                    <a:lumMod val="60000"/>
                    <a:lumOff val="40000"/>
                  </a:schemeClr>
                </a:solidFill>
              </a:rPr>
              <a:t>Estandon</a:t>
            </a:r>
            <a:r>
              <a:rPr lang="fr-FR" sz="4000" dirty="0">
                <a:solidFill>
                  <a:schemeClr val="tx2">
                    <a:lumMod val="60000"/>
                    <a:lumOff val="40000"/>
                  </a:schemeClr>
                </a:solidFill>
              </a:rPr>
              <a:t> en chiffres:</a:t>
            </a:r>
          </a:p>
        </p:txBody>
      </p:sp>
      <p:sp>
        <p:nvSpPr>
          <p:cNvPr id="3" name="Espace réservé du contenu 2"/>
          <p:cNvSpPr>
            <a:spLocks noGrp="1"/>
          </p:cNvSpPr>
          <p:nvPr>
            <p:ph idx="1"/>
          </p:nvPr>
        </p:nvSpPr>
        <p:spPr>
          <a:xfrm>
            <a:off x="467544" y="1628800"/>
            <a:ext cx="5760640" cy="4525963"/>
          </a:xfrm>
        </p:spPr>
        <p:txBody>
          <a:bodyPr>
            <a:normAutofit fontScale="25000" lnSpcReduction="20000"/>
          </a:bodyPr>
          <a:lstStyle/>
          <a:p>
            <a:endParaRPr lang="fr-FR" dirty="0"/>
          </a:p>
          <a:p>
            <a:r>
              <a:rPr lang="fr-FR" sz="5600" dirty="0"/>
              <a:t> Premier producteur de vins de Provence:</a:t>
            </a:r>
          </a:p>
          <a:p>
            <a:pPr lvl="1">
              <a:buFont typeface="Wingdings" pitchFamily="2" charset="2"/>
              <a:buChar char="Ø"/>
            </a:pPr>
            <a:r>
              <a:rPr lang="en-US" sz="5600" dirty="0"/>
              <a:t>10% du total des AOP </a:t>
            </a:r>
            <a:r>
              <a:rPr lang="en-US" sz="5600" dirty="0" err="1"/>
              <a:t>Vins</a:t>
            </a:r>
            <a:r>
              <a:rPr lang="en-US" sz="5600" dirty="0"/>
              <a:t> de Provence.</a:t>
            </a:r>
          </a:p>
          <a:p>
            <a:pPr lvl="1">
              <a:buFont typeface="Wingdings" pitchFamily="2" charset="2"/>
              <a:buChar char="Ø"/>
            </a:pPr>
            <a:r>
              <a:rPr lang="en-US" sz="5600" dirty="0"/>
              <a:t> 300 </a:t>
            </a:r>
            <a:r>
              <a:rPr lang="en-US" sz="5600" dirty="0" err="1"/>
              <a:t>adhérents</a:t>
            </a:r>
            <a:r>
              <a:rPr lang="en-US" sz="5600" dirty="0"/>
              <a:t> </a:t>
            </a:r>
            <a:r>
              <a:rPr lang="en-US" sz="5600" dirty="0" err="1"/>
              <a:t>répartis</a:t>
            </a:r>
            <a:r>
              <a:rPr lang="en-US" sz="5600" dirty="0"/>
              <a:t> </a:t>
            </a:r>
            <a:r>
              <a:rPr lang="en-US" sz="5600" dirty="0" err="1"/>
              <a:t>sur</a:t>
            </a:r>
            <a:r>
              <a:rPr lang="en-US" sz="5600" dirty="0"/>
              <a:t> 2000 ha. </a:t>
            </a:r>
          </a:p>
          <a:p>
            <a:pPr lvl="1">
              <a:buFont typeface="Wingdings" pitchFamily="2" charset="2"/>
              <a:buChar char="Ø"/>
            </a:pPr>
            <a:r>
              <a:rPr lang="fr-FR" sz="5600" dirty="0"/>
              <a:t>18 Domaines, Châteaux et Coopératives. </a:t>
            </a:r>
          </a:p>
          <a:p>
            <a:pPr lvl="1">
              <a:buNone/>
            </a:pPr>
            <a:r>
              <a:rPr lang="fr-FR" sz="5600" dirty="0"/>
              <a:t> </a:t>
            </a:r>
          </a:p>
          <a:p>
            <a:r>
              <a:rPr lang="en-US" sz="5600" dirty="0"/>
              <a:t>40 millions </a:t>
            </a:r>
            <a:r>
              <a:rPr lang="en-US" sz="5600" dirty="0" err="1"/>
              <a:t>d’euros</a:t>
            </a:r>
            <a:r>
              <a:rPr lang="en-US" sz="5600" dirty="0"/>
              <a:t> de CA.</a:t>
            </a:r>
          </a:p>
          <a:p>
            <a:r>
              <a:rPr lang="en-US" sz="5600" dirty="0"/>
              <a:t>Environ 25 millions de </a:t>
            </a:r>
            <a:r>
              <a:rPr lang="en-US" sz="5600" dirty="0" err="1"/>
              <a:t>bouteilles</a:t>
            </a:r>
            <a:r>
              <a:rPr lang="en-US" sz="5600" dirty="0"/>
              <a:t> </a:t>
            </a:r>
            <a:r>
              <a:rPr lang="en-US" sz="5600" dirty="0" err="1"/>
              <a:t>produites</a:t>
            </a:r>
            <a:r>
              <a:rPr lang="en-US" sz="5600" dirty="0"/>
              <a:t>.</a:t>
            </a:r>
          </a:p>
          <a:p>
            <a:r>
              <a:rPr lang="en-US" sz="5600" dirty="0" err="1"/>
              <a:t>Présent</a:t>
            </a:r>
            <a:r>
              <a:rPr lang="en-US" sz="5600" dirty="0"/>
              <a:t> </a:t>
            </a:r>
            <a:r>
              <a:rPr lang="en-US" sz="5600" dirty="0" err="1"/>
              <a:t>dans</a:t>
            </a:r>
            <a:r>
              <a:rPr lang="en-US" sz="5600" dirty="0"/>
              <a:t> 53 pays.</a:t>
            </a:r>
          </a:p>
          <a:p>
            <a:endParaRPr lang="en-US" sz="5600" dirty="0"/>
          </a:p>
          <a:p>
            <a:r>
              <a:rPr lang="en-US" sz="5600" dirty="0"/>
              <a:t>La </a:t>
            </a:r>
            <a:r>
              <a:rPr lang="en-US" sz="5600" dirty="0" err="1"/>
              <a:t>marque</a:t>
            </a:r>
            <a:r>
              <a:rPr lang="en-US" sz="5600" dirty="0"/>
              <a:t> </a:t>
            </a:r>
            <a:r>
              <a:rPr lang="en-US" sz="5600" dirty="0" err="1"/>
              <a:t>Estandon</a:t>
            </a:r>
            <a:r>
              <a:rPr lang="en-US" sz="5600" dirty="0"/>
              <a:t> </a:t>
            </a:r>
            <a:r>
              <a:rPr lang="en-US" sz="5600" dirty="0" err="1"/>
              <a:t>est</a:t>
            </a:r>
            <a:r>
              <a:rPr lang="en-US" sz="5600" dirty="0"/>
              <a:t> </a:t>
            </a:r>
            <a:r>
              <a:rPr lang="en-US" sz="5600" dirty="0" err="1"/>
              <a:t>une</a:t>
            </a:r>
            <a:r>
              <a:rPr lang="en-US" sz="5600" dirty="0"/>
              <a:t> </a:t>
            </a:r>
            <a:r>
              <a:rPr lang="en-US" sz="5600" dirty="0" err="1"/>
              <a:t>référence</a:t>
            </a:r>
            <a:r>
              <a:rPr lang="en-US" sz="5600" dirty="0"/>
              <a:t> </a:t>
            </a:r>
            <a:r>
              <a:rPr lang="en-US" sz="5600" dirty="0" err="1"/>
              <a:t>depuis</a:t>
            </a:r>
            <a:r>
              <a:rPr lang="en-US" sz="5600" dirty="0"/>
              <a:t> 1947.</a:t>
            </a:r>
          </a:p>
          <a:p>
            <a:r>
              <a:rPr lang="fr-FR" sz="5600" dirty="0"/>
              <a:t>Producteur majeur de vins biologiques en Provence.</a:t>
            </a:r>
          </a:p>
          <a:p>
            <a:endParaRPr lang="fr-FR" sz="5600" dirty="0"/>
          </a:p>
          <a:p>
            <a:r>
              <a:rPr lang="fr-FR" sz="5600" dirty="0"/>
              <a:t>Assurance sur la qualité de nos vins:</a:t>
            </a:r>
          </a:p>
          <a:p>
            <a:pPr lvl="1">
              <a:buFont typeface="Wingdings" pitchFamily="2" charset="2"/>
              <a:buChar char="Ø"/>
            </a:pPr>
            <a:r>
              <a:rPr lang="fr-FR" sz="5600" dirty="0"/>
              <a:t>Assemblage sélectionné, contrôle des températures.</a:t>
            </a:r>
          </a:p>
          <a:p>
            <a:pPr lvl="1">
              <a:buFont typeface="Wingdings" pitchFamily="2" charset="2"/>
              <a:buChar char="Ø"/>
            </a:pPr>
            <a:r>
              <a:rPr lang="fr-FR" sz="5600" dirty="0"/>
              <a:t>Maître de chai renommée, Catherine Huguenin, chez </a:t>
            </a:r>
            <a:r>
              <a:rPr lang="fr-FR" sz="5600" dirty="0" err="1"/>
              <a:t>Estandon</a:t>
            </a:r>
            <a:r>
              <a:rPr lang="fr-FR" sz="5600" dirty="0"/>
              <a:t> depuis 18 ans.</a:t>
            </a:r>
          </a:p>
          <a:p>
            <a:pPr lvl="1">
              <a:buFont typeface="Wingdings" pitchFamily="2" charset="2"/>
              <a:buChar char="Ø"/>
            </a:pPr>
            <a:r>
              <a:rPr lang="fr-FR" sz="5600" dirty="0"/>
              <a:t> IFS Food &amp; </a:t>
            </a:r>
            <a:r>
              <a:rPr lang="fr-FR" sz="5600" dirty="0" err="1"/>
              <a:t>Afaq</a:t>
            </a:r>
            <a:r>
              <a:rPr lang="fr-FR" sz="5600" dirty="0"/>
              <a:t> 26000 </a:t>
            </a:r>
          </a:p>
          <a:p>
            <a:pPr lvl="1">
              <a:buFont typeface="Wingdings" pitchFamily="2" charset="2"/>
              <a:buChar char="Ø"/>
            </a:pPr>
            <a:r>
              <a:rPr lang="fr-FR" sz="5600" dirty="0"/>
              <a:t> </a:t>
            </a:r>
            <a:r>
              <a:rPr lang="fr-FR" sz="5600" dirty="0" err="1"/>
              <a:t>Agriconfiance</a:t>
            </a:r>
            <a:r>
              <a:rPr lang="fr-FR" sz="5600" dirty="0"/>
              <a:t>®</a:t>
            </a:r>
          </a:p>
          <a:p>
            <a:pPr lvl="1">
              <a:buFont typeface="Wingdings" pitchFamily="2" charset="2"/>
              <a:buChar char="Ø"/>
            </a:pPr>
            <a:r>
              <a:rPr lang="fr-FR" sz="5600" dirty="0"/>
              <a:t>Certification Biologique contrôlée:  QUALITE FRANCE </a:t>
            </a:r>
          </a:p>
          <a:p>
            <a:pPr lvl="1">
              <a:buFont typeface="Wingdings" pitchFamily="2" charset="2"/>
              <a:buChar char="Ø"/>
            </a:pPr>
            <a:endParaRPr lang="fr-FR" sz="5600" dirty="0"/>
          </a:p>
          <a:p>
            <a:pPr>
              <a:buNone/>
            </a:pPr>
            <a:endParaRPr lang="fr-FR" dirty="0"/>
          </a:p>
        </p:txBody>
      </p:sp>
      <p:pic>
        <p:nvPicPr>
          <p:cNvPr id="4" name="Picture 2" descr="C:\Users\MBarrere\Desktop\Estandon Vignerons (juillet 14).jpg"/>
          <p:cNvPicPr>
            <a:picLocks noChangeAspect="1" noChangeArrowheads="1"/>
          </p:cNvPicPr>
          <p:nvPr/>
        </p:nvPicPr>
        <p:blipFill>
          <a:blip r:embed="rId2" cstate="print"/>
          <a:srcRect/>
          <a:stretch>
            <a:fillRect/>
          </a:stretch>
        </p:blipFill>
        <p:spPr bwMode="auto">
          <a:xfrm>
            <a:off x="5580112" y="1484784"/>
            <a:ext cx="2880320" cy="697627"/>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5436096" y="2420888"/>
            <a:ext cx="3276600" cy="21907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455</TotalTime>
  <Words>572</Words>
  <Application>Microsoft Office PowerPoint</Application>
  <PresentationFormat>On-screen Show (4:3)</PresentationFormat>
  <Paragraphs>106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Thème Office</vt:lpstr>
      <vt:lpstr>PowerPoint Presentation</vt:lpstr>
      <vt:lpstr>Position géographique: La Provence</vt:lpstr>
      <vt:lpstr>Informations générales:  Vins de Provence</vt:lpstr>
      <vt:lpstr>Informations générales:  Vins de Provence</vt:lpstr>
      <vt:lpstr>Données économiques: Provence</vt:lpstr>
      <vt:lpstr>Estandon Vignerons</vt:lpstr>
      <vt:lpstr>Qui sommes-nous?</vt:lpstr>
      <vt:lpstr>Qui sommes-nous?</vt:lpstr>
      <vt:lpstr>Estandon en chiffres:</vt:lpstr>
      <vt:lpstr>Estandon - Héritage</vt:lpstr>
      <vt:lpstr>Estandon - Héritage</vt:lpstr>
      <vt:lpstr>PLV</vt:lpstr>
      <vt:lpstr>Réseaux sociaux</vt:lpstr>
      <vt:lpstr>Contact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SCC</dc:creator>
  <cp:lastModifiedBy>cale</cp:lastModifiedBy>
  <cp:revision>47</cp:revision>
  <dcterms:created xsi:type="dcterms:W3CDTF">2017-04-24T08:01:11Z</dcterms:created>
  <dcterms:modified xsi:type="dcterms:W3CDTF">2017-04-25T13:55:56Z</dcterms:modified>
</cp:coreProperties>
</file>