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325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482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581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605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109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178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428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14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521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80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927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72F1-DB1B-4568-9E22-9FE921A72AC6}" type="datetimeFigureOut">
              <a:rPr lang="fr-BE" smtClean="0"/>
              <a:t>20/04/2017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7453-9DFD-405A-AB9E-82081E57EB2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34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864096"/>
          </a:xfrm>
        </p:spPr>
        <p:txBody>
          <a:bodyPr>
            <a:normAutofit/>
          </a:bodyPr>
          <a:lstStyle/>
          <a:p>
            <a:r>
              <a:rPr lang="fr-BE" sz="2800" dirty="0" smtClean="0"/>
              <a:t>Switch range Provence</a:t>
            </a:r>
            <a:br>
              <a:rPr lang="fr-BE" sz="2800" dirty="0" smtClean="0"/>
            </a:br>
            <a:r>
              <a:rPr lang="fr-BE" sz="2000" dirty="0" smtClean="0">
                <a:solidFill>
                  <a:srgbClr val="FF0000"/>
                </a:solidFill>
              </a:rPr>
              <a:t>information interne  -  interne </a:t>
            </a:r>
            <a:r>
              <a:rPr lang="fr-BE" sz="2000" dirty="0" err="1" smtClean="0">
                <a:solidFill>
                  <a:srgbClr val="FF0000"/>
                </a:solidFill>
              </a:rPr>
              <a:t>informatie</a:t>
            </a:r>
            <a:endParaRPr lang="fr-BE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2664296" cy="266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9" b="29521"/>
          <a:stretch/>
        </p:blipFill>
        <p:spPr>
          <a:xfrm>
            <a:off x="1547664" y="1937792"/>
            <a:ext cx="3159828" cy="122413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372069"/>
              </p:ext>
            </p:extLst>
          </p:nvPr>
        </p:nvGraphicFramePr>
        <p:xfrm>
          <a:off x="251520" y="2377391"/>
          <a:ext cx="9597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2016</a:t>
                      </a:r>
                      <a:endParaRPr lang="fr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2664296" cy="2664296"/>
          </a:xfrm>
          <a:prstGeom prst="rect">
            <a:avLst/>
          </a:prstGeom>
        </p:spPr>
      </p:pic>
      <p:pic>
        <p:nvPicPr>
          <p:cNvPr id="1028" name="Picture 4" descr="Résultat de recherche d'images pour &quot;logo estand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35628" r="6511" b="34774"/>
          <a:stretch/>
        </p:blipFill>
        <p:spPr bwMode="auto">
          <a:xfrm>
            <a:off x="1691679" y="5013176"/>
            <a:ext cx="3138729" cy="7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317011"/>
              </p:ext>
            </p:extLst>
          </p:nvPr>
        </p:nvGraphicFramePr>
        <p:xfrm>
          <a:off x="395536" y="5049180"/>
          <a:ext cx="9597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>
                          <a:solidFill>
                            <a:srgbClr val="FF0000"/>
                          </a:solidFill>
                        </a:rPr>
                        <a:t>2017</a:t>
                      </a:r>
                      <a:endParaRPr lang="fr-B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195736" y="1916832"/>
            <a:ext cx="2016224" cy="151216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67744" y="1844824"/>
            <a:ext cx="1944216" cy="151216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2915816" y="3717032"/>
            <a:ext cx="576064" cy="648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090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BE" sz="2800" dirty="0" smtClean="0"/>
              <a:t>Ch. d’</a:t>
            </a:r>
            <a:r>
              <a:rPr lang="fr-BE" sz="2800" dirty="0" err="1" smtClean="0"/>
              <a:t>Esclans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3052936"/>
          </a:xfrm>
        </p:spPr>
        <p:txBody>
          <a:bodyPr>
            <a:normAutofit/>
          </a:bodyPr>
          <a:lstStyle/>
          <a:p>
            <a:r>
              <a:rPr lang="fr-BE" sz="2000" dirty="0" smtClean="0"/>
              <a:t>Wil </a:t>
            </a:r>
            <a:r>
              <a:rPr lang="fr-BE" sz="2000" dirty="0" err="1" smtClean="0"/>
              <a:t>aanwezig</a:t>
            </a:r>
            <a:r>
              <a:rPr lang="fr-BE" sz="2000" dirty="0" smtClean="0"/>
              <a:t> </a:t>
            </a:r>
            <a:r>
              <a:rPr lang="fr-BE" sz="2000" dirty="0" err="1" smtClean="0"/>
              <a:t>zijn</a:t>
            </a:r>
            <a:r>
              <a:rPr lang="fr-BE" sz="2000" dirty="0" smtClean="0"/>
              <a:t> in 50% van de </a:t>
            </a:r>
            <a:r>
              <a:rPr lang="fr-BE" sz="2000" dirty="0" err="1" smtClean="0"/>
              <a:t>Horeca</a:t>
            </a:r>
            <a:r>
              <a:rPr lang="fr-BE" sz="2000" dirty="0" smtClean="0"/>
              <a:t> in </a:t>
            </a:r>
            <a:r>
              <a:rPr lang="fr-BE" sz="2000" dirty="0" err="1" smtClean="0"/>
              <a:t>Knokke</a:t>
            </a:r>
            <a:r>
              <a:rPr lang="fr-BE" sz="2000" dirty="0" smtClean="0"/>
              <a:t>.</a:t>
            </a:r>
          </a:p>
          <a:p>
            <a:r>
              <a:rPr lang="fr-BE" sz="2000" dirty="0" err="1" smtClean="0"/>
              <a:t>Profileert</a:t>
            </a:r>
            <a:r>
              <a:rPr lang="fr-BE" sz="2000" dirty="0" smtClean="0"/>
              <a:t> </a:t>
            </a:r>
            <a:r>
              <a:rPr lang="fr-BE" sz="2000" dirty="0" err="1" smtClean="0"/>
              <a:t>zich</a:t>
            </a:r>
            <a:r>
              <a:rPr lang="fr-BE" sz="2000" dirty="0" smtClean="0"/>
              <a:t> </a:t>
            </a:r>
            <a:r>
              <a:rPr lang="fr-BE" sz="2000" dirty="0" err="1" smtClean="0"/>
              <a:t>als</a:t>
            </a:r>
            <a:r>
              <a:rPr lang="fr-BE" sz="2000" dirty="0" smtClean="0"/>
              <a:t> </a:t>
            </a:r>
            <a:r>
              <a:rPr lang="fr-BE" sz="2000" dirty="0" err="1" smtClean="0"/>
              <a:t>een</a:t>
            </a:r>
            <a:r>
              <a:rPr lang="fr-BE" sz="2000" dirty="0" smtClean="0"/>
              <a:t> « Champagne »</a:t>
            </a:r>
          </a:p>
          <a:p>
            <a:r>
              <a:rPr lang="fr-BE" sz="2000" dirty="0" smtClean="0"/>
              <a:t>Niche:  Is de </a:t>
            </a:r>
            <a:r>
              <a:rPr lang="fr-BE" sz="2000" dirty="0" err="1" smtClean="0"/>
              <a:t>beste</a:t>
            </a:r>
            <a:r>
              <a:rPr lang="fr-BE" sz="2000" dirty="0" smtClean="0"/>
              <a:t>, maar </a:t>
            </a:r>
            <a:r>
              <a:rPr lang="fr-BE" sz="2000" dirty="0" err="1" smtClean="0"/>
              <a:t>ook</a:t>
            </a:r>
            <a:r>
              <a:rPr lang="fr-BE" sz="2000" dirty="0" smtClean="0"/>
              <a:t> de </a:t>
            </a:r>
            <a:r>
              <a:rPr lang="fr-BE" sz="2000" dirty="0" err="1" smtClean="0"/>
              <a:t>duurste</a:t>
            </a:r>
            <a:r>
              <a:rPr lang="fr-BE" sz="2000" dirty="0" smtClean="0"/>
              <a:t> </a:t>
            </a:r>
            <a:r>
              <a:rPr lang="fr-BE" sz="2000" dirty="0"/>
              <a:t>P</a:t>
            </a:r>
            <a:r>
              <a:rPr lang="fr-BE" sz="2000" dirty="0" smtClean="0"/>
              <a:t>rovence ter </a:t>
            </a:r>
            <a:r>
              <a:rPr lang="fr-BE" sz="2000" dirty="0" err="1" smtClean="0"/>
              <a:t>wereld</a:t>
            </a:r>
            <a:r>
              <a:rPr lang="fr-BE" sz="2000" dirty="0" smtClean="0"/>
              <a:t>.</a:t>
            </a:r>
          </a:p>
          <a:p>
            <a:endParaRPr lang="fr-BE" sz="2000" dirty="0"/>
          </a:p>
          <a:p>
            <a:r>
              <a:rPr lang="fr-BE" sz="2000" dirty="0" smtClean="0"/>
              <a:t>Souhaite être présent sur 50% des cartes à </a:t>
            </a:r>
            <a:r>
              <a:rPr lang="fr-BE" sz="2000" dirty="0" err="1" smtClean="0"/>
              <a:t>Knokke</a:t>
            </a:r>
            <a:r>
              <a:rPr lang="fr-BE" sz="2000" dirty="0" smtClean="0"/>
              <a:t>.</a:t>
            </a:r>
          </a:p>
          <a:p>
            <a:r>
              <a:rPr lang="fr-BE" sz="2000" dirty="0" smtClean="0"/>
              <a:t>Se profile comme un « Champagne »</a:t>
            </a:r>
          </a:p>
          <a:p>
            <a:r>
              <a:rPr lang="fr-BE" sz="2000" dirty="0" smtClean="0"/>
              <a:t>Est le meilleur mais aussi le plus cher Provence au monde.</a:t>
            </a:r>
            <a:endParaRPr lang="fr-B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83546"/>
            <a:ext cx="2249529" cy="169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24" y="1118717"/>
            <a:ext cx="2987824" cy="1685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80728"/>
            <a:ext cx="548641" cy="1828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6410"/>
            <a:ext cx="545232" cy="181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554779" cy="184926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80162" y="292494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600" dirty="0" smtClean="0"/>
              <a:t>-&gt; Info : H1                                    17,48      23,76    69,34 €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74769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Waarom</a:t>
            </a:r>
            <a:r>
              <a:rPr lang="fr-BE" sz="2800" dirty="0" smtClean="0"/>
              <a:t> ? Pourquoi ?      Gassier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01608" cy="2952328"/>
          </a:xfrm>
        </p:spPr>
        <p:txBody>
          <a:bodyPr>
            <a:normAutofit fontScale="92500" lnSpcReduction="20000"/>
          </a:bodyPr>
          <a:lstStyle/>
          <a:p>
            <a:r>
              <a:rPr lang="fr-BE" sz="2000" dirty="0" err="1"/>
              <a:t>Wordt</a:t>
            </a:r>
            <a:r>
              <a:rPr lang="fr-BE" sz="2000" dirty="0"/>
              <a:t> </a:t>
            </a:r>
            <a:r>
              <a:rPr lang="fr-BE" sz="2000" dirty="0" err="1"/>
              <a:t>steeds</a:t>
            </a:r>
            <a:r>
              <a:rPr lang="fr-BE" sz="2000" dirty="0"/>
              <a:t> </a:t>
            </a:r>
            <a:r>
              <a:rPr lang="fr-BE" sz="2000" dirty="0" err="1"/>
              <a:t>duurder</a:t>
            </a:r>
            <a:endParaRPr lang="fr-BE" sz="2000" dirty="0"/>
          </a:p>
          <a:p>
            <a:r>
              <a:rPr lang="fr-BE" sz="2000" dirty="0" err="1" smtClean="0"/>
              <a:t>Matige</a:t>
            </a:r>
            <a:r>
              <a:rPr lang="fr-BE" sz="2000" dirty="0" smtClean="0"/>
              <a:t> </a:t>
            </a:r>
            <a:r>
              <a:rPr lang="fr-BE" sz="2000" dirty="0" err="1" smtClean="0"/>
              <a:t>kwaliteit</a:t>
            </a:r>
            <a:r>
              <a:rPr lang="fr-BE" sz="2000" dirty="0" smtClean="0"/>
              <a:t> </a:t>
            </a:r>
            <a:r>
              <a:rPr lang="fr-BE" sz="2000" dirty="0" err="1" smtClean="0"/>
              <a:t>Loubiéro</a:t>
            </a:r>
            <a:endParaRPr lang="fr-BE" sz="2000" dirty="0" smtClean="0"/>
          </a:p>
          <a:p>
            <a:r>
              <a:rPr lang="fr-BE" sz="2000" dirty="0" smtClean="0"/>
              <a:t>Niet </a:t>
            </a:r>
            <a:r>
              <a:rPr lang="fr-BE" sz="2000" dirty="0" err="1" smtClean="0"/>
              <a:t>hoffelijk</a:t>
            </a:r>
            <a:r>
              <a:rPr lang="fr-BE" sz="2000" dirty="0" smtClean="0"/>
              <a:t> </a:t>
            </a:r>
            <a:r>
              <a:rPr lang="fr-BE" sz="2000" dirty="0" err="1"/>
              <a:t>t.o.v</a:t>
            </a:r>
            <a:r>
              <a:rPr lang="fr-BE" sz="2000" dirty="0"/>
              <a:t>. </a:t>
            </a:r>
            <a:r>
              <a:rPr lang="fr-BE" sz="2000" dirty="0" err="1" smtClean="0"/>
              <a:t>exclusiviteit</a:t>
            </a: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=&gt;  </a:t>
            </a:r>
            <a:r>
              <a:rPr lang="fr-BE" sz="2000" dirty="0" err="1" smtClean="0"/>
              <a:t>Estandon</a:t>
            </a:r>
            <a:r>
              <a:rPr lang="fr-BE" sz="2000" dirty="0" smtClean="0"/>
              <a:t>: </a:t>
            </a:r>
            <a:r>
              <a:rPr lang="fr-BE" sz="2000" dirty="0" err="1" smtClean="0"/>
              <a:t>Een</a:t>
            </a:r>
            <a:r>
              <a:rPr lang="fr-BE" sz="2000" dirty="0" smtClean="0"/>
              <a:t> </a:t>
            </a:r>
            <a:r>
              <a:rPr lang="fr-BE" sz="2000" dirty="0" err="1" smtClean="0"/>
              <a:t>sterk</a:t>
            </a:r>
            <a:r>
              <a:rPr lang="fr-BE" sz="2000" dirty="0" smtClean="0"/>
              <a:t> </a:t>
            </a:r>
            <a:r>
              <a:rPr lang="fr-BE" sz="2000" dirty="0" err="1" smtClean="0"/>
              <a:t>merk</a:t>
            </a:r>
            <a:r>
              <a:rPr lang="fr-BE" sz="2000" dirty="0" smtClean="0"/>
              <a:t> (</a:t>
            </a:r>
            <a:r>
              <a:rPr lang="fr-BE" sz="2000" dirty="0" err="1" smtClean="0"/>
              <a:t>complementair</a:t>
            </a:r>
            <a:r>
              <a:rPr lang="fr-BE" sz="2000" dirty="0" smtClean="0"/>
              <a:t> </a:t>
            </a:r>
            <a:r>
              <a:rPr lang="fr-BE" sz="2000" dirty="0" err="1" smtClean="0"/>
              <a:t>aan</a:t>
            </a:r>
            <a:r>
              <a:rPr lang="fr-BE" sz="2000" dirty="0" smtClean="0"/>
              <a:t> ch. d’</a:t>
            </a:r>
            <a:r>
              <a:rPr lang="fr-BE" sz="2000" dirty="0" err="1" smtClean="0"/>
              <a:t>Esclans</a:t>
            </a:r>
            <a:r>
              <a:rPr lang="fr-BE" sz="2000" dirty="0" smtClean="0"/>
              <a:t>)</a:t>
            </a:r>
            <a:endParaRPr lang="fr-BE" sz="2000" dirty="0"/>
          </a:p>
          <a:p>
            <a:endParaRPr lang="fr-BE" dirty="0"/>
          </a:p>
          <a:p>
            <a:r>
              <a:rPr lang="fr-BE" sz="2000" dirty="0"/>
              <a:t>Augmente ses prix constamment</a:t>
            </a:r>
          </a:p>
          <a:p>
            <a:r>
              <a:rPr lang="fr-BE" sz="2000" dirty="0"/>
              <a:t>Qualité </a:t>
            </a:r>
            <a:r>
              <a:rPr lang="fr-BE" sz="2000" dirty="0" smtClean="0">
                <a:sym typeface="Wingdings"/>
              </a:rPr>
              <a:t>moyen </a:t>
            </a:r>
            <a:r>
              <a:rPr lang="fr-BE" sz="2000" dirty="0" err="1" smtClean="0"/>
              <a:t>Loubiéro</a:t>
            </a:r>
            <a:endParaRPr lang="fr-BE" sz="2000" dirty="0"/>
          </a:p>
          <a:p>
            <a:r>
              <a:rPr lang="fr-BE" sz="2000" dirty="0"/>
              <a:t>Pas loyal par rapport à </a:t>
            </a:r>
            <a:r>
              <a:rPr lang="fr-BE" sz="2000" dirty="0" smtClean="0"/>
              <a:t>l’exclusivité</a:t>
            </a:r>
          </a:p>
          <a:p>
            <a:pPr marL="0" indent="0">
              <a:buNone/>
            </a:pPr>
            <a:r>
              <a:rPr lang="fr-BE" sz="2000" dirty="0" smtClean="0"/>
              <a:t>=&gt; </a:t>
            </a:r>
            <a:r>
              <a:rPr lang="fr-BE" sz="2000" dirty="0" err="1" smtClean="0"/>
              <a:t>Estandon</a:t>
            </a:r>
            <a:r>
              <a:rPr lang="fr-BE" sz="2000" dirty="0" smtClean="0"/>
              <a:t>: marque forte (complémentaire au ch. d’</a:t>
            </a:r>
            <a:r>
              <a:rPr lang="fr-BE" sz="2000" dirty="0" err="1" smtClean="0"/>
              <a:t>Esclans</a:t>
            </a:r>
            <a:r>
              <a:rPr lang="fr-BE" sz="2000" dirty="0" smtClean="0"/>
              <a:t>)</a:t>
            </a:r>
            <a:endParaRPr lang="fr-BE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84168" y="620688"/>
            <a:ext cx="648072" cy="50405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084168" y="620688"/>
            <a:ext cx="648072" cy="50405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2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estandon vignerons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5" b="35127"/>
          <a:stretch/>
        </p:blipFill>
        <p:spPr bwMode="auto">
          <a:xfrm>
            <a:off x="2411760" y="332656"/>
            <a:ext cx="445410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BE" sz="1900" dirty="0" err="1"/>
              <a:t>Oudste</a:t>
            </a:r>
            <a:r>
              <a:rPr lang="fr-BE" sz="1900" dirty="0"/>
              <a:t> </a:t>
            </a:r>
            <a:r>
              <a:rPr lang="fr-BE" sz="1900" dirty="0" err="1" smtClean="0"/>
              <a:t>historische</a:t>
            </a:r>
            <a:r>
              <a:rPr lang="fr-BE" sz="1900" dirty="0" smtClean="0"/>
              <a:t> </a:t>
            </a:r>
            <a:r>
              <a:rPr lang="fr-BE" sz="1900" dirty="0" err="1"/>
              <a:t>merk</a:t>
            </a:r>
            <a:r>
              <a:rPr lang="fr-BE" sz="1900" dirty="0"/>
              <a:t> Provence </a:t>
            </a:r>
            <a:r>
              <a:rPr lang="fr-BE" sz="1900" dirty="0" smtClean="0"/>
              <a:t>(1947)</a:t>
            </a:r>
            <a:endParaRPr lang="fr-BE" sz="1900" dirty="0"/>
          </a:p>
          <a:p>
            <a:pPr>
              <a:lnSpc>
                <a:spcPct val="80000"/>
              </a:lnSpc>
            </a:pPr>
            <a:r>
              <a:rPr lang="fr-BE" sz="1900" dirty="0" err="1" smtClean="0"/>
              <a:t>Wereldbekend</a:t>
            </a:r>
            <a:r>
              <a:rPr lang="fr-BE" sz="1900" dirty="0" smtClean="0"/>
              <a:t>: </a:t>
            </a:r>
            <a:r>
              <a:rPr lang="fr-BE" sz="1900" dirty="0"/>
              <a:t>i</a:t>
            </a:r>
            <a:r>
              <a:rPr lang="fr-BE" sz="1900" dirty="0" smtClean="0"/>
              <a:t>n </a:t>
            </a:r>
            <a:r>
              <a:rPr lang="fr-BE" sz="1900" dirty="0" smtClean="0"/>
              <a:t>52 </a:t>
            </a:r>
            <a:r>
              <a:rPr lang="fr-BE" sz="1900" dirty="0" err="1" smtClean="0"/>
              <a:t>landen</a:t>
            </a:r>
            <a:endParaRPr lang="fr-BE" sz="1900" dirty="0"/>
          </a:p>
          <a:p>
            <a:pPr>
              <a:lnSpc>
                <a:spcPct val="80000"/>
              </a:lnSpc>
            </a:pPr>
            <a:r>
              <a:rPr lang="fr-BE" sz="1900" dirty="0" smtClean="0"/>
              <a:t>30.000.000 </a:t>
            </a:r>
            <a:r>
              <a:rPr lang="fr-BE" sz="1900" dirty="0" err="1" smtClean="0"/>
              <a:t>flessen</a:t>
            </a:r>
            <a:endParaRPr lang="fr-BE" sz="1900" dirty="0" smtClean="0"/>
          </a:p>
          <a:p>
            <a:pPr>
              <a:lnSpc>
                <a:spcPct val="80000"/>
              </a:lnSpc>
            </a:pPr>
            <a:r>
              <a:rPr lang="fr-BE" sz="1900" dirty="0" err="1" smtClean="0"/>
              <a:t>Profiel</a:t>
            </a:r>
            <a:r>
              <a:rPr lang="fr-BE" sz="1900" dirty="0" smtClean="0"/>
              <a:t> </a:t>
            </a:r>
            <a:r>
              <a:rPr lang="fr-BE" sz="1900" dirty="0" err="1" smtClean="0"/>
              <a:t>Horeca</a:t>
            </a:r>
            <a:endParaRPr lang="fr-BE" sz="1900" dirty="0"/>
          </a:p>
          <a:p>
            <a:pPr>
              <a:lnSpc>
                <a:spcPct val="80000"/>
              </a:lnSpc>
            </a:pPr>
            <a:r>
              <a:rPr lang="fr-BE" sz="1900" dirty="0" err="1" smtClean="0"/>
              <a:t>Vereenvoudigd</a:t>
            </a:r>
            <a:r>
              <a:rPr lang="fr-BE" sz="1900" dirty="0" smtClean="0"/>
              <a:t> </a:t>
            </a:r>
            <a:r>
              <a:rPr lang="fr-BE" sz="1900" dirty="0"/>
              <a:t>assortiment : 1 USP </a:t>
            </a:r>
            <a:endParaRPr lang="fr-BE" sz="19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BE" sz="1900" dirty="0" smtClean="0"/>
              <a:t>             (</a:t>
            </a:r>
            <a:r>
              <a:rPr lang="fr-BE" sz="1900" dirty="0" err="1" smtClean="0"/>
              <a:t>één</a:t>
            </a:r>
            <a:r>
              <a:rPr lang="fr-BE" sz="1900" dirty="0" smtClean="0"/>
              <a:t> Rosé in </a:t>
            </a:r>
            <a:r>
              <a:rPr lang="fr-BE" sz="1900" dirty="0"/>
              <a:t>0,375,  0,75  en  magnum</a:t>
            </a:r>
            <a:r>
              <a:rPr lang="fr-BE" sz="1900" dirty="0" smtClean="0"/>
              <a:t>.)</a:t>
            </a:r>
          </a:p>
          <a:p>
            <a:pPr>
              <a:lnSpc>
                <a:spcPct val="80000"/>
              </a:lnSpc>
            </a:pPr>
            <a:r>
              <a:rPr lang="fr-BE" sz="1900" dirty="0" err="1" smtClean="0"/>
              <a:t>Topkwaliteit</a:t>
            </a:r>
            <a:r>
              <a:rPr lang="fr-BE" sz="1900" dirty="0" smtClean="0"/>
              <a:t> (met </a:t>
            </a:r>
            <a:r>
              <a:rPr lang="fr-BE" sz="1900" dirty="0" err="1" smtClean="0"/>
              <a:t>awards</a:t>
            </a:r>
            <a:r>
              <a:rPr lang="fr-BE" sz="1900" dirty="0" smtClean="0"/>
              <a:t>) </a:t>
            </a:r>
            <a:r>
              <a:rPr lang="fr-BE" sz="1900" dirty="0" err="1" smtClean="0"/>
              <a:t>aan</a:t>
            </a:r>
            <a:r>
              <a:rPr lang="fr-BE" sz="1900" dirty="0" smtClean="0"/>
              <a:t> </a:t>
            </a:r>
            <a:r>
              <a:rPr lang="fr-BE" sz="1900" dirty="0" err="1" smtClean="0"/>
              <a:t>toegankelijke</a:t>
            </a:r>
            <a:r>
              <a:rPr lang="fr-BE" sz="1900" dirty="0" smtClean="0"/>
              <a:t> </a:t>
            </a:r>
            <a:r>
              <a:rPr lang="fr-BE" sz="1900" dirty="0" err="1" smtClean="0"/>
              <a:t>prijs</a:t>
            </a:r>
            <a:r>
              <a:rPr lang="fr-BE" sz="19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BE" sz="1900" dirty="0"/>
              <a:t> </a:t>
            </a:r>
            <a:r>
              <a:rPr lang="fr-BE" sz="1900" dirty="0" smtClean="0"/>
              <a:t>            (= </a:t>
            </a:r>
            <a:r>
              <a:rPr lang="fr-BE" sz="1900" dirty="0" err="1" smtClean="0"/>
              <a:t>goedkoper</a:t>
            </a:r>
            <a:r>
              <a:rPr lang="fr-BE" sz="1900" dirty="0" smtClean="0"/>
              <a:t> dan </a:t>
            </a:r>
            <a:r>
              <a:rPr lang="fr-BE" sz="1900" dirty="0" err="1" smtClean="0"/>
              <a:t>Loubiero</a:t>
            </a:r>
            <a:r>
              <a:rPr lang="fr-BE" sz="1900" dirty="0" smtClean="0"/>
              <a:t>)</a:t>
            </a:r>
          </a:p>
          <a:p>
            <a:pPr>
              <a:lnSpc>
                <a:spcPct val="80000"/>
              </a:lnSpc>
            </a:pPr>
            <a:endParaRPr lang="fr-BE" sz="1900" dirty="0"/>
          </a:p>
          <a:p>
            <a:pPr>
              <a:lnSpc>
                <a:spcPct val="80000"/>
              </a:lnSpc>
            </a:pPr>
            <a:r>
              <a:rPr lang="fr-BE" sz="1900" dirty="0" smtClean="0"/>
              <a:t>Plus ancienne marque de Provence (1947)</a:t>
            </a:r>
          </a:p>
          <a:p>
            <a:pPr>
              <a:lnSpc>
                <a:spcPct val="80000"/>
              </a:lnSpc>
            </a:pPr>
            <a:r>
              <a:rPr lang="fr-BE" sz="1900" dirty="0" smtClean="0"/>
              <a:t>Connu mondialement, exporté en 52 pays</a:t>
            </a:r>
          </a:p>
          <a:p>
            <a:pPr>
              <a:lnSpc>
                <a:spcPct val="80000"/>
              </a:lnSpc>
            </a:pPr>
            <a:r>
              <a:rPr lang="fr-BE" sz="1900" dirty="0" smtClean="0"/>
              <a:t>30.000.000 de bouteilles</a:t>
            </a:r>
          </a:p>
          <a:p>
            <a:pPr>
              <a:lnSpc>
                <a:spcPct val="80000"/>
              </a:lnSpc>
            </a:pPr>
            <a:r>
              <a:rPr lang="fr-BE" sz="1900" dirty="0" smtClean="0"/>
              <a:t>Simplification de la marque: 1 USP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BE" sz="1900" dirty="0" smtClean="0"/>
              <a:t>            (une couleur en 0,375,  0,75  et magnum.)</a:t>
            </a:r>
          </a:p>
          <a:p>
            <a:pPr>
              <a:lnSpc>
                <a:spcPct val="80000"/>
              </a:lnSpc>
            </a:pPr>
            <a:r>
              <a:rPr lang="fr-BE" sz="1900" dirty="0" smtClean="0"/>
              <a:t>Qualité top (avec </a:t>
            </a:r>
            <a:r>
              <a:rPr lang="fr-BE" sz="1900" dirty="0" err="1" smtClean="0"/>
              <a:t>Awards</a:t>
            </a:r>
            <a:r>
              <a:rPr lang="fr-BE" sz="1900" dirty="0" smtClean="0"/>
              <a:t>) à un prix raisonnable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BE" sz="1900" dirty="0"/>
              <a:t> </a:t>
            </a:r>
            <a:r>
              <a:rPr lang="fr-BE" sz="1900" dirty="0" smtClean="0"/>
              <a:t>        </a:t>
            </a:r>
            <a:r>
              <a:rPr lang="fr-BE" sz="1900" dirty="0" smtClean="0"/>
              <a:t>   </a:t>
            </a:r>
            <a:r>
              <a:rPr lang="fr-BE" sz="1900" dirty="0" smtClean="0"/>
              <a:t>(= moins cher que </a:t>
            </a:r>
            <a:r>
              <a:rPr lang="fr-BE" sz="1900" dirty="0" err="1" smtClean="0"/>
              <a:t>Loubiéro</a:t>
            </a:r>
            <a:r>
              <a:rPr lang="fr-BE" sz="1900" dirty="0" smtClean="0"/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fr-BE" sz="1900" dirty="0"/>
          </a:p>
          <a:p>
            <a:pPr marL="0" indent="0">
              <a:lnSpc>
                <a:spcPct val="80000"/>
              </a:lnSpc>
              <a:buNone/>
            </a:pPr>
            <a:r>
              <a:rPr lang="fr-BE" sz="1900" b="1" u="sng" dirty="0" smtClean="0"/>
              <a:t>Dispo</a:t>
            </a:r>
            <a:r>
              <a:rPr lang="fr-BE" sz="1900" dirty="0" smtClean="0"/>
              <a:t>: </a:t>
            </a:r>
            <a:r>
              <a:rPr lang="fr-BE" sz="1900" dirty="0" err="1" smtClean="0"/>
              <a:t>begin</a:t>
            </a:r>
            <a:r>
              <a:rPr lang="fr-BE" sz="1900" dirty="0" smtClean="0"/>
              <a:t> </a:t>
            </a:r>
            <a:r>
              <a:rPr lang="fr-BE" sz="1900" dirty="0" err="1" smtClean="0"/>
              <a:t>mei</a:t>
            </a:r>
            <a:r>
              <a:rPr lang="fr-BE" sz="1900" dirty="0" smtClean="0"/>
              <a:t> / début mai</a:t>
            </a:r>
            <a:endParaRPr lang="fr-BE" sz="1900" dirty="0" smtClean="0"/>
          </a:p>
        </p:txBody>
      </p:sp>
      <p:pic>
        <p:nvPicPr>
          <p:cNvPr id="2054" name="Picture 6" descr="Résultat de recherche d'images pour &quot;estandon Héritag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5422"/>
            <a:ext cx="1872208" cy="64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5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193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Switch range Provence information interne  -  interne informatie</vt:lpstr>
      <vt:lpstr>Ch. d’Esclans</vt:lpstr>
      <vt:lpstr>Waarom ? Pourquoi ?      Gassier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 range Provence information interne  -  interne informatie</dc:title>
  <dc:creator>cale</dc:creator>
  <cp:lastModifiedBy>Jeroen Van Greunsven</cp:lastModifiedBy>
  <cp:revision>11</cp:revision>
  <cp:lastPrinted>2017-04-20T10:29:18Z</cp:lastPrinted>
  <dcterms:created xsi:type="dcterms:W3CDTF">2017-04-20T08:53:24Z</dcterms:created>
  <dcterms:modified xsi:type="dcterms:W3CDTF">2017-04-20T11:22:17Z</dcterms:modified>
</cp:coreProperties>
</file>