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6" r:id="rId2"/>
    <p:sldId id="358" r:id="rId3"/>
    <p:sldId id="360" r:id="rId4"/>
    <p:sldId id="363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13" autoAdjust="0"/>
    <p:restoredTop sz="94660"/>
  </p:normalViewPr>
  <p:slideViewPr>
    <p:cSldViewPr snapToGrid="0">
      <p:cViewPr varScale="1">
        <p:scale>
          <a:sx n="93" d="100"/>
          <a:sy n="93" d="100"/>
        </p:scale>
        <p:origin x="525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17739-074B-48C6-96C6-5FCEAD0F8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2493AB-80E5-4B11-BF58-1CA8D497D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1A827-4D71-45AA-A44A-192DFCA35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25417-D9BC-4912-AEAE-1D528B404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5FAD9-5838-4218-8D5B-C245ED0C5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88096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AD185-73BD-4105-B658-40879FF9E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0C67F-80AA-4681-A0EB-2ED873782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AB01E-8742-4865-8D5B-3F2A129DD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2D038-6485-4182-B95E-5C5B3A33B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D7E3D-5ABB-4934-964A-212191F78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78837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DB9E29-B35B-4FE5-849B-3B55AAD78B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675001-BFE8-494C-A517-C3E7DB876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780AA-87B0-4BE0-B260-D538B2A1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91571-B6C3-4B70-BD68-0A0477DE1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99043-A88F-4682-9A22-49695CBC4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18026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D0031-AE5F-40ED-8BEB-2AE58363E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AF094-E200-46D0-B90A-F745BB3A1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7FA72-58BF-4C4E-9726-CB0217CB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8008C-3102-4CA4-842E-0706669CA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7442A-5FAC-48DF-81DB-0CAF60E9E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6085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15BBE-8EAF-41E9-96D7-FC8CE2A7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28578-1425-4A6B-A640-EF058F3C1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6B83B-B28D-4CE6-81EE-31FC8ABAC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5FAFB-3299-42BF-8683-48B752659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DBBCB-3CA0-4399-9313-F45880C4C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86098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E1EA7-F6C7-4369-A7B9-180F3282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C6A60-E299-49D0-8CEB-BD29C0BE7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509EF-18F2-499F-92B3-466719A85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98EBF-CFAE-435A-BF52-B374FACBC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026DD-7782-4A5D-AB88-C740EF33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36747-F3FA-42E2-BD2C-02B18215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0831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90D2B-7804-4BEA-8D5C-4C301DF7E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1E702-01A7-40C5-90EE-9A6364084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A803F-6FB0-48AB-86E2-41BCCF5AA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B225C-17ED-4A9A-9D20-13B8EC6315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4E14-B39E-49AB-8C13-F6E2312E15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83BFC3-C92A-4B3A-B83D-DD99A458D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90AC42-20C7-4CA2-8743-FE1006ECA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D34064-6F3E-41F0-941B-ED35361DF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61533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ECF1A-6C86-4DDA-8A9F-63078FA23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0D4AE7-1004-400F-BC88-D19E6DA1F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0B9DF-8B70-4A9D-90DC-227DF842B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79B80-96C9-4D1D-95E7-747F2ED6E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06721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2317AF-B8CC-4F17-A019-C5FA8785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3E46A7-DDFF-46CD-AA35-02DD34F4B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8EE35-B044-4D2B-9AD5-ED4041FBC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234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93368-B69B-4118-8CFF-6B008F7A9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E556A-5457-4AB1-821C-861CD08CA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5ED58-7EAA-4626-9141-66D477D87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75C14-8ADC-469A-86F7-C72864744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0A523-5E89-4C70-B26B-A4885CBE6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EA319A-E7DE-4005-8AE1-0113AA497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0417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816E-3297-4FD7-AEFF-398C62254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7FE924-61AA-4B09-900A-BC65966167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943DB9-7DF3-48D0-976F-A9C379E4F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C18E7-1888-41CB-9123-1B9F5B31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585EC-8F4A-4F6E-9623-7CA8AE4C2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2D32C7-C8DD-42B5-99E8-61F9485F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42084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C4DFB1-F2DF-4C66-AFE6-955EC7AD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63CE4-ADA1-4C30-9562-1EFFC3EF0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75EA9-9FC8-49F3-80B5-A9582C1E5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368C4-CAB9-4564-8422-7D80C25B13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8AE02-C914-440A-B62E-DE276330D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387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32" y="6048930"/>
            <a:ext cx="1569067" cy="748873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0" y="6423366"/>
            <a:ext cx="9126245" cy="2601"/>
          </a:xfrm>
          <a:prstGeom prst="line">
            <a:avLst/>
          </a:prstGeom>
          <a:ln w="28575">
            <a:solidFill>
              <a:srgbClr val="872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999433" y="6423367"/>
            <a:ext cx="1192567" cy="0"/>
          </a:xfrm>
          <a:prstGeom prst="line">
            <a:avLst/>
          </a:prstGeom>
          <a:ln w="28575">
            <a:solidFill>
              <a:srgbClr val="872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13">
            <a:extLst>
              <a:ext uri="{FF2B5EF4-FFF2-40B4-BE49-F238E27FC236}">
                <a16:creationId xmlns:a16="http://schemas.microsoft.com/office/drawing/2014/main" id="{014CEFA4-F6BB-459D-BF46-952E039B3009}"/>
              </a:ext>
            </a:extLst>
          </p:cNvPr>
          <p:cNvSpPr txBox="1">
            <a:spLocks/>
          </p:cNvSpPr>
          <p:nvPr/>
        </p:nvSpPr>
        <p:spPr>
          <a:xfrm>
            <a:off x="1318332" y="2574526"/>
            <a:ext cx="10277384" cy="12304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fr-B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3800" dirty="0"/>
              <a:t>France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3800" dirty="0"/>
              <a:t>AOP Côtes de Provence, de l’île de Porquerolles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3800" dirty="0"/>
              <a:t>Propriété de La Maison Chanel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5965902-D63F-4F44-B6F4-975BA962A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508" y="367489"/>
            <a:ext cx="2370531" cy="179570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992343-F6D8-482C-83C7-79723FD75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060" y="4093136"/>
            <a:ext cx="1359946" cy="19993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9443DBD-C059-41A8-9B98-884FDD881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302" y="4177993"/>
            <a:ext cx="1266622" cy="189486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9B6B0FF-EF50-4056-BEED-8A89FB8CF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049" y="4093137"/>
            <a:ext cx="1266622" cy="197972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DB88765-9825-4AF5-9F04-1AED54418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2909" y="4177993"/>
            <a:ext cx="1226695" cy="184004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4610593-351A-4586-A8E2-16E3DD5428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234" t="37457" r="23950" b="20725"/>
          <a:stretch/>
        </p:blipFill>
        <p:spPr>
          <a:xfrm>
            <a:off x="7942333" y="2705714"/>
            <a:ext cx="3459153" cy="20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1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32" y="6048930"/>
            <a:ext cx="1569067" cy="748873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0" y="6423366"/>
            <a:ext cx="9126245" cy="2601"/>
          </a:xfrm>
          <a:prstGeom prst="line">
            <a:avLst/>
          </a:prstGeom>
          <a:ln w="28575">
            <a:solidFill>
              <a:srgbClr val="872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999433" y="6423367"/>
            <a:ext cx="1192567" cy="0"/>
          </a:xfrm>
          <a:prstGeom prst="line">
            <a:avLst/>
          </a:prstGeom>
          <a:ln w="28575">
            <a:solidFill>
              <a:srgbClr val="872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13">
            <a:extLst>
              <a:ext uri="{FF2B5EF4-FFF2-40B4-BE49-F238E27FC236}">
                <a16:creationId xmlns:a16="http://schemas.microsoft.com/office/drawing/2014/main" id="{BFC057BE-7F83-458B-9406-EEF20B81EDFA}"/>
              </a:ext>
            </a:extLst>
          </p:cNvPr>
          <p:cNvSpPr txBox="1">
            <a:spLocks/>
          </p:cNvSpPr>
          <p:nvPr/>
        </p:nvSpPr>
        <p:spPr>
          <a:xfrm>
            <a:off x="957308" y="849613"/>
            <a:ext cx="10277384" cy="4951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 err="1"/>
              <a:t>History</a:t>
            </a:r>
            <a:r>
              <a:rPr lang="fr-BE" dirty="0"/>
              <a:t> of the Domaine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In 1910, the </a:t>
            </a:r>
            <a:r>
              <a:rPr lang="fr-BE" b="1" u="sng" dirty="0" err="1"/>
              <a:t>belgian</a:t>
            </a:r>
            <a:r>
              <a:rPr lang="fr-BE" dirty="0"/>
              <a:t> François-Joseph Fournier </a:t>
            </a:r>
            <a:r>
              <a:rPr lang="fr-BE" dirty="0" err="1"/>
              <a:t>bought</a:t>
            </a:r>
            <a:r>
              <a:rPr lang="fr-BE" dirty="0"/>
              <a:t> the </a:t>
            </a:r>
            <a:r>
              <a:rPr lang="fr-BE" dirty="0" err="1"/>
              <a:t>island</a:t>
            </a:r>
            <a:r>
              <a:rPr lang="fr-BE" dirty="0"/>
              <a:t> for </a:t>
            </a:r>
            <a:r>
              <a:rPr lang="fr-BE" dirty="0" err="1"/>
              <a:t>his</a:t>
            </a:r>
            <a:r>
              <a:rPr lang="fr-BE" dirty="0"/>
              <a:t> </a:t>
            </a:r>
            <a:r>
              <a:rPr lang="fr-BE" dirty="0" err="1"/>
              <a:t>wife</a:t>
            </a:r>
            <a:endParaRPr lang="fr-BE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In 1957, Fournier split the </a:t>
            </a:r>
            <a:r>
              <a:rPr lang="fr-BE" dirty="0" err="1"/>
              <a:t>island</a:t>
            </a:r>
            <a:r>
              <a:rPr lang="fr-BE" dirty="0"/>
              <a:t> </a:t>
            </a:r>
            <a:r>
              <a:rPr lang="fr-BE" dirty="0" err="1"/>
              <a:t>into</a:t>
            </a:r>
            <a:r>
              <a:rPr lang="fr-BE" dirty="0"/>
              <a:t> </a:t>
            </a:r>
            <a:r>
              <a:rPr lang="fr-BE" dirty="0" err="1"/>
              <a:t>his</a:t>
            </a:r>
            <a:r>
              <a:rPr lang="fr-BE" dirty="0"/>
              <a:t> 4 </a:t>
            </a:r>
            <a:r>
              <a:rPr lang="fr-BE" dirty="0" err="1"/>
              <a:t>daughters</a:t>
            </a:r>
            <a:endParaRPr lang="fr-BE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In 1980, Sébastien Le Ber (grand-son Fournier) </a:t>
            </a:r>
            <a:r>
              <a:rPr lang="fr-BE" dirty="0" err="1"/>
              <a:t>developped</a:t>
            </a:r>
            <a:r>
              <a:rPr lang="fr-BE" dirty="0"/>
              <a:t> the Domaine de l’île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In 2019, Sébastien Le Ber gave the Patrimoine to La Maison </a:t>
            </a:r>
            <a:r>
              <a:rPr lang="fr-BE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General </a:t>
            </a:r>
            <a:r>
              <a:rPr lang="fr-BE" dirty="0" err="1"/>
              <a:t>wine</a:t>
            </a:r>
            <a:r>
              <a:rPr lang="fr-BE" dirty="0"/>
              <a:t> </a:t>
            </a:r>
            <a:r>
              <a:rPr lang="fr-BE" dirty="0" err="1"/>
              <a:t>making</a:t>
            </a:r>
            <a:r>
              <a:rPr lang="fr-BE" dirty="0"/>
              <a:t> </a:t>
            </a:r>
            <a:r>
              <a:rPr lang="fr-BE" dirty="0" err="1"/>
              <a:t>principles</a:t>
            </a:r>
            <a:r>
              <a:rPr lang="fr-BE" dirty="0"/>
              <a:t> of the house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 err="1"/>
              <a:t>Paradisiac</a:t>
            </a:r>
            <a:r>
              <a:rPr lang="fr-BE" dirty="0"/>
              <a:t> </a:t>
            </a:r>
            <a:r>
              <a:rPr lang="fr-BE" dirty="0" err="1"/>
              <a:t>island</a:t>
            </a:r>
            <a:r>
              <a:rPr lang="fr-BE" dirty="0"/>
              <a:t> and </a:t>
            </a:r>
            <a:r>
              <a:rPr lang="fr-BE" dirty="0" err="1"/>
              <a:t>really</a:t>
            </a:r>
            <a:r>
              <a:rPr lang="fr-BE" dirty="0"/>
              <a:t> </a:t>
            </a:r>
            <a:r>
              <a:rPr lang="fr-BE" dirty="0" err="1"/>
              <a:t>preserved</a:t>
            </a:r>
            <a:r>
              <a:rPr lang="fr-BE" dirty="0"/>
              <a:t> (</a:t>
            </a:r>
            <a:r>
              <a:rPr lang="fr-BE" dirty="0" err="1"/>
              <a:t>only</a:t>
            </a:r>
            <a:r>
              <a:rPr lang="fr-BE" dirty="0"/>
              <a:t> accessible by foot or by bike)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Unique </a:t>
            </a:r>
            <a:r>
              <a:rPr lang="fr-BE" dirty="0" err="1"/>
              <a:t>vineyard</a:t>
            </a:r>
            <a:r>
              <a:rPr lang="fr-BE" dirty="0"/>
              <a:t>: </a:t>
            </a:r>
            <a:r>
              <a:rPr lang="fr-BE" dirty="0" err="1"/>
              <a:t>salinity</a:t>
            </a:r>
            <a:r>
              <a:rPr lang="fr-BE" dirty="0"/>
              <a:t>, </a:t>
            </a:r>
            <a:r>
              <a:rPr lang="fr-BE" dirty="0" err="1"/>
              <a:t>freshness</a:t>
            </a:r>
            <a:r>
              <a:rPr lang="fr-BE" dirty="0"/>
              <a:t> marine, mistral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Cépages: </a:t>
            </a:r>
            <a:r>
              <a:rPr lang="fr-BE" dirty="0" err="1"/>
              <a:t>Predominance</a:t>
            </a:r>
            <a:r>
              <a:rPr lang="fr-BE" dirty="0"/>
              <a:t> of Syrah, Grenache, Cinsault, </a:t>
            </a:r>
            <a:r>
              <a:rPr lang="fr-BE" dirty="0" err="1"/>
              <a:t>Tibouren</a:t>
            </a:r>
            <a:r>
              <a:rPr lang="fr-BE" dirty="0"/>
              <a:t> and Rolle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22 ha of </a:t>
            </a:r>
            <a:r>
              <a:rPr lang="fr-BE" dirty="0" err="1"/>
              <a:t>own</a:t>
            </a:r>
            <a:r>
              <a:rPr lang="fr-BE" dirty="0"/>
              <a:t> </a:t>
            </a:r>
            <a:r>
              <a:rPr lang="fr-BE" dirty="0" err="1"/>
              <a:t>vineyards</a:t>
            </a:r>
            <a:r>
              <a:rPr lang="fr-BE" dirty="0"/>
              <a:t> split in 2 </a:t>
            </a:r>
            <a:r>
              <a:rPr lang="fr-BE" dirty="0" err="1"/>
              <a:t>sectors</a:t>
            </a:r>
            <a:endParaRPr lang="fr-BE" dirty="0"/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BE" dirty="0"/>
              <a:t>Est: Notre-Dame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BE" dirty="0"/>
              <a:t>Ouest : </a:t>
            </a:r>
            <a:r>
              <a:rPr lang="fr-BE" dirty="0" err="1"/>
              <a:t>Brégançonnet</a:t>
            </a:r>
            <a:endParaRPr lang="fr-BE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 err="1"/>
              <a:t>They</a:t>
            </a:r>
            <a:r>
              <a:rPr lang="fr-BE" dirty="0"/>
              <a:t> </a:t>
            </a:r>
            <a:r>
              <a:rPr lang="fr-BE" dirty="0" err="1"/>
              <a:t>bought</a:t>
            </a:r>
            <a:r>
              <a:rPr lang="fr-BE" dirty="0"/>
              <a:t> last </a:t>
            </a:r>
            <a:r>
              <a:rPr lang="fr-BE" dirty="0" err="1"/>
              <a:t>year</a:t>
            </a:r>
            <a:r>
              <a:rPr lang="fr-BE" dirty="0"/>
              <a:t> a new </a:t>
            </a:r>
            <a:r>
              <a:rPr lang="fr-BE" dirty="0" err="1"/>
              <a:t>domain</a:t>
            </a:r>
            <a:r>
              <a:rPr lang="fr-BE" dirty="0"/>
              <a:t> « </a:t>
            </a:r>
            <a:r>
              <a:rPr lang="fr-BE" dirty="0" err="1"/>
              <a:t>Terinsky</a:t>
            </a:r>
            <a:r>
              <a:rPr lang="fr-BE" dirty="0"/>
              <a:t> » 10ha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b="1" dirty="0" err="1"/>
              <a:t>Organic</a:t>
            </a:r>
            <a:r>
              <a:rPr lang="fr-BE" b="1" dirty="0"/>
              <a:t> </a:t>
            </a:r>
            <a:r>
              <a:rPr lang="fr-BE" dirty="0"/>
              <a:t>viticulture </a:t>
            </a:r>
            <a:r>
              <a:rPr lang="fr-BE" dirty="0" err="1"/>
              <a:t>since</a:t>
            </a:r>
            <a:r>
              <a:rPr lang="fr-BE" dirty="0"/>
              <a:t> 2015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Ground Clay &amp; schiste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Manual </a:t>
            </a:r>
            <a:r>
              <a:rPr lang="fr-BE" dirty="0" err="1"/>
              <a:t>winetechnique</a:t>
            </a:r>
            <a:r>
              <a:rPr lang="fr-BE" dirty="0"/>
              <a:t> and </a:t>
            </a:r>
            <a:r>
              <a:rPr lang="fr-BE" dirty="0" err="1"/>
              <a:t>early</a:t>
            </a:r>
            <a:r>
              <a:rPr lang="fr-BE" dirty="0"/>
              <a:t>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Types of </a:t>
            </a:r>
            <a:r>
              <a:rPr lang="fr-BE" dirty="0" err="1"/>
              <a:t>wines</a:t>
            </a:r>
            <a:r>
              <a:rPr lang="fr-BE" dirty="0"/>
              <a:t> </a:t>
            </a:r>
            <a:r>
              <a:rPr lang="fr-BE" dirty="0" err="1"/>
              <a:t>produced</a:t>
            </a:r>
            <a:endParaRPr lang="fr-BE" dirty="0"/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BE" dirty="0" err="1"/>
              <a:t>Still</a:t>
            </a:r>
            <a:r>
              <a:rPr lang="fr-BE" dirty="0"/>
              <a:t> </a:t>
            </a:r>
            <a:r>
              <a:rPr lang="fr-BE" dirty="0" err="1"/>
              <a:t>wines</a:t>
            </a:r>
            <a:r>
              <a:rPr lang="fr-BE" dirty="0"/>
              <a:t> Rosé &amp; White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DA27E5-4943-414C-B5DE-D654DE899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586" y="358778"/>
            <a:ext cx="1975410" cy="304886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84084D-AE29-48AB-B8D2-6898B3F09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363" y="3744836"/>
            <a:ext cx="1277742" cy="199262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8ED7546-06D0-441F-AF20-A4AC73B10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9920" y="3745024"/>
            <a:ext cx="4313290" cy="199243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B71181-CD12-478B-B530-2BE11AE1B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0455" y="3655776"/>
            <a:ext cx="1412220" cy="2081681"/>
          </a:xfrm>
          <a:prstGeom prst="rect">
            <a:avLst/>
          </a:prstGeom>
        </p:spPr>
      </p:pic>
      <p:sp>
        <p:nvSpPr>
          <p:cNvPr id="8" name="Flèche : bas 7">
            <a:extLst>
              <a:ext uri="{FF2B5EF4-FFF2-40B4-BE49-F238E27FC236}">
                <a16:creationId xmlns:a16="http://schemas.microsoft.com/office/drawing/2014/main" id="{69B0AF8A-1829-4D43-8460-3DE87C0B8A25}"/>
              </a:ext>
            </a:extLst>
          </p:cNvPr>
          <p:cNvSpPr/>
          <p:nvPr/>
        </p:nvSpPr>
        <p:spPr>
          <a:xfrm rot="13508419">
            <a:off x="9670726" y="2189687"/>
            <a:ext cx="514904" cy="1117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9650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32" y="6048930"/>
            <a:ext cx="1569067" cy="748873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0" y="6423366"/>
            <a:ext cx="9126245" cy="2601"/>
          </a:xfrm>
          <a:prstGeom prst="line">
            <a:avLst/>
          </a:prstGeom>
          <a:ln w="28575">
            <a:solidFill>
              <a:srgbClr val="872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999433" y="6423367"/>
            <a:ext cx="1192567" cy="0"/>
          </a:xfrm>
          <a:prstGeom prst="line">
            <a:avLst/>
          </a:prstGeom>
          <a:ln w="28575">
            <a:solidFill>
              <a:srgbClr val="872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13">
            <a:extLst>
              <a:ext uri="{FF2B5EF4-FFF2-40B4-BE49-F238E27FC236}">
                <a16:creationId xmlns:a16="http://schemas.microsoft.com/office/drawing/2014/main" id="{BFC057BE-7F83-458B-9406-EEF20B81EDFA}"/>
              </a:ext>
            </a:extLst>
          </p:cNvPr>
          <p:cNvSpPr txBox="1">
            <a:spLocks/>
          </p:cNvSpPr>
          <p:nvPr/>
        </p:nvSpPr>
        <p:spPr>
          <a:xfrm>
            <a:off x="630315" y="432032"/>
            <a:ext cx="5465685" cy="30694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fr-B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Construction of the range:</a:t>
            </a:r>
          </a:p>
          <a:p>
            <a:pPr lvl="1" algn="l"/>
            <a:endParaRPr lang="fr-BE" sz="12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Domaine de l’île Rosé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BE" sz="1200" dirty="0"/>
              <a:t>Grenache, Syrah et Cinsault, </a:t>
            </a:r>
            <a:r>
              <a:rPr lang="fr-BE" sz="1200" dirty="0" err="1"/>
              <a:t>Tibouren</a:t>
            </a:r>
            <a:r>
              <a:rPr lang="fr-BE" sz="1200" dirty="0"/>
              <a:t> and Mourvèdre</a:t>
            </a:r>
            <a:endParaRPr lang="fr-BE" sz="1200" dirty="0">
              <a:solidFill>
                <a:srgbClr val="FF0000"/>
              </a:solidFill>
            </a:endParaRP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BE" sz="1200" dirty="0"/>
              <a:t>Gourmand, désaltérant, élégant, frais, avec une pointe d’acidité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BE" sz="1200" dirty="0"/>
              <a:t>Longueur en bouche et tension</a:t>
            </a:r>
          </a:p>
          <a:p>
            <a:pPr lvl="2" algn="l"/>
            <a:endParaRPr lang="fr-BE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Domaine de l’île Blanc 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BE" sz="1200" dirty="0">
                <a:effectLst/>
              </a:rPr>
              <a:t>100% Rolle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BE" sz="1200" dirty="0"/>
              <a:t>Finesse, bien équilibré, beaucoup de fraîcheur et de salinité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BE" sz="1200" dirty="0"/>
              <a:t>Au nez, notes de poire et de fleurs blanches (tilleuls)</a:t>
            </a:r>
          </a:p>
        </p:txBody>
      </p:sp>
      <p:sp>
        <p:nvSpPr>
          <p:cNvPr id="8" name="Subtitle 13">
            <a:extLst>
              <a:ext uri="{FF2B5EF4-FFF2-40B4-BE49-F238E27FC236}">
                <a16:creationId xmlns:a16="http://schemas.microsoft.com/office/drawing/2014/main" id="{6F2A723E-73B9-4C3F-9899-331194B41AFB}"/>
              </a:ext>
            </a:extLst>
          </p:cNvPr>
          <p:cNvSpPr txBox="1">
            <a:spLocks/>
          </p:cNvSpPr>
          <p:nvPr/>
        </p:nvSpPr>
        <p:spPr>
          <a:xfrm>
            <a:off x="630316" y="3632033"/>
            <a:ext cx="10369118" cy="17103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One </a:t>
            </a:r>
            <a:r>
              <a:rPr lang="fr-BE" dirty="0" err="1"/>
              <a:t>wine</a:t>
            </a:r>
            <a:r>
              <a:rPr lang="fr-BE" dirty="0"/>
              <a:t> </a:t>
            </a:r>
            <a:r>
              <a:rPr lang="fr-BE" dirty="0" err="1"/>
              <a:t>you</a:t>
            </a:r>
            <a:r>
              <a:rPr lang="fr-BE" dirty="0"/>
              <a:t> </a:t>
            </a:r>
            <a:r>
              <a:rPr lang="fr-BE" dirty="0" err="1"/>
              <a:t>want</a:t>
            </a:r>
            <a:r>
              <a:rPr lang="fr-BE" dirty="0"/>
              <a:t> to put in the </a:t>
            </a:r>
            <a:r>
              <a:rPr lang="fr-BE" dirty="0" err="1"/>
              <a:t>picture</a:t>
            </a:r>
            <a:endParaRPr lang="fr-BE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fr-BE" sz="1800" dirty="0">
              <a:solidFill>
                <a:srgbClr val="FF0000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800" dirty="0"/>
              <a:t>Domaine de l’île rosé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800" dirty="0"/>
              <a:t>Replace Château d’</a:t>
            </a:r>
            <a:r>
              <a:rPr lang="fr-BE" sz="1800" dirty="0" err="1"/>
              <a:t>Esclans</a:t>
            </a:r>
            <a:r>
              <a:rPr lang="fr-BE" sz="1800" dirty="0"/>
              <a:t>/</a:t>
            </a:r>
            <a:r>
              <a:rPr lang="fr-BE" sz="1800" dirty="0" err="1"/>
              <a:t>Whispering</a:t>
            </a:r>
            <a:r>
              <a:rPr lang="fr-BE" sz="1800" dirty="0"/>
              <a:t> Angel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800" dirty="0" err="1"/>
              <a:t>Gastronomic</a:t>
            </a:r>
            <a:r>
              <a:rPr lang="fr-BE" sz="1800" dirty="0"/>
              <a:t> </a:t>
            </a:r>
            <a:r>
              <a:rPr lang="fr-BE" sz="1800" dirty="0" err="1"/>
              <a:t>wine</a:t>
            </a:r>
            <a:endParaRPr lang="fr-BE" sz="18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800" dirty="0"/>
              <a:t>Domaine de l’île, Le Rosé « Haute Couture » de la Maison </a:t>
            </a:r>
            <a:r>
              <a:rPr lang="fr-BE" sz="1800" b="1" dirty="0"/>
              <a:t>CHANEL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fr-BE" sz="1800" b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1257300" lvl="2" indent="-342900" algn="l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546C960-774B-4B10-894D-818E39019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628" y="696051"/>
            <a:ext cx="2513985" cy="2513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BC5F92A-FD11-426D-9D21-B5E75EC88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41" y="577541"/>
            <a:ext cx="2607459" cy="26009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6EF8038-2F5F-40A3-A93E-75DB09810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1620" y="3429000"/>
            <a:ext cx="1662384" cy="24935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328985E-A714-4F62-BD7C-937324813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4694" y="3281887"/>
            <a:ext cx="1763258" cy="260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42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32" y="6048930"/>
            <a:ext cx="1569067" cy="748873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0" y="6423366"/>
            <a:ext cx="9126245" cy="2601"/>
          </a:xfrm>
          <a:prstGeom prst="line">
            <a:avLst/>
          </a:prstGeom>
          <a:ln w="28575">
            <a:solidFill>
              <a:srgbClr val="872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999433" y="6423367"/>
            <a:ext cx="1192567" cy="0"/>
          </a:xfrm>
          <a:prstGeom prst="line">
            <a:avLst/>
          </a:prstGeom>
          <a:ln w="28575">
            <a:solidFill>
              <a:srgbClr val="872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13">
            <a:extLst>
              <a:ext uri="{FF2B5EF4-FFF2-40B4-BE49-F238E27FC236}">
                <a16:creationId xmlns:a16="http://schemas.microsoft.com/office/drawing/2014/main" id="{BFC057BE-7F83-458B-9406-EEF20B81EDFA}"/>
              </a:ext>
            </a:extLst>
          </p:cNvPr>
          <p:cNvSpPr txBox="1">
            <a:spLocks/>
          </p:cNvSpPr>
          <p:nvPr/>
        </p:nvSpPr>
        <p:spPr>
          <a:xfrm>
            <a:off x="868531" y="2604514"/>
            <a:ext cx="3326447" cy="3066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/>
              <a:t>Pays : France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/>
              <a:t>Région : Côtes de Provence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 err="1"/>
              <a:t>Appelation</a:t>
            </a:r>
            <a:r>
              <a:rPr lang="fr-BE" sz="1400" dirty="0"/>
              <a:t> : Côtes de Provence, îles de Porquerolles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 err="1"/>
              <a:t>Owners</a:t>
            </a:r>
            <a:r>
              <a:rPr lang="fr-BE" sz="1400" dirty="0"/>
              <a:t> : La Maison </a:t>
            </a:r>
            <a:r>
              <a:rPr lang="fr-BE" sz="1400" b="1" dirty="0"/>
              <a:t>CHANEL</a:t>
            </a:r>
            <a:r>
              <a:rPr lang="fr-BE" sz="1400" dirty="0"/>
              <a:t> </a:t>
            </a:r>
            <a:r>
              <a:rPr lang="fr-BE" sz="1400" dirty="0" err="1"/>
              <a:t>since</a:t>
            </a:r>
            <a:r>
              <a:rPr lang="fr-BE" sz="1400" dirty="0"/>
              <a:t> 2019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/>
              <a:t># Ha : 32 Ha - </a:t>
            </a:r>
            <a:r>
              <a:rPr lang="fr-BE" sz="1400" b="1" dirty="0"/>
              <a:t>ORGANIC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/>
              <a:t>Spécificités : Domaine de l’île, Le Rosé « Haute Couture » de la Maison </a:t>
            </a:r>
            <a:r>
              <a:rPr lang="fr-BE" sz="1400" b="1" dirty="0"/>
              <a:t>CHANEL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4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52AFDD-AFB4-4BEA-ABC4-2556F3091211}"/>
              </a:ext>
            </a:extLst>
          </p:cNvPr>
          <p:cNvCxnSpPr/>
          <p:nvPr/>
        </p:nvCxnSpPr>
        <p:spPr>
          <a:xfrm>
            <a:off x="4333932" y="2451232"/>
            <a:ext cx="0" cy="130402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Subtitle 13">
            <a:extLst>
              <a:ext uri="{FF2B5EF4-FFF2-40B4-BE49-F238E27FC236}">
                <a16:creationId xmlns:a16="http://schemas.microsoft.com/office/drawing/2014/main" id="{D830220E-895D-4389-8DB6-0FF2A9AFABE9}"/>
              </a:ext>
            </a:extLst>
          </p:cNvPr>
          <p:cNvSpPr txBox="1">
            <a:spLocks/>
          </p:cNvSpPr>
          <p:nvPr/>
        </p:nvSpPr>
        <p:spPr>
          <a:xfrm>
            <a:off x="4613429" y="2676843"/>
            <a:ext cx="3015526" cy="1957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/>
              <a:t>Cépages blanc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Rolle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fr-BE" sz="1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/>
              <a:t>Cépages Rouge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Syrah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Grenache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 err="1"/>
              <a:t>Tibouren</a:t>
            </a:r>
            <a:endParaRPr lang="fr-BE" sz="10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Cinsault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fr-BE" sz="10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fr-BE" sz="10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fr-BE" sz="1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088BDC-42FB-4992-9459-C2D3B2773812}"/>
              </a:ext>
            </a:extLst>
          </p:cNvPr>
          <p:cNvCxnSpPr/>
          <p:nvPr/>
        </p:nvCxnSpPr>
        <p:spPr>
          <a:xfrm>
            <a:off x="7628956" y="2451232"/>
            <a:ext cx="0" cy="130402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967933-6E72-439C-9B3A-DE0FA51BD49B}"/>
              </a:ext>
            </a:extLst>
          </p:cNvPr>
          <p:cNvCxnSpPr/>
          <p:nvPr/>
        </p:nvCxnSpPr>
        <p:spPr>
          <a:xfrm>
            <a:off x="4327017" y="4148352"/>
            <a:ext cx="0" cy="130402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44F73C-CA34-4516-8AC5-D0F4438BBDDB}"/>
              </a:ext>
            </a:extLst>
          </p:cNvPr>
          <p:cNvCxnSpPr/>
          <p:nvPr/>
        </p:nvCxnSpPr>
        <p:spPr>
          <a:xfrm>
            <a:off x="7630427" y="4121713"/>
            <a:ext cx="0" cy="130402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Subtitle 13">
            <a:extLst>
              <a:ext uri="{FF2B5EF4-FFF2-40B4-BE49-F238E27FC236}">
                <a16:creationId xmlns:a16="http://schemas.microsoft.com/office/drawing/2014/main" id="{B191077E-1B7F-4E14-85FF-B07A0059FB49}"/>
              </a:ext>
            </a:extLst>
          </p:cNvPr>
          <p:cNvSpPr txBox="1">
            <a:spLocks/>
          </p:cNvSpPr>
          <p:nvPr/>
        </p:nvSpPr>
        <p:spPr>
          <a:xfrm>
            <a:off x="868532" y="4867444"/>
            <a:ext cx="2948867" cy="1070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1400" dirty="0"/>
              <a:t> </a:t>
            </a:r>
          </a:p>
        </p:txBody>
      </p:sp>
      <p:sp>
        <p:nvSpPr>
          <p:cNvPr id="19" name="Subtitle 13">
            <a:extLst>
              <a:ext uri="{FF2B5EF4-FFF2-40B4-BE49-F238E27FC236}">
                <a16:creationId xmlns:a16="http://schemas.microsoft.com/office/drawing/2014/main" id="{7FE00481-9974-4B02-8BD9-0866D09FE12B}"/>
              </a:ext>
            </a:extLst>
          </p:cNvPr>
          <p:cNvSpPr txBox="1">
            <a:spLocks/>
          </p:cNvSpPr>
          <p:nvPr/>
        </p:nvSpPr>
        <p:spPr>
          <a:xfrm>
            <a:off x="8011494" y="2421115"/>
            <a:ext cx="3931119" cy="2294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/>
              <a:t>Premium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Domaine de l’île Rosé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Domaine de l’île Blanc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fr-BE" sz="1000" dirty="0"/>
          </a:p>
          <a:p>
            <a:pPr lvl="1" algn="l"/>
            <a:r>
              <a:rPr lang="fr-BE" sz="1000" dirty="0">
                <a:sym typeface="Wingdings" panose="05000000000000000000" pitchFamily="2" charset="2"/>
              </a:rPr>
              <a:t> The Rosé replaces Château d’</a:t>
            </a:r>
            <a:r>
              <a:rPr lang="fr-BE" sz="1000" dirty="0" err="1">
                <a:sym typeface="Wingdings" panose="05000000000000000000" pitchFamily="2" charset="2"/>
              </a:rPr>
              <a:t>Esclans</a:t>
            </a:r>
            <a:r>
              <a:rPr lang="fr-BE" sz="1000" dirty="0">
                <a:sym typeface="Wingdings" panose="05000000000000000000" pitchFamily="2" charset="2"/>
              </a:rPr>
              <a:t> in the VASCO Range</a:t>
            </a:r>
            <a:endParaRPr lang="fr-BE" sz="1000" dirty="0"/>
          </a:p>
          <a:p>
            <a:pPr lvl="1" algn="l"/>
            <a:endParaRPr lang="fr-BE" sz="10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5B438F-CA41-4635-89DE-9D37611D5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856" y="323597"/>
            <a:ext cx="1929904" cy="145859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E2E0912-170A-4FB6-834A-F07435CCA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006" y="4170240"/>
            <a:ext cx="758903" cy="139440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8B8384B-EFD2-485E-8199-571168FB0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11" y="1035855"/>
            <a:ext cx="3093877" cy="142915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6EF3CED-883A-412B-8282-E923D9429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0816" y="1006739"/>
            <a:ext cx="964166" cy="141437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FA3CFFD-C042-4D11-9252-B6C417B00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9013" y="1330683"/>
            <a:ext cx="2753987" cy="127383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3FDB97D-D90F-4934-BDD3-335A57A769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6008" y="4547628"/>
            <a:ext cx="1859211" cy="139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59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5959</TotalTime>
  <Words>338</Words>
  <Application>Microsoft Office PowerPoint</Application>
  <PresentationFormat>Grand écran</PresentationFormat>
  <Paragraphs>64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Francois Coens</dc:creator>
  <cp:lastModifiedBy>Léon Cambier</cp:lastModifiedBy>
  <cp:revision>63</cp:revision>
  <dcterms:created xsi:type="dcterms:W3CDTF">2021-03-24T07:04:46Z</dcterms:created>
  <dcterms:modified xsi:type="dcterms:W3CDTF">2022-05-09T15:44:47Z</dcterms:modified>
</cp:coreProperties>
</file>