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6" r:id="rId2"/>
    <p:sldId id="358" r:id="rId3"/>
    <p:sldId id="360" r:id="rId4"/>
    <p:sldId id="364" r:id="rId5"/>
    <p:sldId id="363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113" autoAdjust="0"/>
    <p:restoredTop sz="94660"/>
  </p:normalViewPr>
  <p:slideViewPr>
    <p:cSldViewPr snapToGrid="0">
      <p:cViewPr varScale="1">
        <p:scale>
          <a:sx n="93" d="100"/>
          <a:sy n="93" d="100"/>
        </p:scale>
        <p:origin x="525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17739-074B-48C6-96C6-5FCEAD0F8A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2493AB-80E5-4B11-BF58-1CA8D497DB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31A827-4D71-45AA-A44A-192DFCA35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3356C-3BC1-476D-819F-F9E31CAE9ED2}" type="datetimeFigureOut">
              <a:rPr lang="fr-BE" smtClean="0"/>
              <a:t>09-05-22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25417-D9BC-4912-AEAE-1D528B404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25FAD9-5838-4218-8D5B-C245ED0C5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833B-DB22-4303-B953-044AE2DC5F3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88096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AD185-73BD-4105-B658-40879FF9E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E0C67F-80AA-4681-A0EB-2ED873782B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AB01E-8742-4865-8D5B-3F2A129DD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3356C-3BC1-476D-819F-F9E31CAE9ED2}" type="datetimeFigureOut">
              <a:rPr lang="fr-BE" smtClean="0"/>
              <a:t>09-05-22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2D038-6485-4182-B95E-5C5B3A33B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D7E3D-5ABB-4934-964A-212191F78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833B-DB22-4303-B953-044AE2DC5F3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78837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DB9E29-B35B-4FE5-849B-3B55AAD78B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675001-BFE8-494C-A517-C3E7DB876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9780AA-87B0-4BE0-B260-D538B2A12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3356C-3BC1-476D-819F-F9E31CAE9ED2}" type="datetimeFigureOut">
              <a:rPr lang="fr-BE" smtClean="0"/>
              <a:t>09-05-22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91571-B6C3-4B70-BD68-0A0477DE1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99043-A88F-4682-9A22-49695CBC4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833B-DB22-4303-B953-044AE2DC5F3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18026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D0031-AE5F-40ED-8BEB-2AE58363E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AF094-E200-46D0-B90A-F745BB3A1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7FA72-58BF-4C4E-9726-CB0217CB7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3356C-3BC1-476D-819F-F9E31CAE9ED2}" type="datetimeFigureOut">
              <a:rPr lang="fr-BE" smtClean="0"/>
              <a:t>09-05-22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8008C-3102-4CA4-842E-0706669CA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7442A-5FAC-48DF-81DB-0CAF60E9E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833B-DB22-4303-B953-044AE2DC5F3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60850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15BBE-8EAF-41E9-96D7-FC8CE2A73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428578-1425-4A6B-A640-EF058F3C1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6B83B-B28D-4CE6-81EE-31FC8ABAC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3356C-3BC1-476D-819F-F9E31CAE9ED2}" type="datetimeFigureOut">
              <a:rPr lang="fr-BE" smtClean="0"/>
              <a:t>09-05-22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5FAFB-3299-42BF-8683-48B752659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DBBCB-3CA0-4399-9313-F45880C4C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833B-DB22-4303-B953-044AE2DC5F3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86098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E1EA7-F6C7-4369-A7B9-180F3282F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C6A60-E299-49D0-8CEB-BD29C0BE70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509EF-18F2-499F-92B3-466719A852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998EBF-CFAE-435A-BF52-B374FACBC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3356C-3BC1-476D-819F-F9E31CAE9ED2}" type="datetimeFigureOut">
              <a:rPr lang="fr-BE" smtClean="0"/>
              <a:t>09-05-22</a:t>
            </a:fld>
            <a:endParaRPr lang="fr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1026DD-7782-4A5D-AB88-C740EF339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36747-F3FA-42E2-BD2C-02B18215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833B-DB22-4303-B953-044AE2DC5F3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00831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90D2B-7804-4BEA-8D5C-4C301DF7E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1E702-01A7-40C5-90EE-9A63640847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EA803F-6FB0-48AB-86E2-41BCCF5AAE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AB225C-17ED-4A9A-9D20-13B8EC6315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704E14-B39E-49AB-8C13-F6E2312E15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83BFC3-C92A-4B3A-B83D-DD99A458D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3356C-3BC1-476D-819F-F9E31CAE9ED2}" type="datetimeFigureOut">
              <a:rPr lang="fr-BE" smtClean="0"/>
              <a:t>09-05-22</a:t>
            </a:fld>
            <a:endParaRPr lang="fr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90AC42-20C7-4CA2-8743-FE1006ECA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D34064-6F3E-41F0-941B-ED35361DF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833B-DB22-4303-B953-044AE2DC5F3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61533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ECF1A-6C86-4DDA-8A9F-63078FA23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0D4AE7-1004-400F-BC88-D19E6DA1F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3356C-3BC1-476D-819F-F9E31CAE9ED2}" type="datetimeFigureOut">
              <a:rPr lang="fr-BE" smtClean="0"/>
              <a:t>09-05-22</a:t>
            </a:fld>
            <a:endParaRPr lang="fr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C0B9DF-8B70-4A9D-90DC-227DF842B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479B80-96C9-4D1D-95E7-747F2ED6E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833B-DB22-4303-B953-044AE2DC5F3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06721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2317AF-B8CC-4F17-A019-C5FA87856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3356C-3BC1-476D-819F-F9E31CAE9ED2}" type="datetimeFigureOut">
              <a:rPr lang="fr-BE" smtClean="0"/>
              <a:t>09-05-22</a:t>
            </a:fld>
            <a:endParaRPr lang="fr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3E46A7-DDFF-46CD-AA35-02DD34F4B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08EE35-B044-4D2B-9AD5-ED4041FBC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833B-DB22-4303-B953-044AE2DC5F3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4234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93368-B69B-4118-8CFF-6B008F7A9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E556A-5457-4AB1-821C-861CD08CA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35ED58-7EAA-4626-9141-66D477D87A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475C14-8ADC-469A-86F7-C72864744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3356C-3BC1-476D-819F-F9E31CAE9ED2}" type="datetimeFigureOut">
              <a:rPr lang="fr-BE" smtClean="0"/>
              <a:t>09-05-22</a:t>
            </a:fld>
            <a:endParaRPr lang="fr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C0A523-5E89-4C70-B26B-A4885CBE6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EA319A-E7DE-4005-8AE1-0113AA497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833B-DB22-4303-B953-044AE2DC5F3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70417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7816E-3297-4FD7-AEFF-398C62254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7FE924-61AA-4B09-900A-BC65966167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943DB9-7DF3-48D0-976F-A9C379E4FA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AC18E7-1888-41CB-9123-1B9F5B316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3356C-3BC1-476D-819F-F9E31CAE9ED2}" type="datetimeFigureOut">
              <a:rPr lang="fr-BE" smtClean="0"/>
              <a:t>09-05-22</a:t>
            </a:fld>
            <a:endParaRPr lang="fr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585EC-8F4A-4F6E-9623-7CA8AE4C2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2D32C7-C8DD-42B5-99E8-61F9485F8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4833B-DB22-4303-B953-044AE2DC5F3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42084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C4DFB1-F2DF-4C66-AFE6-955EC7ADD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963CE4-ADA1-4C30-9562-1EFFC3EF0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75EA9-9FC8-49F3-80B5-A9582C1E5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3356C-3BC1-476D-819F-F9E31CAE9ED2}" type="datetimeFigureOut">
              <a:rPr lang="fr-BE" smtClean="0"/>
              <a:t>09-05-22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368C4-CAB9-4564-8422-7D80C25B13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8AE02-C914-440A-B62E-DE276330D5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4833B-DB22-4303-B953-044AE2DC5F36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03871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emf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5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032" y="6048930"/>
            <a:ext cx="1569067" cy="748873"/>
          </a:xfrm>
          <a:prstGeom prst="rect">
            <a:avLst/>
          </a:prstGeom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0" y="6423366"/>
            <a:ext cx="9126245" cy="2601"/>
          </a:xfrm>
          <a:prstGeom prst="line">
            <a:avLst/>
          </a:prstGeom>
          <a:ln w="28575">
            <a:solidFill>
              <a:srgbClr val="8726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10999433" y="6423367"/>
            <a:ext cx="1192567" cy="0"/>
          </a:xfrm>
          <a:prstGeom prst="line">
            <a:avLst/>
          </a:prstGeom>
          <a:ln w="28575">
            <a:solidFill>
              <a:srgbClr val="8726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btitle 13">
            <a:extLst>
              <a:ext uri="{FF2B5EF4-FFF2-40B4-BE49-F238E27FC236}">
                <a16:creationId xmlns:a16="http://schemas.microsoft.com/office/drawing/2014/main" id="{014CEFA4-F6BB-459D-BF46-952E039B3009}"/>
              </a:ext>
            </a:extLst>
          </p:cNvPr>
          <p:cNvSpPr txBox="1">
            <a:spLocks/>
          </p:cNvSpPr>
          <p:nvPr/>
        </p:nvSpPr>
        <p:spPr>
          <a:xfrm>
            <a:off x="1318332" y="2054006"/>
            <a:ext cx="10277384" cy="1313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fr-BE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3100" dirty="0"/>
              <a:t>Luxembourg (</a:t>
            </a:r>
            <a:r>
              <a:rPr lang="fr-BE" sz="3100" dirty="0" err="1"/>
              <a:t>GrevenMacher</a:t>
            </a:r>
            <a:r>
              <a:rPr lang="fr-BE" sz="3100" dirty="0"/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3100" dirty="0"/>
              <a:t>Fête ses 100 Ans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3100" dirty="0"/>
              <a:t>Méthode Traditionnelle</a:t>
            </a:r>
          </a:p>
          <a:p>
            <a:pPr algn="l"/>
            <a:endParaRPr lang="fr-BE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B8CDA3B-3E82-4696-A7DE-7D39F7056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638" y="474660"/>
            <a:ext cx="2652596" cy="137865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6F9D8CA-FAF3-454E-99DF-848BCEA391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78" t="45977" r="21651" b="32127"/>
          <a:stretch/>
        </p:blipFill>
        <p:spPr>
          <a:xfrm>
            <a:off x="3581817" y="3754023"/>
            <a:ext cx="7837148" cy="218038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3A259EA-89E1-4BE5-BE6D-76256FE0F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7880" y="1361434"/>
            <a:ext cx="1865538" cy="2005758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489E809-504D-4D22-8F02-50919BDD3CD1}"/>
              </a:ext>
            </a:extLst>
          </p:cNvPr>
          <p:cNvCxnSpPr>
            <a:cxnSpLocks/>
          </p:cNvCxnSpPr>
          <p:nvPr/>
        </p:nvCxnSpPr>
        <p:spPr>
          <a:xfrm flipH="1" flipV="1">
            <a:off x="10733165" y="2937296"/>
            <a:ext cx="685800" cy="88053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494A25C6-E2EA-4F29-974C-551DDEB04F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682" y="3954716"/>
            <a:ext cx="3125135" cy="177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1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032" y="6048930"/>
            <a:ext cx="1569067" cy="748873"/>
          </a:xfrm>
          <a:prstGeom prst="rect">
            <a:avLst/>
          </a:prstGeom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0" y="6423366"/>
            <a:ext cx="9126245" cy="2601"/>
          </a:xfrm>
          <a:prstGeom prst="line">
            <a:avLst/>
          </a:prstGeom>
          <a:ln w="28575">
            <a:solidFill>
              <a:srgbClr val="8726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10999433" y="6423367"/>
            <a:ext cx="1192567" cy="0"/>
          </a:xfrm>
          <a:prstGeom prst="line">
            <a:avLst/>
          </a:prstGeom>
          <a:ln w="28575">
            <a:solidFill>
              <a:srgbClr val="8726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13">
            <a:extLst>
              <a:ext uri="{FF2B5EF4-FFF2-40B4-BE49-F238E27FC236}">
                <a16:creationId xmlns:a16="http://schemas.microsoft.com/office/drawing/2014/main" id="{BFC057BE-7F83-458B-9406-EEF20B81EDFA}"/>
              </a:ext>
            </a:extLst>
          </p:cNvPr>
          <p:cNvSpPr txBox="1">
            <a:spLocks/>
          </p:cNvSpPr>
          <p:nvPr/>
        </p:nvSpPr>
        <p:spPr>
          <a:xfrm>
            <a:off x="957308" y="849613"/>
            <a:ext cx="10277384" cy="4951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dirty="0" err="1"/>
              <a:t>History</a:t>
            </a:r>
            <a:r>
              <a:rPr lang="fr-BE" dirty="0"/>
              <a:t> of the House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dirty="0"/>
              <a:t>Jean Bernard-</a:t>
            </a:r>
            <a:r>
              <a:rPr lang="fr-BE" dirty="0" err="1"/>
              <a:t>Massard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the </a:t>
            </a:r>
            <a:r>
              <a:rPr lang="fr-BE" dirty="0" err="1"/>
              <a:t>founder</a:t>
            </a:r>
            <a:r>
              <a:rPr lang="fr-BE" dirty="0"/>
              <a:t>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dirty="0"/>
              <a:t>Stage in champagne come back to Luxembourg </a:t>
            </a:r>
            <a:r>
              <a:rPr lang="fr-BE" dirty="0" err="1"/>
              <a:t>during</a:t>
            </a:r>
            <a:r>
              <a:rPr lang="fr-BE" dirty="0"/>
              <a:t> </a:t>
            </a:r>
            <a:r>
              <a:rPr lang="fr-BE" dirty="0" err="1"/>
              <a:t>War</a:t>
            </a:r>
            <a:endParaRPr lang="fr-BE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dirty="0"/>
              <a:t>100th </a:t>
            </a:r>
            <a:r>
              <a:rPr lang="fr-BE" dirty="0" err="1"/>
              <a:t>Anniversary</a:t>
            </a:r>
            <a:r>
              <a:rPr lang="fr-BE" dirty="0"/>
              <a:t> of the </a:t>
            </a:r>
            <a:r>
              <a:rPr lang="fr-BE" dirty="0" err="1"/>
              <a:t>company</a:t>
            </a:r>
            <a:r>
              <a:rPr lang="fr-BE" dirty="0"/>
              <a:t> in 2021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dirty="0"/>
              <a:t>Family Clasen </a:t>
            </a:r>
            <a:r>
              <a:rPr lang="fr-BE" dirty="0" err="1"/>
              <a:t>sinds</a:t>
            </a:r>
            <a:r>
              <a:rPr lang="fr-BE" dirty="0"/>
              <a:t> 5 </a:t>
            </a:r>
            <a:r>
              <a:rPr lang="fr-BE" dirty="0" err="1"/>
              <a:t>generations</a:t>
            </a:r>
            <a:endParaRPr lang="fr-BE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dirty="0" err="1"/>
              <a:t>Now</a:t>
            </a:r>
            <a:r>
              <a:rPr lang="fr-BE" dirty="0"/>
              <a:t> Antoine Clasen and </a:t>
            </a:r>
            <a:r>
              <a:rPr lang="fr-BE" dirty="0" err="1"/>
              <a:t>his</a:t>
            </a:r>
            <a:r>
              <a:rPr lang="fr-BE" dirty="0"/>
              <a:t> </a:t>
            </a:r>
            <a:r>
              <a:rPr lang="fr-BE" dirty="0" err="1"/>
              <a:t>father</a:t>
            </a:r>
            <a:r>
              <a:rPr lang="fr-BE" dirty="0"/>
              <a:t> have the lead</a:t>
            </a:r>
          </a:p>
          <a:p>
            <a:pPr lvl="1" algn="l"/>
            <a:endParaRPr lang="fr-BE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dirty="0"/>
              <a:t>General </a:t>
            </a:r>
            <a:r>
              <a:rPr lang="fr-BE" dirty="0" err="1"/>
              <a:t>wine</a:t>
            </a:r>
            <a:r>
              <a:rPr lang="fr-BE" dirty="0"/>
              <a:t> </a:t>
            </a:r>
            <a:r>
              <a:rPr lang="fr-BE" dirty="0" err="1"/>
              <a:t>making</a:t>
            </a:r>
            <a:r>
              <a:rPr lang="fr-BE" dirty="0"/>
              <a:t> </a:t>
            </a:r>
            <a:r>
              <a:rPr lang="fr-BE" dirty="0" err="1"/>
              <a:t>principles</a:t>
            </a:r>
            <a:r>
              <a:rPr lang="fr-BE" dirty="0"/>
              <a:t> of the house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dirty="0"/>
              <a:t>Cépages: </a:t>
            </a:r>
            <a:r>
              <a:rPr lang="fr-BE" dirty="0" err="1"/>
              <a:t>Predominance</a:t>
            </a:r>
            <a:r>
              <a:rPr lang="fr-BE" dirty="0"/>
              <a:t> of Riesling, Pinot Gris, Pinot Blanc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dirty="0"/>
              <a:t>35 ha of </a:t>
            </a:r>
            <a:r>
              <a:rPr lang="fr-BE" dirty="0" err="1"/>
              <a:t>own</a:t>
            </a:r>
            <a:r>
              <a:rPr lang="fr-BE" dirty="0"/>
              <a:t> </a:t>
            </a:r>
            <a:r>
              <a:rPr lang="fr-BE" dirty="0" err="1"/>
              <a:t>vineyards</a:t>
            </a:r>
            <a:r>
              <a:rPr lang="fr-BE" dirty="0"/>
              <a:t> </a:t>
            </a:r>
            <a:r>
              <a:rPr lang="fr-BE" dirty="0" err="1"/>
              <a:t>along</a:t>
            </a:r>
            <a:r>
              <a:rPr lang="fr-BE" dirty="0"/>
              <a:t> Moselle (micro climat)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dirty="0"/>
              <a:t>3.500.000 </a:t>
            </a:r>
            <a:r>
              <a:rPr lang="fr-BE" dirty="0" err="1"/>
              <a:t>bottles</a:t>
            </a:r>
            <a:r>
              <a:rPr lang="fr-BE" dirty="0"/>
              <a:t>/</a:t>
            </a:r>
            <a:r>
              <a:rPr lang="fr-BE" dirty="0" err="1"/>
              <a:t>year</a:t>
            </a:r>
            <a:r>
              <a:rPr lang="fr-BE" dirty="0"/>
              <a:t> – </a:t>
            </a:r>
            <a:r>
              <a:rPr lang="fr-BE" dirty="0" err="1"/>
              <a:t>exported</a:t>
            </a:r>
            <a:r>
              <a:rPr lang="fr-BE" dirty="0"/>
              <a:t> in 20 countries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dirty="0"/>
              <a:t>700.000 </a:t>
            </a:r>
            <a:r>
              <a:rPr lang="fr-BE" dirty="0" err="1"/>
              <a:t>bottles</a:t>
            </a:r>
            <a:r>
              <a:rPr lang="fr-BE" dirty="0"/>
              <a:t> in Belgium (650.000 in OFF TRADE)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dirty="0"/>
              <a:t>Méthode traditionnelle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dirty="0"/>
              <a:t>Types of </a:t>
            </a:r>
            <a:r>
              <a:rPr lang="fr-BE" dirty="0" err="1"/>
              <a:t>wines</a:t>
            </a:r>
            <a:r>
              <a:rPr lang="fr-BE" dirty="0"/>
              <a:t> </a:t>
            </a:r>
            <a:r>
              <a:rPr lang="fr-BE" dirty="0" err="1"/>
              <a:t>produced</a:t>
            </a:r>
            <a:endParaRPr lang="fr-BE" dirty="0"/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fr-BE" dirty="0" err="1"/>
              <a:t>Sparkling</a:t>
            </a:r>
            <a:r>
              <a:rPr lang="fr-BE" dirty="0"/>
              <a:t> &amp; </a:t>
            </a:r>
            <a:r>
              <a:rPr lang="fr-BE" dirty="0" err="1"/>
              <a:t>still</a:t>
            </a:r>
            <a:r>
              <a:rPr lang="fr-BE" dirty="0"/>
              <a:t> </a:t>
            </a:r>
            <a:r>
              <a:rPr lang="fr-BE" dirty="0" err="1"/>
              <a:t>wines</a:t>
            </a:r>
            <a:endParaRPr lang="fr-BE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2297B4C-61F1-44CD-B18F-9C80150FB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675" y="227767"/>
            <a:ext cx="792549" cy="124369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26A9405-3365-4F87-B50E-A8E8D7E2E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205" y="533814"/>
            <a:ext cx="786452" cy="124369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544D59C-C6DC-48CA-A44B-203E70EAB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4047" y="849613"/>
            <a:ext cx="755970" cy="123149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3CD5BFF-E2A4-4297-9B39-430F6089B4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2304" y="1059831"/>
            <a:ext cx="749873" cy="124978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6F243EC-044B-4ED2-BA5E-B84B63AB10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164" b="11393"/>
          <a:stretch/>
        </p:blipFill>
        <p:spPr>
          <a:xfrm>
            <a:off x="8286068" y="3787530"/>
            <a:ext cx="3335528" cy="222085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2502318-3433-4FC0-865A-F9F2B0806F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12913" y="91765"/>
            <a:ext cx="1661393" cy="86316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50BAA67-44F1-4A5A-B63C-AB1A6002E55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633" t="36314" r="786" b="34485"/>
          <a:stretch/>
        </p:blipFill>
        <p:spPr>
          <a:xfrm>
            <a:off x="8112259" y="2387997"/>
            <a:ext cx="3083749" cy="132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0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032" y="6048930"/>
            <a:ext cx="1569067" cy="748873"/>
          </a:xfrm>
          <a:prstGeom prst="rect">
            <a:avLst/>
          </a:prstGeom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0" y="6423366"/>
            <a:ext cx="9126245" cy="2601"/>
          </a:xfrm>
          <a:prstGeom prst="line">
            <a:avLst/>
          </a:prstGeom>
          <a:ln w="28575">
            <a:solidFill>
              <a:srgbClr val="8726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10999433" y="6423367"/>
            <a:ext cx="1192567" cy="0"/>
          </a:xfrm>
          <a:prstGeom prst="line">
            <a:avLst/>
          </a:prstGeom>
          <a:ln w="28575">
            <a:solidFill>
              <a:srgbClr val="8726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13">
            <a:extLst>
              <a:ext uri="{FF2B5EF4-FFF2-40B4-BE49-F238E27FC236}">
                <a16:creationId xmlns:a16="http://schemas.microsoft.com/office/drawing/2014/main" id="{BFC057BE-7F83-458B-9406-EEF20B81EDFA}"/>
              </a:ext>
            </a:extLst>
          </p:cNvPr>
          <p:cNvSpPr txBox="1">
            <a:spLocks/>
          </p:cNvSpPr>
          <p:nvPr/>
        </p:nvSpPr>
        <p:spPr>
          <a:xfrm>
            <a:off x="630315" y="432032"/>
            <a:ext cx="5465685" cy="284150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dirty="0"/>
              <a:t>Construction of the range: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fr-BE" sz="18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sz="1800" dirty="0"/>
              <a:t>OFF TRADE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fr-BE" sz="1600" dirty="0"/>
              <a:t>Cuvée SELECTION : BRUT – </a:t>
            </a:r>
            <a:r>
              <a:rPr lang="fr-BE" sz="1600" dirty="0" err="1"/>
              <a:t>ROSé</a:t>
            </a:r>
            <a:r>
              <a:rPr lang="fr-BE" sz="1600" dirty="0"/>
              <a:t> – DEMI SEC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fr-BE" sz="1600" dirty="0"/>
              <a:t>Grande Cuvée – Chardonnay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fr-BE" sz="1600" dirty="0"/>
              <a:t>Crémant 1921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fr-BE" sz="1600" dirty="0"/>
              <a:t>ORGANIC</a:t>
            </a:r>
          </a:p>
          <a:p>
            <a:pPr lvl="2" algn="l"/>
            <a:endParaRPr lang="fr-BE" sz="16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sz="1800" dirty="0"/>
              <a:t>ON TRADE 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fr-BE" sz="1600" dirty="0"/>
              <a:t>Cuvée ECUSSON : BRUT – </a:t>
            </a:r>
            <a:r>
              <a:rPr lang="fr-BE" sz="1600" dirty="0" err="1"/>
              <a:t>ROSé</a:t>
            </a:r>
            <a:endParaRPr lang="fr-BE" sz="1600" dirty="0"/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fr-BE" sz="1600" dirty="0"/>
              <a:t>Rosé N’</a:t>
            </a:r>
            <a:r>
              <a:rPr lang="fr-BE" sz="1600" dirty="0" err="1"/>
              <a:t>Ice</a:t>
            </a:r>
            <a:r>
              <a:rPr lang="fr-BE" sz="1600" dirty="0"/>
              <a:t> (</a:t>
            </a:r>
            <a:r>
              <a:rPr lang="fr-BE" sz="1600" dirty="0" err="1"/>
              <a:t>beachbars</a:t>
            </a:r>
            <a:r>
              <a:rPr lang="fr-BE" sz="1600" dirty="0"/>
              <a:t> – </a:t>
            </a:r>
            <a:r>
              <a:rPr lang="fr-BE" sz="1600" dirty="0" err="1"/>
              <a:t>events</a:t>
            </a:r>
            <a:r>
              <a:rPr lang="fr-BE" sz="1600" dirty="0"/>
              <a:t>)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fr-BE" sz="1600" dirty="0"/>
              <a:t>ORGANIC 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fr-BE" sz="1600" dirty="0"/>
              <a:t>Crémant 1921 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fr-BE" sz="1600" dirty="0" err="1"/>
              <a:t>Still</a:t>
            </a:r>
            <a:r>
              <a:rPr lang="fr-BE" sz="1600" dirty="0"/>
              <a:t> </a:t>
            </a:r>
            <a:r>
              <a:rPr lang="fr-BE" sz="1600" dirty="0" err="1"/>
              <a:t>wine</a:t>
            </a:r>
            <a:r>
              <a:rPr lang="fr-BE" sz="1600" dirty="0"/>
              <a:t> : Clos des Rochers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fr-BE" sz="1800" dirty="0"/>
          </a:p>
        </p:txBody>
      </p:sp>
      <p:sp>
        <p:nvSpPr>
          <p:cNvPr id="8" name="Subtitle 13">
            <a:extLst>
              <a:ext uri="{FF2B5EF4-FFF2-40B4-BE49-F238E27FC236}">
                <a16:creationId xmlns:a16="http://schemas.microsoft.com/office/drawing/2014/main" id="{6F2A723E-73B9-4C3F-9899-331194B41AFB}"/>
              </a:ext>
            </a:extLst>
          </p:cNvPr>
          <p:cNvSpPr txBox="1">
            <a:spLocks/>
          </p:cNvSpPr>
          <p:nvPr/>
        </p:nvSpPr>
        <p:spPr>
          <a:xfrm>
            <a:off x="630315" y="3822837"/>
            <a:ext cx="10369118" cy="17103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dirty="0"/>
              <a:t>One </a:t>
            </a:r>
            <a:r>
              <a:rPr lang="fr-BE" dirty="0" err="1"/>
              <a:t>wine</a:t>
            </a:r>
            <a:r>
              <a:rPr lang="fr-BE" dirty="0"/>
              <a:t> </a:t>
            </a:r>
            <a:r>
              <a:rPr lang="fr-BE" dirty="0" err="1"/>
              <a:t>you</a:t>
            </a:r>
            <a:r>
              <a:rPr lang="fr-BE" dirty="0"/>
              <a:t> </a:t>
            </a:r>
            <a:r>
              <a:rPr lang="fr-BE" dirty="0" err="1"/>
              <a:t>want</a:t>
            </a:r>
            <a:r>
              <a:rPr lang="fr-BE" dirty="0"/>
              <a:t> to put in the </a:t>
            </a:r>
            <a:r>
              <a:rPr lang="fr-BE" dirty="0" err="1"/>
              <a:t>picture</a:t>
            </a:r>
            <a:endParaRPr lang="fr-BE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fr-BE" sz="18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sz="1800" dirty="0"/>
              <a:t>« Crémant 1921 » Crémant de Luxembourg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sz="1800" dirty="0"/>
              <a:t>100th </a:t>
            </a:r>
            <a:r>
              <a:rPr lang="fr-BE" sz="1800" dirty="0" err="1"/>
              <a:t>Anniversary</a:t>
            </a:r>
            <a:r>
              <a:rPr lang="fr-BE" sz="1800" dirty="0"/>
              <a:t> - </a:t>
            </a:r>
            <a:r>
              <a:rPr lang="fr-BE" sz="1800" dirty="0" err="1"/>
              <a:t>Cornerstone</a:t>
            </a:r>
            <a:r>
              <a:rPr lang="fr-BE" sz="1800" dirty="0"/>
              <a:t> of the range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sz="1800" dirty="0"/>
              <a:t>AOP Moselle – Crémant de Luxembourg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sz="1600" dirty="0">
                <a:effectLst/>
                <a:latin typeface="Arial" panose="020B0604020202020204" pitchFamily="34" charset="0"/>
              </a:rPr>
              <a:t>Chardonnay, Pinot Noir, Riesling, Pinot Blanc, Pinot Gris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fr-BE" sz="16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sz="1600" dirty="0">
                <a:latin typeface="Arial" panose="020B0604020202020204" pitchFamily="34" charset="0"/>
              </a:rPr>
              <a:t>+ Cuvée ORGANIC</a:t>
            </a:r>
            <a:endParaRPr lang="fr-BE" sz="1800" dirty="0"/>
          </a:p>
          <a:p>
            <a:pPr marL="1257300" lvl="2" indent="-342900" algn="l">
              <a:buFont typeface="Arial" panose="020B0604020202020204" pitchFamily="34" charset="0"/>
              <a:buChar char="•"/>
            </a:pPr>
            <a:endParaRPr lang="fr-BE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C7472A3-3E64-4928-81E5-53837F3A54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73" t="36641" r="63883" b="34240"/>
          <a:stretch/>
        </p:blipFill>
        <p:spPr>
          <a:xfrm>
            <a:off x="6620061" y="1881609"/>
            <a:ext cx="1414170" cy="171031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0390783-E9D0-4BF6-B5CD-B2AE6E7C38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612" t="19759" r="24490" b="51122"/>
          <a:stretch/>
        </p:blipFill>
        <p:spPr>
          <a:xfrm>
            <a:off x="7195930" y="112679"/>
            <a:ext cx="643272" cy="178646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18E0428-5ED9-4FC0-8D7E-DB620A7645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00" r="50000" b="3939"/>
          <a:stretch/>
        </p:blipFill>
        <p:spPr>
          <a:xfrm>
            <a:off x="8024127" y="120295"/>
            <a:ext cx="616109" cy="171032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8DCD2BF-6650-40AF-842E-DB28F7B418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2" r="50000"/>
          <a:stretch/>
        </p:blipFill>
        <p:spPr>
          <a:xfrm>
            <a:off x="6376407" y="120295"/>
            <a:ext cx="643539" cy="178646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F336549-35F0-4D8C-B1AC-B77AF61719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139" t="2010" r="21966" b="-1"/>
          <a:stretch/>
        </p:blipFill>
        <p:spPr>
          <a:xfrm>
            <a:off x="8194678" y="1906761"/>
            <a:ext cx="602385" cy="156621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44782BB-F933-41A7-A66F-2C125C1112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916297" y="120295"/>
            <a:ext cx="475613" cy="1477958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9C3B739-4327-41FB-BAE5-81A9125B8F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9721" y="107853"/>
            <a:ext cx="388594" cy="144458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7BF5F8E9-2B63-48E5-9F53-B445230BC1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57198" y="1788185"/>
            <a:ext cx="879958" cy="163199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EEBB1B5-B247-4399-8375-9A4F130A293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083" t="24258" r="64611" b="7908"/>
          <a:stretch/>
        </p:blipFill>
        <p:spPr>
          <a:xfrm>
            <a:off x="8937942" y="1899145"/>
            <a:ext cx="505115" cy="1566214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4ECAB32D-7188-4C30-BD19-B457CB7B4D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40755" y="118215"/>
            <a:ext cx="1658256" cy="865707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34203319-F8A9-4365-B052-2ADE0E4B90C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4435" t="9325" r="33162" b="9511"/>
          <a:stretch/>
        </p:blipFill>
        <p:spPr>
          <a:xfrm>
            <a:off x="7255818" y="3752454"/>
            <a:ext cx="1795050" cy="257454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D8749F8-7024-4992-83F3-CB60C7D084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13798" y="3801043"/>
            <a:ext cx="2247887" cy="22478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344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032" y="6048930"/>
            <a:ext cx="1569067" cy="748873"/>
          </a:xfrm>
          <a:prstGeom prst="rect">
            <a:avLst/>
          </a:prstGeom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0" y="6423366"/>
            <a:ext cx="9126245" cy="2601"/>
          </a:xfrm>
          <a:prstGeom prst="line">
            <a:avLst/>
          </a:prstGeom>
          <a:ln w="28575">
            <a:solidFill>
              <a:srgbClr val="8726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10999433" y="6423367"/>
            <a:ext cx="1192567" cy="0"/>
          </a:xfrm>
          <a:prstGeom prst="line">
            <a:avLst/>
          </a:prstGeom>
          <a:ln w="28575">
            <a:solidFill>
              <a:srgbClr val="8726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btitle 13">
            <a:extLst>
              <a:ext uri="{FF2B5EF4-FFF2-40B4-BE49-F238E27FC236}">
                <a16:creationId xmlns:a16="http://schemas.microsoft.com/office/drawing/2014/main" id="{B191077E-1B7F-4E14-85FF-B07A0059FB49}"/>
              </a:ext>
            </a:extLst>
          </p:cNvPr>
          <p:cNvSpPr txBox="1">
            <a:spLocks/>
          </p:cNvSpPr>
          <p:nvPr/>
        </p:nvSpPr>
        <p:spPr>
          <a:xfrm>
            <a:off x="868532" y="4867444"/>
            <a:ext cx="2948867" cy="1070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9F5632F5-5EC5-4601-95E4-E3A10CB81A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78" t="45977" r="21651" b="32127"/>
          <a:stretch/>
        </p:blipFill>
        <p:spPr>
          <a:xfrm>
            <a:off x="176815" y="1038275"/>
            <a:ext cx="4669653" cy="129915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97C1326-C821-4E19-AF1D-07CC41F69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2363" y="349038"/>
            <a:ext cx="2070997" cy="107520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61E87AB-054F-4B51-A98B-8F00DBBD9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7761" y="802735"/>
            <a:ext cx="3499117" cy="161455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A9229CC-9205-429C-8DC2-817E59176E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30" y="2322353"/>
            <a:ext cx="1902487" cy="190248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666B463-787B-4110-B7F4-ED8347B3FD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3719" y="2625503"/>
            <a:ext cx="1296186" cy="129618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DCA78FA-E260-4C52-8AF6-0E5F2209A8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701" y="4332930"/>
            <a:ext cx="1569068" cy="156906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9B61FBF-30A7-4022-BF6C-B6C7CC54748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247" t="25" r="22732" b="-210"/>
          <a:stretch/>
        </p:blipFill>
        <p:spPr>
          <a:xfrm>
            <a:off x="9144156" y="2901748"/>
            <a:ext cx="2451560" cy="279920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73C7D89-58A8-4090-BBA2-D32D39CAA8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9154" y="3382741"/>
            <a:ext cx="2668480" cy="266848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A97863B-96BF-425C-B099-19F52ED748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6815" y="4129515"/>
            <a:ext cx="1919415" cy="191941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4C8CE1A-367C-4EB3-83ED-2E673C14937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24908" y="2506745"/>
            <a:ext cx="1296186" cy="126143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8A2150C-3B08-42D4-BC81-E120BACB9E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14765" y="3393889"/>
            <a:ext cx="2831881" cy="1323092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948EEC2A-C318-40B0-A4D8-885E804474E8}"/>
              </a:ext>
            </a:extLst>
          </p:cNvPr>
          <p:cNvCxnSpPr/>
          <p:nvPr/>
        </p:nvCxnSpPr>
        <p:spPr>
          <a:xfrm flipV="1">
            <a:off x="257452" y="2322353"/>
            <a:ext cx="11070455" cy="150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593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032" y="6048930"/>
            <a:ext cx="1569067" cy="748873"/>
          </a:xfrm>
          <a:prstGeom prst="rect">
            <a:avLst/>
          </a:prstGeom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0" y="6423366"/>
            <a:ext cx="9126245" cy="2601"/>
          </a:xfrm>
          <a:prstGeom prst="line">
            <a:avLst/>
          </a:prstGeom>
          <a:ln w="28575">
            <a:solidFill>
              <a:srgbClr val="8726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10999433" y="6423367"/>
            <a:ext cx="1192567" cy="0"/>
          </a:xfrm>
          <a:prstGeom prst="line">
            <a:avLst/>
          </a:prstGeom>
          <a:ln w="28575">
            <a:solidFill>
              <a:srgbClr val="8726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13">
            <a:extLst>
              <a:ext uri="{FF2B5EF4-FFF2-40B4-BE49-F238E27FC236}">
                <a16:creationId xmlns:a16="http://schemas.microsoft.com/office/drawing/2014/main" id="{BFC057BE-7F83-458B-9406-EEF20B81EDFA}"/>
              </a:ext>
            </a:extLst>
          </p:cNvPr>
          <p:cNvSpPr txBox="1">
            <a:spLocks/>
          </p:cNvSpPr>
          <p:nvPr/>
        </p:nvSpPr>
        <p:spPr>
          <a:xfrm>
            <a:off x="868532" y="2611577"/>
            <a:ext cx="3178988" cy="30593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fr-BE" sz="1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1400" dirty="0"/>
              <a:t>Pays : Luxembourg/ </a:t>
            </a:r>
            <a:r>
              <a:rPr lang="fr-BE" sz="1400" dirty="0" err="1"/>
              <a:t>Gravenmacher</a:t>
            </a:r>
            <a:endParaRPr lang="fr-BE" sz="1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1400" dirty="0"/>
              <a:t>Société familiale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1400" dirty="0"/>
              <a:t>Méthode Traditionnelle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1400" dirty="0" err="1"/>
              <a:t>Owners</a:t>
            </a:r>
            <a:r>
              <a:rPr lang="fr-BE" sz="1400" dirty="0"/>
              <a:t> : </a:t>
            </a:r>
            <a:r>
              <a:rPr lang="fr-BE" sz="1400" dirty="0" err="1"/>
              <a:t>family</a:t>
            </a:r>
            <a:r>
              <a:rPr lang="fr-BE" sz="1400" dirty="0"/>
              <a:t> Clasen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1400" dirty="0" err="1"/>
              <a:t>Founded</a:t>
            </a:r>
            <a:r>
              <a:rPr lang="fr-BE" sz="1400" dirty="0"/>
              <a:t> in 1921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1400" dirty="0"/>
              <a:t># Ha : 35 Ha (Moselle)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1400" dirty="0"/>
              <a:t>Spécificités : Premier producteur de vins effervescents Luxembourgeois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1400" dirty="0"/>
              <a:t>2011: Antoine Clasen </a:t>
            </a:r>
            <a:r>
              <a:rPr lang="fr-BE" sz="1400" dirty="0" err="1"/>
              <a:t>joined</a:t>
            </a:r>
            <a:r>
              <a:rPr lang="fr-BE" sz="1400" dirty="0"/>
              <a:t>  the Group Haelterman for 2 </a:t>
            </a:r>
            <a:r>
              <a:rPr lang="fr-BE" sz="1400" dirty="0" err="1"/>
              <a:t>years</a:t>
            </a:r>
            <a:r>
              <a:rPr lang="fr-BE" sz="1400" dirty="0"/>
              <a:t> </a:t>
            </a:r>
            <a:r>
              <a:rPr lang="fr-BE" sz="1400" dirty="0" err="1"/>
              <a:t>before</a:t>
            </a:r>
            <a:r>
              <a:rPr lang="fr-BE" sz="1400" dirty="0"/>
              <a:t> </a:t>
            </a:r>
            <a:r>
              <a:rPr lang="fr-BE" sz="1400" dirty="0" err="1"/>
              <a:t>joining</a:t>
            </a:r>
            <a:r>
              <a:rPr lang="fr-BE" sz="1400" dirty="0"/>
              <a:t> the Family </a:t>
            </a:r>
            <a:r>
              <a:rPr lang="fr-BE" sz="1400" dirty="0" err="1"/>
              <a:t>Company</a:t>
            </a:r>
            <a:r>
              <a:rPr lang="fr-BE" sz="1400" dirty="0"/>
              <a:t> and </a:t>
            </a:r>
            <a:r>
              <a:rPr lang="fr-BE" sz="1400" dirty="0" err="1"/>
              <a:t>becoming</a:t>
            </a:r>
            <a:r>
              <a:rPr lang="fr-BE" sz="1400" dirty="0"/>
              <a:t> the General </a:t>
            </a:r>
            <a:r>
              <a:rPr lang="fr-BE" sz="1400" dirty="0" err="1"/>
              <a:t>Director</a:t>
            </a:r>
            <a:r>
              <a:rPr lang="fr-BE" sz="1400" dirty="0"/>
              <a:t> in 2016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sz="1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sz="14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E52AFDD-AFB4-4BEA-ABC4-2556F3091211}"/>
              </a:ext>
            </a:extLst>
          </p:cNvPr>
          <p:cNvCxnSpPr/>
          <p:nvPr/>
        </p:nvCxnSpPr>
        <p:spPr>
          <a:xfrm>
            <a:off x="4333932" y="2451232"/>
            <a:ext cx="0" cy="130402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Subtitle 13">
            <a:extLst>
              <a:ext uri="{FF2B5EF4-FFF2-40B4-BE49-F238E27FC236}">
                <a16:creationId xmlns:a16="http://schemas.microsoft.com/office/drawing/2014/main" id="{D830220E-895D-4389-8DB6-0FF2A9AFABE9}"/>
              </a:ext>
            </a:extLst>
          </p:cNvPr>
          <p:cNvSpPr txBox="1">
            <a:spLocks/>
          </p:cNvSpPr>
          <p:nvPr/>
        </p:nvSpPr>
        <p:spPr>
          <a:xfrm>
            <a:off x="4613429" y="2517454"/>
            <a:ext cx="3015518" cy="1394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1400" dirty="0"/>
              <a:t>Cépages blanc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sz="1000" dirty="0"/>
              <a:t>Riesling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sz="1000" dirty="0"/>
              <a:t>Pinot Gris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sz="1000" dirty="0"/>
              <a:t>Pinot Blanc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sz="1000" dirty="0"/>
              <a:t>Chardonnay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1400" dirty="0"/>
              <a:t>Cépages Rouge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sz="1000" dirty="0"/>
              <a:t>Pinot Noir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fr-BE" sz="10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088BDC-42FB-4992-9459-C2D3B2773812}"/>
              </a:ext>
            </a:extLst>
          </p:cNvPr>
          <p:cNvCxnSpPr/>
          <p:nvPr/>
        </p:nvCxnSpPr>
        <p:spPr>
          <a:xfrm>
            <a:off x="7628956" y="2451232"/>
            <a:ext cx="0" cy="130402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5967933-6E72-439C-9B3A-DE0FA51BD49B}"/>
              </a:ext>
            </a:extLst>
          </p:cNvPr>
          <p:cNvCxnSpPr/>
          <p:nvPr/>
        </p:nvCxnSpPr>
        <p:spPr>
          <a:xfrm>
            <a:off x="4327017" y="4148352"/>
            <a:ext cx="0" cy="130402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744F73C-CA34-4516-8AC5-D0F4438BBDDB}"/>
              </a:ext>
            </a:extLst>
          </p:cNvPr>
          <p:cNvCxnSpPr/>
          <p:nvPr/>
        </p:nvCxnSpPr>
        <p:spPr>
          <a:xfrm>
            <a:off x="7630427" y="4121713"/>
            <a:ext cx="0" cy="130402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Subtitle 13">
            <a:extLst>
              <a:ext uri="{FF2B5EF4-FFF2-40B4-BE49-F238E27FC236}">
                <a16:creationId xmlns:a16="http://schemas.microsoft.com/office/drawing/2014/main" id="{B191077E-1B7F-4E14-85FF-B07A0059FB49}"/>
              </a:ext>
            </a:extLst>
          </p:cNvPr>
          <p:cNvSpPr txBox="1">
            <a:spLocks/>
          </p:cNvSpPr>
          <p:nvPr/>
        </p:nvSpPr>
        <p:spPr>
          <a:xfrm>
            <a:off x="868532" y="4867444"/>
            <a:ext cx="2948867" cy="1070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BE" sz="1400" dirty="0"/>
              <a:t> </a:t>
            </a:r>
          </a:p>
        </p:txBody>
      </p:sp>
      <p:sp>
        <p:nvSpPr>
          <p:cNvPr id="19" name="Subtitle 13">
            <a:extLst>
              <a:ext uri="{FF2B5EF4-FFF2-40B4-BE49-F238E27FC236}">
                <a16:creationId xmlns:a16="http://schemas.microsoft.com/office/drawing/2014/main" id="{7FE00481-9974-4B02-8BD9-0866D09FE12B}"/>
              </a:ext>
            </a:extLst>
          </p:cNvPr>
          <p:cNvSpPr txBox="1">
            <a:spLocks/>
          </p:cNvSpPr>
          <p:nvPr/>
        </p:nvSpPr>
        <p:spPr>
          <a:xfrm>
            <a:off x="8011494" y="2517453"/>
            <a:ext cx="3783421" cy="21977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fr-BE" sz="1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sz="1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sz="1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1400" dirty="0">
                <a:sym typeface="Wingdings" panose="05000000000000000000" pitchFamily="2" charset="2"/>
              </a:rPr>
              <a:t>OFF </a:t>
            </a:r>
            <a:r>
              <a:rPr lang="fr-BE" sz="1400" dirty="0" err="1">
                <a:sym typeface="Wingdings" panose="05000000000000000000" pitchFamily="2" charset="2"/>
              </a:rPr>
              <a:t>trade</a:t>
            </a:r>
            <a:r>
              <a:rPr lang="fr-BE" sz="1400" dirty="0"/>
              <a:t>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sz="1000" dirty="0"/>
              <a:t>Sélection Brut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sz="1000" dirty="0"/>
              <a:t>Sélection Rosé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sz="1000" dirty="0"/>
              <a:t>Sélection Demi Sec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sz="1000" dirty="0"/>
              <a:t>Cuvée </a:t>
            </a:r>
            <a:r>
              <a:rPr lang="fr-BE" sz="1000" dirty="0" err="1"/>
              <a:t>Organic</a:t>
            </a:r>
            <a:endParaRPr lang="fr-BE" sz="10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sz="1000" dirty="0"/>
              <a:t>Crémant 1921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fr-BE" sz="1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BE" sz="1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BE" sz="1400" dirty="0">
                <a:sym typeface="Wingdings" panose="05000000000000000000" pitchFamily="2" charset="2"/>
              </a:rPr>
              <a:t>ON TRADE (more premium)</a:t>
            </a:r>
            <a:endParaRPr lang="fr-BE" sz="14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sz="1000" dirty="0"/>
              <a:t>Ecusson – Ecusson Rosé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sz="1000" dirty="0"/>
              <a:t>Rosé N’</a:t>
            </a:r>
            <a:r>
              <a:rPr lang="fr-BE" sz="1000" dirty="0" err="1"/>
              <a:t>ice</a:t>
            </a:r>
            <a:endParaRPr lang="fr-BE" sz="10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sz="1000" dirty="0"/>
              <a:t>Cuvée </a:t>
            </a:r>
            <a:r>
              <a:rPr lang="fr-BE" sz="1000" dirty="0" err="1"/>
              <a:t>Organic</a:t>
            </a:r>
            <a:endParaRPr lang="fr-BE" sz="10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r-BE" sz="1000" dirty="0"/>
              <a:t>Crémant 1921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9F5632F5-5EC5-4601-95E4-E3A10CB81A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78" t="45977" r="21651" b="32127"/>
          <a:stretch/>
        </p:blipFill>
        <p:spPr>
          <a:xfrm>
            <a:off x="176815" y="1038275"/>
            <a:ext cx="4669653" cy="129915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97C1326-C821-4E19-AF1D-07CC41F69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2363" y="349038"/>
            <a:ext cx="2070997" cy="107520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716C5A9-27AF-41B1-BE9E-490CD9C3C9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5851" y="4087492"/>
            <a:ext cx="1866245" cy="200363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61E87AB-054F-4B51-A98B-8F00DBBD92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7761" y="802735"/>
            <a:ext cx="3499117" cy="161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593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2298</TotalTime>
  <Words>296</Words>
  <Application>Microsoft Office PowerPoint</Application>
  <PresentationFormat>Grand écran</PresentationFormat>
  <Paragraphs>75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Francois Coens</dc:creator>
  <cp:lastModifiedBy>Léon Cambier</cp:lastModifiedBy>
  <cp:revision>74</cp:revision>
  <dcterms:created xsi:type="dcterms:W3CDTF">2021-03-24T07:04:46Z</dcterms:created>
  <dcterms:modified xsi:type="dcterms:W3CDTF">2022-05-09T15:21:22Z</dcterms:modified>
</cp:coreProperties>
</file>