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9"/>
  </p:notesMasterIdLst>
  <p:sldIdLst>
    <p:sldId id="261" r:id="rId2"/>
    <p:sldId id="256" r:id="rId3"/>
    <p:sldId id="257" r:id="rId4"/>
    <p:sldId id="258" r:id="rId5"/>
    <p:sldId id="259" r:id="rId6"/>
    <p:sldId id="260" r:id="rId7"/>
    <p:sldId id="263" r:id="rId8"/>
  </p:sldIdLst>
  <p:sldSz cx="9144000" cy="6858000" type="screen4x3"/>
  <p:notesSz cx="6797675" cy="9926638"/>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5F5F"/>
    <a:srgbClr val="333333"/>
    <a:srgbClr val="203854"/>
  </p:clrMru>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6" d="100"/>
          <a:sy n="66" d="100"/>
        </p:scale>
        <p:origin x="-1458" y="-20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it-IT"/>
          </a:p>
        </p:txBody>
      </p:sp>
      <p:sp>
        <p:nvSpPr>
          <p:cNvPr id="3" name="Segnaposto data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CA7DC1D-581C-4D5E-B9EB-F87135DFAC20}" type="datetimeFigureOut">
              <a:rPr lang="it-IT"/>
              <a:pPr>
                <a:defRPr/>
              </a:pPr>
              <a:t>06/10/2014</a:t>
            </a:fld>
            <a:endParaRPr lang="it-IT"/>
          </a:p>
        </p:txBody>
      </p:sp>
      <p:sp>
        <p:nvSpPr>
          <p:cNvPr id="4" name="Segnaposto immagine diapositiva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
        <p:nvSpPr>
          <p:cNvPr id="6" name="Segnaposto piè di pagina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it-IT"/>
          </a:p>
        </p:txBody>
      </p:sp>
      <p:sp>
        <p:nvSpPr>
          <p:cNvPr id="7" name="Segnaposto numero diapositiva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7FABF4C-4809-41D5-994F-E68180C1D7FE}" type="slidenum">
              <a:rPr lang="it-IT"/>
              <a:pPr>
                <a:defRPr/>
              </a:pPr>
              <a:t>‹#›</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egnaposto immagine diapositiva 1"/>
          <p:cNvSpPr>
            <a:spLocks noGrp="1" noRot="1" noChangeAspect="1"/>
          </p:cNvSpPr>
          <p:nvPr>
            <p:ph type="sldImg"/>
          </p:nvPr>
        </p:nvSpPr>
        <p:spPr bwMode="auto">
          <a:noFill/>
          <a:ln>
            <a:solidFill>
              <a:srgbClr val="000000"/>
            </a:solidFill>
            <a:miter lim="800000"/>
            <a:headEnd/>
            <a:tailEnd/>
          </a:ln>
        </p:spPr>
      </p:sp>
      <p:sp>
        <p:nvSpPr>
          <p:cNvPr id="17410"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17411"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1FB77F-BD1D-4CFA-8A18-96C0BBE20A7F}" type="slidenum">
              <a:rPr lang="it-IT">
                <a:cs typeface="Arial" charset="0"/>
              </a:rPr>
              <a:pPr fontAlgn="base">
                <a:spcBef>
                  <a:spcPct val="0"/>
                </a:spcBef>
                <a:spcAft>
                  <a:spcPct val="0"/>
                </a:spcAft>
                <a:defRPr/>
              </a:pPr>
              <a:t>3</a:t>
            </a:fld>
            <a:endParaRPr lang="it-IT">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BBDF4312-D848-496A-A98A-878EFA37D2B1}" type="datetimeFigureOut">
              <a:rPr lang="it-IT"/>
              <a:pPr>
                <a:defRPr/>
              </a:pPr>
              <a:t>06/10/2014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9995EDCB-C08B-46CF-AA91-7F91C23B7740}" type="slidenum">
              <a:rPr lang="it-IT"/>
              <a:pPr>
                <a:defRPr/>
              </a:pPr>
              <a:t>‹#›</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5A67902F-DEA2-4D0B-9310-38BA1300DF0A}" type="datetimeFigureOut">
              <a:rPr lang="it-IT"/>
              <a:pPr>
                <a:defRPr/>
              </a:pPr>
              <a:t>06/10/2014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9FC0C1EB-C505-457D-95FA-97FB6295983D}" type="slidenum">
              <a:rPr lang="it-IT"/>
              <a:pPr>
                <a:defRPr/>
              </a:pPr>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5538A0A8-C2F3-4F36-A2E9-43E4BD4BD263}" type="datetimeFigureOut">
              <a:rPr lang="it-IT"/>
              <a:pPr>
                <a:defRPr/>
              </a:pPr>
              <a:t>06/10/2014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A3DA8BC0-30BD-45F6-833E-BC0EE31FA01D}" type="slidenum">
              <a:rPr lang="it-IT"/>
              <a:pPr>
                <a:defRPr/>
              </a:pPr>
              <a:t>‹#›</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4F22BFF5-3265-46A4-BD7A-1ED1452FA9EA}" type="datetimeFigureOut">
              <a:rPr lang="it-IT"/>
              <a:pPr>
                <a:defRPr/>
              </a:pPr>
              <a:t>06/10/2014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C389C99C-961F-4BF0-8592-69469D27D056}" type="slidenum">
              <a:rPr lang="it-IT"/>
              <a:pPr>
                <a:defRPr/>
              </a:pPr>
              <a:t>‹#›</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7121CEF7-8F7C-44ED-9F2C-DF53AEC27F5E}" type="datetimeFigureOut">
              <a:rPr lang="it-IT"/>
              <a:pPr>
                <a:defRPr/>
              </a:pPr>
              <a:t>06/10/2014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B820C683-7B7A-4362-80B0-98F9BA6267DB}" type="slidenum">
              <a:rPr lang="it-IT"/>
              <a:pPr>
                <a:defRPr/>
              </a:pPr>
              <a:t>‹#›</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5E026E94-829D-4504-95BD-44E904E4D85F}" type="datetimeFigureOut">
              <a:rPr lang="it-IT"/>
              <a:pPr>
                <a:defRPr/>
              </a:pPr>
              <a:t>06/10/2014</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8F10AE4D-BACA-4164-9CD2-0E44175F05CB}" type="slidenum">
              <a:rPr lang="it-IT"/>
              <a:pPr>
                <a:defRPr/>
              </a:pPr>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B430BCD0-28CA-4D75-BFC3-DB8C45A6D865}" type="datetimeFigureOut">
              <a:rPr lang="it-IT"/>
              <a:pPr>
                <a:defRPr/>
              </a:pPr>
              <a:t>06/10/2014</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E0DC31A2-070F-4B98-8CB2-9FC8F570D236}" type="slidenum">
              <a:rPr lang="it-IT"/>
              <a:pPr>
                <a:defRPr/>
              </a:pPr>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53D635F0-4322-478B-B346-B46C5A1DC03E}" type="datetimeFigureOut">
              <a:rPr lang="it-IT"/>
              <a:pPr>
                <a:defRPr/>
              </a:pPr>
              <a:t>06/10/2014</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97B2FE83-814F-4FB1-8736-EE0171045FCF}" type="slidenum">
              <a:rPr lang="it-IT"/>
              <a:pPr>
                <a:defRPr/>
              </a:pPr>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BAF3DCEC-DF0D-4DA5-B457-DDE3CA8FC9DE}" type="datetimeFigureOut">
              <a:rPr lang="it-IT"/>
              <a:pPr>
                <a:defRPr/>
              </a:pPr>
              <a:t>06/10/2014</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7E15E5AB-9BDD-4268-B65A-8A8A799B435F}" type="slidenum">
              <a:rPr lang="it-IT"/>
              <a:pPr>
                <a:defRPr/>
              </a:pPr>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F938E43A-CA91-43AF-9D15-86ED7AD3C835}" type="datetimeFigureOut">
              <a:rPr lang="it-IT"/>
              <a:pPr>
                <a:defRPr/>
              </a:pPr>
              <a:t>06/10/2014</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02EFB56C-D50D-4197-8B3F-8E97191475CD}" type="slidenum">
              <a:rPr lang="it-IT"/>
              <a:pPr>
                <a:defRPr/>
              </a:pPr>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63857B0A-0A5D-4792-A3E4-453E69B12F0F}" type="datetimeFigureOut">
              <a:rPr lang="it-IT"/>
              <a:pPr>
                <a:defRPr/>
              </a:pPr>
              <a:t>06/10/2014</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52E249A1-98B8-47A6-A0E9-9D685431467F}" type="slidenum">
              <a:rPr lang="it-IT"/>
              <a:pPr>
                <a:defRPr/>
              </a:pPr>
              <a:t>‹#›</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4374989-805F-4E9F-AD06-D6816858A1BB}" type="datetimeFigureOut">
              <a:rPr lang="it-IT"/>
              <a:pPr>
                <a:defRPr/>
              </a:pPr>
              <a:t>06/10/2014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1D959BE-B5F5-4F07-A9D1-92C1DCE1B05B}" type="slidenum">
              <a:rPr lang="it-IT"/>
              <a:pPr>
                <a:defRPr/>
              </a:pPr>
              <a:t>‹#›</a:t>
            </a:fld>
            <a:endParaRPr lang="it-IT"/>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Immagine 8"/>
          <p:cNvPicPr>
            <a:picLocks noChangeAspect="1"/>
          </p:cNvPicPr>
          <p:nvPr/>
        </p:nvPicPr>
        <p:blipFill>
          <a:blip r:embed="rId2"/>
          <a:srcRect l="4156" t="2737" b="1724"/>
          <a:stretch>
            <a:fillRect/>
          </a:stretch>
        </p:blipFill>
        <p:spPr bwMode="auto">
          <a:xfrm>
            <a:off x="0" y="0"/>
            <a:ext cx="9174163" cy="6858000"/>
          </a:xfrm>
          <a:prstGeom prst="rect">
            <a:avLst/>
          </a:prstGeom>
          <a:noFill/>
          <a:ln w="9525">
            <a:noFill/>
            <a:miter lim="800000"/>
            <a:headEnd/>
            <a:tailEnd/>
          </a:ln>
        </p:spPr>
      </p:pic>
      <p:pic>
        <p:nvPicPr>
          <p:cNvPr id="14338" name="Immagine 10"/>
          <p:cNvPicPr>
            <a:picLocks noChangeAspect="1"/>
          </p:cNvPicPr>
          <p:nvPr/>
        </p:nvPicPr>
        <p:blipFill>
          <a:blip r:embed="rId3"/>
          <a:srcRect/>
          <a:stretch>
            <a:fillRect/>
          </a:stretch>
        </p:blipFill>
        <p:spPr bwMode="auto">
          <a:xfrm>
            <a:off x="7558088" y="0"/>
            <a:ext cx="1616075" cy="184467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Immagine 6"/>
          <p:cNvPicPr>
            <a:picLocks noChangeAspect="1"/>
          </p:cNvPicPr>
          <p:nvPr/>
        </p:nvPicPr>
        <p:blipFill>
          <a:blip r:embed="rId2">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12" name="Immagine 11"/>
          <p:cNvPicPr>
            <a:picLocks noChangeAspect="1"/>
          </p:cNvPicPr>
          <p:nvPr/>
        </p:nvPicPr>
        <p:blipFill rotWithShape="1">
          <a:blip r:embed="rId3" cstate="print">
            <a:extLst>
              <a:ext uri="{28A0092B-C50C-407E-A947-70E740481C1C}"/>
            </a:extLst>
          </a:blip>
          <a:srcRect r="3991"/>
          <a:stretch/>
        </p:blipFill>
        <p:spPr>
          <a:xfrm>
            <a:off x="6094275" y="2066951"/>
            <a:ext cx="2793443" cy="4378001"/>
          </a:xfrm>
          <a:prstGeom prst="rect">
            <a:avLst/>
          </a:prstGeom>
          <a:ln>
            <a:noFill/>
          </a:ln>
          <a:effectLst>
            <a:softEdge rad="112500"/>
          </a:effectLst>
        </p:spPr>
      </p:pic>
      <p:pic>
        <p:nvPicPr>
          <p:cNvPr id="10" name="Immagine 9"/>
          <p:cNvPicPr>
            <a:picLocks noChangeAspect="1"/>
          </p:cNvPicPr>
          <p:nvPr/>
        </p:nvPicPr>
        <p:blipFill>
          <a:blip r:embed="rId4" cstate="print">
            <a:extLst>
              <a:ext uri="{28A0092B-C50C-407E-A947-70E740481C1C}"/>
            </a:extLst>
          </a:blip>
          <a:stretch>
            <a:fillRect/>
          </a:stretch>
        </p:blipFill>
        <p:spPr>
          <a:xfrm>
            <a:off x="6099038" y="174550"/>
            <a:ext cx="2805574" cy="1870382"/>
          </a:xfrm>
          <a:prstGeom prst="rect">
            <a:avLst/>
          </a:prstGeom>
          <a:ln>
            <a:noFill/>
          </a:ln>
          <a:effectLst>
            <a:softEdge rad="112500"/>
          </a:effectLst>
        </p:spPr>
      </p:pic>
      <p:pic>
        <p:nvPicPr>
          <p:cNvPr id="15364" name="Immagine 12"/>
          <p:cNvPicPr>
            <a:picLocks noChangeAspect="1"/>
          </p:cNvPicPr>
          <p:nvPr/>
        </p:nvPicPr>
        <p:blipFill>
          <a:blip r:embed="rId5">
            <a:clrChange>
              <a:clrFrom>
                <a:srgbClr val="FFFFFF"/>
              </a:clrFrom>
              <a:clrTo>
                <a:srgbClr val="FFFFFF">
                  <a:alpha val="0"/>
                </a:srgbClr>
              </a:clrTo>
            </a:clrChange>
          </a:blip>
          <a:srcRect l="24167" t="6802" r="23949" b="5235"/>
          <a:stretch>
            <a:fillRect/>
          </a:stretch>
        </p:blipFill>
        <p:spPr bwMode="auto">
          <a:xfrm>
            <a:off x="1978025" y="1168400"/>
            <a:ext cx="2163763" cy="5486400"/>
          </a:xfrm>
          <a:prstGeom prst="rect">
            <a:avLst/>
          </a:prstGeom>
          <a:noFill/>
          <a:ln w="9525">
            <a:noFill/>
            <a:miter lim="800000"/>
            <a:headEnd/>
            <a:tailEnd/>
          </a:ln>
        </p:spPr>
      </p:pic>
      <p:sp>
        <p:nvSpPr>
          <p:cNvPr id="14" name="CasellaDiTesto 13"/>
          <p:cNvSpPr txBox="1"/>
          <p:nvPr/>
        </p:nvSpPr>
        <p:spPr>
          <a:xfrm>
            <a:off x="323850" y="363538"/>
            <a:ext cx="5472113" cy="708025"/>
          </a:xfrm>
          <a:prstGeom prst="rect">
            <a:avLst/>
          </a:prstGeom>
          <a:noFill/>
        </p:spPr>
        <p:txBody>
          <a:bodyPr>
            <a:spAutoFit/>
          </a:bodyPr>
          <a:lstStyle/>
          <a:p>
            <a:pPr fontAlgn="auto">
              <a:spcBef>
                <a:spcPts val="0"/>
              </a:spcBef>
              <a:spcAft>
                <a:spcPts val="0"/>
              </a:spcAft>
              <a:defRPr/>
            </a:pPr>
            <a:r>
              <a:rPr lang="it-IT" sz="4000" b="1" dirty="0">
                <a:solidFill>
                  <a:schemeClr val="tx2">
                    <a:lumMod val="75000"/>
                  </a:schemeClr>
                </a:solidFill>
                <a:latin typeface="+mn-lt"/>
                <a:cs typeface="+mn-cs"/>
              </a:rPr>
              <a:t>Prosecco Millesimato </a:t>
            </a:r>
          </a:p>
        </p:txBody>
      </p:sp>
      <p:sp>
        <p:nvSpPr>
          <p:cNvPr id="15" name="CasellaDiTesto 14"/>
          <p:cNvSpPr txBox="1"/>
          <p:nvPr/>
        </p:nvSpPr>
        <p:spPr>
          <a:xfrm>
            <a:off x="3851275" y="889000"/>
            <a:ext cx="1800225" cy="585788"/>
          </a:xfrm>
          <a:prstGeom prst="rect">
            <a:avLst/>
          </a:prstGeom>
          <a:noFill/>
        </p:spPr>
        <p:txBody>
          <a:bodyPr>
            <a:spAutoFit/>
          </a:bodyPr>
          <a:lstStyle/>
          <a:p>
            <a:pPr fontAlgn="auto">
              <a:spcBef>
                <a:spcPts val="0"/>
              </a:spcBef>
              <a:spcAft>
                <a:spcPts val="0"/>
              </a:spcAft>
              <a:defRPr/>
            </a:pPr>
            <a:r>
              <a:rPr lang="it-IT" sz="3200" b="1" i="1" dirty="0">
                <a:solidFill>
                  <a:schemeClr val="tx2">
                    <a:lumMod val="75000"/>
                  </a:schemeClr>
                </a:solidFill>
                <a:latin typeface="+mn-lt"/>
                <a:cs typeface="+mn-cs"/>
              </a:rPr>
              <a:t>DOC Brut</a:t>
            </a:r>
          </a:p>
        </p:txBody>
      </p:sp>
      <p:sp>
        <p:nvSpPr>
          <p:cNvPr id="15367" name="CasellaDiTesto 1"/>
          <p:cNvSpPr txBox="1">
            <a:spLocks noChangeArrowheads="1"/>
          </p:cNvSpPr>
          <p:nvPr/>
        </p:nvSpPr>
        <p:spPr bwMode="auto">
          <a:xfrm>
            <a:off x="6300788" y="1916113"/>
            <a:ext cx="2592387" cy="336550"/>
          </a:xfrm>
          <a:prstGeom prst="rect">
            <a:avLst/>
          </a:prstGeom>
          <a:noFill/>
          <a:ln w="9525" algn="ctr">
            <a:noFill/>
            <a:miter lim="800000"/>
            <a:headEnd/>
            <a:tailEnd/>
          </a:ln>
        </p:spPr>
        <p:txBody>
          <a:bodyPr>
            <a:spAutoFit/>
          </a:bodyPr>
          <a:lstStyle/>
          <a:p>
            <a:r>
              <a:rPr lang="it-IT" sz="1600" b="1" i="1">
                <a:latin typeface="Calibri" pitchFamily="34" charset="0"/>
              </a:rPr>
              <a:t>Bosco del Merlo-Vineyards</a:t>
            </a:r>
          </a:p>
        </p:txBody>
      </p:sp>
      <p:sp>
        <p:nvSpPr>
          <p:cNvPr id="15368" name="CasellaDiTesto 8"/>
          <p:cNvSpPr txBox="1">
            <a:spLocks noChangeArrowheads="1"/>
          </p:cNvSpPr>
          <p:nvPr/>
        </p:nvSpPr>
        <p:spPr bwMode="auto">
          <a:xfrm>
            <a:off x="6227763" y="6308725"/>
            <a:ext cx="2592387" cy="336550"/>
          </a:xfrm>
          <a:prstGeom prst="rect">
            <a:avLst/>
          </a:prstGeom>
          <a:noFill/>
          <a:ln w="9525">
            <a:noFill/>
            <a:miter lim="800000"/>
            <a:headEnd/>
            <a:tailEnd/>
          </a:ln>
        </p:spPr>
        <p:txBody>
          <a:bodyPr>
            <a:spAutoFit/>
          </a:bodyPr>
          <a:lstStyle/>
          <a:p>
            <a:r>
              <a:rPr lang="it-IT" sz="1600" b="1" i="1">
                <a:latin typeface="Calibri" pitchFamily="34" charset="0"/>
              </a:rPr>
              <a:t>Valdobbiadene - Conegliano</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Immagine 10"/>
          <p:cNvPicPr>
            <a:picLocks noChangeAspect="1"/>
          </p:cNvPicPr>
          <p:nvPr/>
        </p:nvPicPr>
        <p:blipFill>
          <a:blip r:embed="rId3">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2" name="Titolo 1"/>
          <p:cNvSpPr>
            <a:spLocks noGrp="1"/>
          </p:cNvSpPr>
          <p:nvPr>
            <p:ph type="title"/>
          </p:nvPr>
        </p:nvSpPr>
        <p:spPr>
          <a:xfrm>
            <a:off x="4489450" y="-242888"/>
            <a:ext cx="3467100" cy="1143001"/>
          </a:xfrm>
        </p:spPr>
        <p:txBody>
          <a:bodyPr rtlCol="0">
            <a:normAutofit/>
          </a:bodyPr>
          <a:lstStyle/>
          <a:p>
            <a:pPr algn="l" eaLnBrk="1" fontAlgn="auto" hangingPunct="1">
              <a:spcAft>
                <a:spcPts val="0"/>
              </a:spcAft>
              <a:defRPr/>
            </a:pPr>
            <a:r>
              <a:rPr lang="it-IT" sz="2400" b="1" dirty="0" smtClean="0">
                <a:solidFill>
                  <a:schemeClr val="tx2">
                    <a:lumMod val="75000"/>
                  </a:schemeClr>
                </a:solidFill>
              </a:rPr>
              <a:t>Production </a:t>
            </a:r>
            <a:r>
              <a:rPr lang="it-IT" sz="2400" b="1" dirty="0" err="1" smtClean="0">
                <a:solidFill>
                  <a:schemeClr val="tx2">
                    <a:lumMod val="75000"/>
                  </a:schemeClr>
                </a:solidFill>
              </a:rPr>
              <a:t>technique</a:t>
            </a:r>
            <a:endParaRPr lang="it-IT" sz="2400" b="1" dirty="0">
              <a:solidFill>
                <a:schemeClr val="tx2">
                  <a:lumMod val="75000"/>
                </a:schemeClr>
              </a:solidFill>
            </a:endParaRPr>
          </a:p>
        </p:txBody>
      </p:sp>
      <p:sp>
        <p:nvSpPr>
          <p:cNvPr id="16387" name="Segnaposto contenuto 2"/>
          <p:cNvSpPr>
            <a:spLocks noGrp="1"/>
          </p:cNvSpPr>
          <p:nvPr>
            <p:ph idx="1"/>
          </p:nvPr>
        </p:nvSpPr>
        <p:spPr>
          <a:xfrm>
            <a:off x="3924300" y="836613"/>
            <a:ext cx="4895850" cy="2305050"/>
          </a:xfrm>
        </p:spPr>
        <p:txBody>
          <a:bodyPr/>
          <a:lstStyle/>
          <a:p>
            <a:pPr marL="0" indent="0" algn="just" eaLnBrk="1" hangingPunct="1">
              <a:buFont typeface="Arial" charset="0"/>
              <a:buNone/>
            </a:pPr>
            <a:r>
              <a:rPr lang="it-IT" sz="1600" smtClean="0"/>
              <a:t>100% Glera. Obtained from grapes grown in the most typical area (Conegliano-Valdobbiadene). The Prosecco has been cultivated in this land for at least 2 centuries and according to some historians its origins date back to the Roman Empire.</a:t>
            </a:r>
          </a:p>
          <a:p>
            <a:pPr marL="0" indent="0" algn="just" eaLnBrk="1" hangingPunct="1">
              <a:buFont typeface="Arial" charset="0"/>
              <a:buNone/>
            </a:pPr>
            <a:r>
              <a:rPr lang="it-IT" sz="1600" smtClean="0"/>
              <a:t>The second fermentation takes place at a temperature of 16°C and produces a fine perlage, particularly  pleasant and soft on the palate. This process allows the production of a delicate bouquet and charming taste. </a:t>
            </a:r>
          </a:p>
        </p:txBody>
      </p:sp>
      <p:pic>
        <p:nvPicPr>
          <p:cNvPr id="16388" name="Immagine 5"/>
          <p:cNvPicPr>
            <a:picLocks noChangeAspect="1"/>
          </p:cNvPicPr>
          <p:nvPr/>
        </p:nvPicPr>
        <p:blipFill>
          <a:blip r:embed="rId4">
            <a:clrChange>
              <a:clrFrom>
                <a:srgbClr val="FFFFFF"/>
              </a:clrFrom>
              <a:clrTo>
                <a:srgbClr val="FFFFFF">
                  <a:alpha val="0"/>
                </a:srgbClr>
              </a:clrTo>
            </a:clrChange>
          </a:blip>
          <a:srcRect l="23753" t="4547" r="21771" b="4024"/>
          <a:stretch>
            <a:fillRect/>
          </a:stretch>
        </p:blipFill>
        <p:spPr bwMode="auto">
          <a:xfrm>
            <a:off x="1187450" y="333375"/>
            <a:ext cx="2495550" cy="6270625"/>
          </a:xfrm>
          <a:prstGeom prst="rect">
            <a:avLst/>
          </a:prstGeom>
          <a:noFill/>
          <a:ln w="9525">
            <a:noFill/>
            <a:miter lim="800000"/>
            <a:headEnd/>
            <a:tailEnd/>
          </a:ln>
        </p:spPr>
      </p:pic>
      <p:sp>
        <p:nvSpPr>
          <p:cNvPr id="8" name="CasellaDiTesto 7"/>
          <p:cNvSpPr txBox="1"/>
          <p:nvPr/>
        </p:nvSpPr>
        <p:spPr>
          <a:xfrm>
            <a:off x="4500563" y="3284538"/>
            <a:ext cx="3743325" cy="461962"/>
          </a:xfrm>
          <a:prstGeom prst="rect">
            <a:avLst/>
          </a:prstGeom>
          <a:noFill/>
        </p:spPr>
        <p:txBody>
          <a:bodyPr>
            <a:spAutoFit/>
          </a:bodyPr>
          <a:lstStyle/>
          <a:p>
            <a:pPr fontAlgn="auto">
              <a:spcBef>
                <a:spcPts val="0"/>
              </a:spcBef>
              <a:spcAft>
                <a:spcPts val="0"/>
              </a:spcAft>
              <a:defRPr/>
            </a:pPr>
            <a:r>
              <a:rPr lang="it-IT" sz="2400" b="1" dirty="0" err="1">
                <a:solidFill>
                  <a:schemeClr val="tx2">
                    <a:lumMod val="75000"/>
                  </a:schemeClr>
                </a:solidFill>
                <a:latin typeface="+mn-lt"/>
                <a:cs typeface="+mn-cs"/>
              </a:rPr>
              <a:t>Organoleptic</a:t>
            </a:r>
            <a:r>
              <a:rPr lang="it-IT" sz="2400" b="1" dirty="0">
                <a:solidFill>
                  <a:schemeClr val="tx2">
                    <a:lumMod val="75000"/>
                  </a:schemeClr>
                </a:solidFill>
                <a:latin typeface="+mn-lt"/>
                <a:cs typeface="+mn-cs"/>
              </a:rPr>
              <a:t> </a:t>
            </a:r>
            <a:r>
              <a:rPr lang="it-IT" sz="2400" b="1" dirty="0" err="1">
                <a:solidFill>
                  <a:schemeClr val="tx2">
                    <a:lumMod val="75000"/>
                  </a:schemeClr>
                </a:solidFill>
                <a:latin typeface="+mn-lt"/>
                <a:cs typeface="+mn-cs"/>
              </a:rPr>
              <a:t>characteristics</a:t>
            </a:r>
            <a:endParaRPr lang="it-IT" sz="2400" b="1" dirty="0">
              <a:solidFill>
                <a:schemeClr val="tx2">
                  <a:lumMod val="75000"/>
                </a:schemeClr>
              </a:solidFill>
              <a:latin typeface="+mn-lt"/>
              <a:cs typeface="+mn-cs"/>
            </a:endParaRPr>
          </a:p>
        </p:txBody>
      </p:sp>
      <p:sp>
        <p:nvSpPr>
          <p:cNvPr id="16390" name="Segnaposto contenuto 2"/>
          <p:cNvSpPr txBox="1">
            <a:spLocks/>
          </p:cNvSpPr>
          <p:nvPr/>
        </p:nvSpPr>
        <p:spPr bwMode="auto">
          <a:xfrm>
            <a:off x="3924300" y="3789363"/>
            <a:ext cx="4846638" cy="1997075"/>
          </a:xfrm>
          <a:prstGeom prst="rect">
            <a:avLst/>
          </a:prstGeom>
          <a:noFill/>
          <a:ln w="9525">
            <a:noFill/>
            <a:miter lim="800000"/>
            <a:headEnd/>
            <a:tailEnd/>
          </a:ln>
        </p:spPr>
        <p:txBody>
          <a:bodyPr/>
          <a:lstStyle/>
          <a:p>
            <a:pPr algn="just">
              <a:spcBef>
                <a:spcPct val="20000"/>
              </a:spcBef>
              <a:buFont typeface="Arial" charset="0"/>
              <a:buNone/>
            </a:pPr>
            <a:r>
              <a:rPr lang="it-IT" sz="1600">
                <a:latin typeface="Calibri" pitchFamily="34" charset="0"/>
              </a:rPr>
              <a:t>Colour: Bright straw yellow. Fine and lingering perlage.</a:t>
            </a:r>
          </a:p>
          <a:p>
            <a:pPr algn="just">
              <a:spcBef>
                <a:spcPct val="20000"/>
              </a:spcBef>
              <a:buFont typeface="Arial" charset="0"/>
              <a:buNone/>
            </a:pPr>
            <a:r>
              <a:rPr lang="it-IT" sz="1600">
                <a:latin typeface="Calibri" pitchFamily="34" charset="0"/>
              </a:rPr>
              <a:t>Bouquet: Clearly fruity with hints of apple , pear and a delicate note of citrus fruit, which delicately leaves flowery</a:t>
            </a:r>
            <a:r>
              <a:rPr lang="it-IT" sz="1400">
                <a:latin typeface="Calibri" pitchFamily="34" charset="0"/>
              </a:rPr>
              <a:t> hints.</a:t>
            </a:r>
          </a:p>
          <a:p>
            <a:pPr algn="just">
              <a:spcBef>
                <a:spcPct val="20000"/>
              </a:spcBef>
              <a:buFont typeface="Arial" charset="0"/>
              <a:buNone/>
            </a:pPr>
            <a:r>
              <a:rPr lang="it-IT" sz="1400" i="1">
                <a:latin typeface="Calibri" pitchFamily="34" charset="0"/>
              </a:rPr>
              <a:t>Taste: </a:t>
            </a:r>
            <a:r>
              <a:rPr lang="it-IT" sz="1400">
                <a:latin typeface="Calibri" pitchFamily="34" charset="0"/>
              </a:rPr>
              <a:t>Soft and elegant, with a melting of the fizziness on the palate. Tangy and lingering, pleasantly lively and light at every glass allowing for th moderate alcohol content.</a:t>
            </a:r>
          </a:p>
        </p:txBody>
      </p:sp>
      <p:sp>
        <p:nvSpPr>
          <p:cNvPr id="16391" name="CasellaDiTesto 8"/>
          <p:cNvSpPr txBox="1">
            <a:spLocks noChangeArrowheads="1"/>
          </p:cNvSpPr>
          <p:nvPr/>
        </p:nvSpPr>
        <p:spPr bwMode="auto">
          <a:xfrm>
            <a:off x="4067175" y="5661025"/>
            <a:ext cx="4752975" cy="1069975"/>
          </a:xfrm>
          <a:prstGeom prst="rect">
            <a:avLst/>
          </a:prstGeom>
          <a:noFill/>
          <a:ln w="9525">
            <a:noFill/>
            <a:miter lim="800000"/>
            <a:headEnd/>
            <a:tailEnd/>
          </a:ln>
        </p:spPr>
        <p:txBody>
          <a:bodyPr>
            <a:spAutoFit/>
          </a:bodyPr>
          <a:lstStyle/>
          <a:p>
            <a:r>
              <a:rPr lang="it-IT" sz="1600" b="1">
                <a:solidFill>
                  <a:srgbClr val="17375E"/>
                </a:solidFill>
                <a:latin typeface="Calibri" pitchFamily="34" charset="0"/>
              </a:rPr>
              <a:t>Alcohol content: </a:t>
            </a:r>
            <a:r>
              <a:rPr lang="it-IT" sz="1600">
                <a:latin typeface="Calibri" pitchFamily="34" charset="0"/>
              </a:rPr>
              <a:t>11% Vol.</a:t>
            </a:r>
          </a:p>
          <a:p>
            <a:r>
              <a:rPr lang="it-IT" sz="1600" b="1">
                <a:solidFill>
                  <a:srgbClr val="17375E"/>
                </a:solidFill>
                <a:latin typeface="Calibri" pitchFamily="34" charset="0"/>
              </a:rPr>
              <a:t>Serving temperature: </a:t>
            </a:r>
            <a:r>
              <a:rPr lang="it-IT" sz="1600">
                <a:latin typeface="Calibri" pitchFamily="34" charset="0"/>
              </a:rPr>
              <a:t>6/8°C</a:t>
            </a:r>
          </a:p>
          <a:p>
            <a:r>
              <a:rPr lang="it-IT" sz="1600" b="1">
                <a:solidFill>
                  <a:srgbClr val="17375E"/>
                </a:solidFill>
                <a:latin typeface="Calibri" pitchFamily="34" charset="0"/>
              </a:rPr>
              <a:t>Bottle size: </a:t>
            </a:r>
            <a:r>
              <a:rPr lang="it-IT" sz="1600">
                <a:latin typeface="Calibri" pitchFamily="34" charset="0"/>
              </a:rPr>
              <a:t>750ml/1.500ml – </a:t>
            </a:r>
            <a:br>
              <a:rPr lang="it-IT" sz="1600">
                <a:latin typeface="Calibri" pitchFamily="34" charset="0"/>
              </a:rPr>
            </a:br>
            <a:r>
              <a:rPr lang="it-IT" sz="1600">
                <a:latin typeface="Calibri" pitchFamily="34" charset="0"/>
              </a:rPr>
              <a:t>Magum available from November 2014 </a:t>
            </a:r>
          </a:p>
        </p:txBody>
      </p:sp>
      <p:pic>
        <p:nvPicPr>
          <p:cNvPr id="16392" name="Immagine 3"/>
          <p:cNvPicPr>
            <a:picLocks noChangeAspect="1"/>
          </p:cNvPicPr>
          <p:nvPr/>
        </p:nvPicPr>
        <p:blipFill>
          <a:blip r:embed="rId5">
            <a:clrChange>
              <a:clrFrom>
                <a:srgbClr val="FFFFFF"/>
              </a:clrFrom>
              <a:clrTo>
                <a:srgbClr val="FFFFFF">
                  <a:alpha val="0"/>
                </a:srgbClr>
              </a:clrTo>
            </a:clrChange>
          </a:blip>
          <a:srcRect/>
          <a:stretch>
            <a:fillRect/>
          </a:stretch>
        </p:blipFill>
        <p:spPr bwMode="auto">
          <a:xfrm>
            <a:off x="8199438" y="5786438"/>
            <a:ext cx="755650" cy="86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Immagine 12"/>
          <p:cNvPicPr>
            <a:picLocks noChangeAspect="1"/>
          </p:cNvPicPr>
          <p:nvPr/>
        </p:nvPicPr>
        <p:blipFill>
          <a:blip r:embed="rId2">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18434" name="CasellaDiTesto 6"/>
          <p:cNvSpPr txBox="1">
            <a:spLocks noChangeArrowheads="1"/>
          </p:cNvSpPr>
          <p:nvPr/>
        </p:nvSpPr>
        <p:spPr bwMode="auto">
          <a:xfrm>
            <a:off x="3995738" y="765175"/>
            <a:ext cx="4824412" cy="2289175"/>
          </a:xfrm>
          <a:prstGeom prst="rect">
            <a:avLst/>
          </a:prstGeom>
          <a:noFill/>
          <a:ln w="9525">
            <a:noFill/>
            <a:miter lim="800000"/>
            <a:headEnd/>
            <a:tailEnd/>
          </a:ln>
        </p:spPr>
        <p:txBody>
          <a:bodyPr>
            <a:spAutoFit/>
          </a:bodyPr>
          <a:lstStyle/>
          <a:p>
            <a:pPr marL="285750" indent="-285750">
              <a:buFont typeface="Arial" charset="0"/>
              <a:buChar char="•"/>
            </a:pPr>
            <a:r>
              <a:rPr lang="en-US" b="1">
                <a:latin typeface="Calibri" pitchFamily="34" charset="0"/>
              </a:rPr>
              <a:t>«Millesimato» means this prosecco is made only by using different musts from the same vintage and therefore it can show the vintage in the bottle. For this reason the selection of the grapes has to be very rigorous and finalized to use only the very best grapes to produce the Millesimato.</a:t>
            </a:r>
          </a:p>
          <a:p>
            <a:pPr marL="285750" indent="-285750"/>
            <a:endParaRPr lang="it-IT" b="1">
              <a:latin typeface="Calibri" pitchFamily="34" charset="0"/>
            </a:endParaRPr>
          </a:p>
        </p:txBody>
      </p:sp>
      <p:sp>
        <p:nvSpPr>
          <p:cNvPr id="18435" name="CasellaDiTesto 7"/>
          <p:cNvSpPr txBox="1">
            <a:spLocks noChangeArrowheads="1"/>
          </p:cNvSpPr>
          <p:nvPr/>
        </p:nvSpPr>
        <p:spPr bwMode="auto">
          <a:xfrm>
            <a:off x="4356100" y="3284538"/>
            <a:ext cx="4319588" cy="3113087"/>
          </a:xfrm>
          <a:prstGeom prst="rect">
            <a:avLst/>
          </a:prstGeom>
          <a:noFill/>
          <a:ln w="9525">
            <a:noFill/>
            <a:miter lim="800000"/>
            <a:headEnd/>
            <a:tailEnd/>
          </a:ln>
        </p:spPr>
        <p:txBody>
          <a:bodyPr>
            <a:spAutoFit/>
          </a:bodyPr>
          <a:lstStyle/>
          <a:p>
            <a:pPr marL="285750" indent="-285750">
              <a:buFont typeface="Arial" charset="0"/>
              <a:buChar char="•"/>
            </a:pPr>
            <a:r>
              <a:rPr lang="en-US" b="1">
                <a:latin typeface="Calibri" pitchFamily="34" charset="0"/>
              </a:rPr>
              <a:t>«Brut» It is  a French word that means "pure" and is used to define a sparkling wine or Champagne that has a dry taste. </a:t>
            </a:r>
            <a:br>
              <a:rPr lang="en-US" b="1">
                <a:latin typeface="Calibri" pitchFamily="34" charset="0"/>
              </a:rPr>
            </a:br>
            <a:r>
              <a:rPr lang="en-US" b="1">
                <a:latin typeface="Calibri" pitchFamily="34" charset="0"/>
              </a:rPr>
              <a:t>It is located in the lower part of the ascending scale used to indicate the sweetness, which starts with Pas Dosé, </a:t>
            </a:r>
            <a:r>
              <a:rPr lang="en-US" b="1" i="1">
                <a:latin typeface="Calibri" pitchFamily="34" charset="0"/>
              </a:rPr>
              <a:t>Dosage Zéro</a:t>
            </a:r>
            <a:r>
              <a:rPr lang="en-US" b="1">
                <a:latin typeface="Calibri" pitchFamily="34" charset="0"/>
              </a:rPr>
              <a:t>, </a:t>
            </a:r>
            <a:r>
              <a:rPr lang="en-US" b="1" i="1">
                <a:latin typeface="Calibri" pitchFamily="34" charset="0"/>
              </a:rPr>
              <a:t>Extra Brut </a:t>
            </a:r>
            <a:r>
              <a:rPr lang="en-US" b="1">
                <a:latin typeface="Calibri" pitchFamily="34" charset="0"/>
              </a:rPr>
              <a:t>(all of these bone-dry), then </a:t>
            </a:r>
            <a:r>
              <a:rPr lang="en-US" b="1" i="1">
                <a:latin typeface="Calibri" pitchFamily="34" charset="0"/>
              </a:rPr>
              <a:t>Brut</a:t>
            </a:r>
            <a:r>
              <a:rPr lang="en-US" b="1">
                <a:latin typeface="Calibri" pitchFamily="34" charset="0"/>
              </a:rPr>
              <a:t> (dry), </a:t>
            </a:r>
            <a:r>
              <a:rPr lang="en-US" b="1" i="1">
                <a:latin typeface="Calibri" pitchFamily="34" charset="0"/>
              </a:rPr>
              <a:t>Extra Dry </a:t>
            </a:r>
            <a:r>
              <a:rPr lang="en-US" b="1">
                <a:latin typeface="Calibri" pitchFamily="34" charset="0"/>
              </a:rPr>
              <a:t>(sweeter than a brut), </a:t>
            </a:r>
            <a:r>
              <a:rPr lang="en-US" b="1" i="1">
                <a:latin typeface="Calibri" pitchFamily="34" charset="0"/>
              </a:rPr>
              <a:t>Dry </a:t>
            </a:r>
            <a:r>
              <a:rPr lang="en-US" b="1">
                <a:latin typeface="Calibri" pitchFamily="34" charset="0"/>
              </a:rPr>
              <a:t>(slightly sweet) </a:t>
            </a:r>
            <a:r>
              <a:rPr lang="en-US" b="1" i="1">
                <a:latin typeface="Calibri" pitchFamily="34" charset="0"/>
              </a:rPr>
              <a:t>Demi-sec</a:t>
            </a:r>
            <a:r>
              <a:rPr lang="en-US" b="1">
                <a:latin typeface="Calibri" pitchFamily="34" charset="0"/>
              </a:rPr>
              <a:t> (quite sweet) and </a:t>
            </a:r>
            <a:r>
              <a:rPr lang="en-US" b="1" i="1">
                <a:latin typeface="Calibri" pitchFamily="34" charset="0"/>
              </a:rPr>
              <a:t>Dolce </a:t>
            </a:r>
            <a:r>
              <a:rPr lang="en-US" b="1">
                <a:latin typeface="Calibri" pitchFamily="34" charset="0"/>
              </a:rPr>
              <a:t>(definitely sweet).</a:t>
            </a:r>
          </a:p>
        </p:txBody>
      </p:sp>
      <p:pic>
        <p:nvPicPr>
          <p:cNvPr id="10" name="Immagine 9"/>
          <p:cNvPicPr>
            <a:picLocks noChangeAspect="1"/>
          </p:cNvPicPr>
          <p:nvPr/>
        </p:nvPicPr>
        <p:blipFill>
          <a:blip r:embed="rId3" cstate="print">
            <a:extLst>
              <a:ext uri="{28A0092B-C50C-407E-A947-70E740481C1C}"/>
            </a:extLst>
          </a:blip>
          <a:stretch>
            <a:fillRect/>
          </a:stretch>
        </p:blipFill>
        <p:spPr>
          <a:xfrm>
            <a:off x="1210527" y="128595"/>
            <a:ext cx="2131109" cy="3220460"/>
          </a:xfrm>
          <a:prstGeom prst="rect">
            <a:avLst/>
          </a:prstGeom>
          <a:ln>
            <a:noFill/>
          </a:ln>
          <a:effectLst>
            <a:softEdge rad="112500"/>
          </a:effectLst>
        </p:spPr>
      </p:pic>
      <p:graphicFrame>
        <p:nvGraphicFramePr>
          <p:cNvPr id="18469" name="Group 37"/>
          <p:cNvGraphicFramePr>
            <a:graphicFrameLocks noGrp="1"/>
          </p:cNvGraphicFramePr>
          <p:nvPr/>
        </p:nvGraphicFramePr>
        <p:xfrm>
          <a:off x="395288" y="3459163"/>
          <a:ext cx="3798887" cy="3200400"/>
        </p:xfrm>
        <a:graphic>
          <a:graphicData uri="http://schemas.openxmlformats.org/drawingml/2006/table">
            <a:tbl>
              <a:tblPr/>
              <a:tblGrid>
                <a:gridCol w="1900237"/>
                <a:gridCol w="1898650"/>
              </a:tblGrid>
              <a:tr h="495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smtClean="0">
                          <a:ln>
                            <a:noFill/>
                          </a:ln>
                          <a:solidFill>
                            <a:srgbClr val="FFFFFF"/>
                          </a:solidFill>
                          <a:effectLst/>
                          <a:latin typeface="Calibri" pitchFamily="34" charset="0"/>
                          <a:cs typeface="Arial" charset="0"/>
                        </a:rPr>
                        <a:t>Typology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smtClean="0">
                          <a:ln>
                            <a:noFill/>
                          </a:ln>
                          <a:solidFill>
                            <a:srgbClr val="FFFFFF"/>
                          </a:solidFill>
                          <a:effectLst/>
                          <a:latin typeface="Calibri" pitchFamily="34" charset="0"/>
                          <a:cs typeface="Arial" charset="0"/>
                        </a:rPr>
                        <a:t>Residual sugar </a:t>
                      </a:r>
                      <a:br>
                        <a:rPr kumimoji="0" lang="it-IT" sz="1800" b="1" i="0" u="none" strike="noStrike" cap="none" normalizeH="0" baseline="0" smtClean="0">
                          <a:ln>
                            <a:noFill/>
                          </a:ln>
                          <a:solidFill>
                            <a:srgbClr val="FFFFFF"/>
                          </a:solidFill>
                          <a:effectLst/>
                          <a:latin typeface="Calibri" pitchFamily="34" charset="0"/>
                          <a:cs typeface="Arial" charset="0"/>
                        </a:rPr>
                      </a:br>
                      <a:r>
                        <a:rPr kumimoji="0" lang="it-IT" sz="1800" b="1" i="0" u="none" strike="noStrike" cap="none" normalizeH="0" baseline="0" smtClean="0">
                          <a:ln>
                            <a:noFill/>
                          </a:ln>
                          <a:solidFill>
                            <a:srgbClr val="FFFFFF"/>
                          </a:solidFill>
                          <a:effectLst/>
                          <a:latin typeface="Calibri" pitchFamily="34" charset="0"/>
                          <a:cs typeface="Arial" charset="0"/>
                        </a:rPr>
                        <a:t>(g/l)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63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pitchFamily="34" charset="0"/>
                          <a:cs typeface="Arial" charset="0"/>
                        </a:rPr>
                        <a:t>Pas Dosé, Dosage Zéro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Calibri" pitchFamily="34" charset="0"/>
                          <a:cs typeface="Arial" charset="0"/>
                        </a:rPr>
                        <a:t>&lt; 3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63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pitchFamily="34" charset="0"/>
                          <a:cs typeface="Arial" charset="0"/>
                        </a:rPr>
                        <a:t>Extra Brut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Calibri" pitchFamily="34" charset="0"/>
                          <a:cs typeface="Arial" charset="0"/>
                        </a:rPr>
                        <a:t>&lt; 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63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smtClean="0">
                          <a:ln>
                            <a:noFill/>
                          </a:ln>
                          <a:solidFill>
                            <a:schemeClr val="accent1"/>
                          </a:solidFill>
                          <a:effectLst/>
                          <a:latin typeface="Calibri" pitchFamily="34" charset="0"/>
                          <a:cs typeface="Arial" charset="0"/>
                        </a:rPr>
                        <a:t>Brut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smtClean="0">
                          <a:ln>
                            <a:noFill/>
                          </a:ln>
                          <a:solidFill>
                            <a:schemeClr val="accent1"/>
                          </a:solidFill>
                          <a:effectLst/>
                          <a:latin typeface="Calibri" pitchFamily="34" charset="0"/>
                          <a:cs typeface="Arial" charset="0"/>
                        </a:rPr>
                        <a:t>&lt; 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63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pitchFamily="34" charset="0"/>
                          <a:cs typeface="Arial" charset="0"/>
                        </a:rPr>
                        <a:t>Extra Dry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Calibri" pitchFamily="34" charset="0"/>
                          <a:cs typeface="Arial" charset="0"/>
                        </a:rPr>
                        <a:t>12 - 17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63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pitchFamily="34" charset="0"/>
                          <a:cs typeface="Arial" charset="0"/>
                        </a:rPr>
                        <a:t>Dry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Calibri" pitchFamily="34" charset="0"/>
                          <a:cs typeface="Arial" charset="0"/>
                        </a:rPr>
                        <a:t>17 - 32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63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pitchFamily="34" charset="0"/>
                          <a:cs typeface="Arial" charset="0"/>
                        </a:rPr>
                        <a:t>Demi-sec</a:t>
                      </a:r>
                      <a:r>
                        <a:rPr kumimoji="0" lang="it-IT" sz="1800" b="0" i="0" u="none" strike="noStrike" cap="none" normalizeH="0" baseline="0" smtClean="0">
                          <a:ln>
                            <a:noFill/>
                          </a:ln>
                          <a:solidFill>
                            <a:srgbClr val="000000"/>
                          </a:solidFill>
                          <a:effectLst/>
                          <a:latin typeface="Calibri" pitchFamily="34" charset="0"/>
                          <a:cs typeface="Arial" charset="0"/>
                        </a:rPr>
                        <a: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Calibri" pitchFamily="34" charset="0"/>
                          <a:cs typeface="Arial" charset="0"/>
                        </a:rPr>
                        <a:t>32 - 50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63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pitchFamily="34" charset="0"/>
                          <a:cs typeface="Arial" charset="0"/>
                        </a:rPr>
                        <a:t>Dolce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Calibri" pitchFamily="34" charset="0"/>
                          <a:cs typeface="Arial" charset="0"/>
                        </a:rPr>
                        <a:t>&gt; 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12" name="Titolo 1"/>
          <p:cNvSpPr>
            <a:spLocks noGrp="1"/>
          </p:cNvSpPr>
          <p:nvPr>
            <p:ph type="title"/>
          </p:nvPr>
        </p:nvSpPr>
        <p:spPr>
          <a:xfrm>
            <a:off x="4489450" y="0"/>
            <a:ext cx="3467100" cy="1143000"/>
          </a:xfrm>
        </p:spPr>
        <p:txBody>
          <a:bodyPr rtlCol="0">
            <a:normAutofit/>
          </a:bodyPr>
          <a:lstStyle/>
          <a:p>
            <a:pPr algn="l" eaLnBrk="1" fontAlgn="auto" hangingPunct="1">
              <a:spcAft>
                <a:spcPts val="0"/>
              </a:spcAft>
              <a:defRPr/>
            </a:pPr>
            <a:r>
              <a:rPr lang="it-IT" sz="2400" b="1" dirty="0" err="1" smtClean="0">
                <a:solidFill>
                  <a:schemeClr val="tx2">
                    <a:lumMod val="75000"/>
                  </a:schemeClr>
                </a:solidFill>
              </a:rPr>
              <a:t>Something</a:t>
            </a:r>
            <a:r>
              <a:rPr lang="it-IT" sz="2400" b="1" dirty="0" smtClean="0">
                <a:solidFill>
                  <a:schemeClr val="tx2">
                    <a:lumMod val="75000"/>
                  </a:schemeClr>
                </a:solidFill>
              </a:rPr>
              <a:t> to </a:t>
            </a:r>
            <a:r>
              <a:rPr lang="it-IT" sz="2400" b="1" dirty="0" err="1" smtClean="0">
                <a:solidFill>
                  <a:schemeClr val="tx2">
                    <a:lumMod val="75000"/>
                  </a:schemeClr>
                </a:solidFill>
              </a:rPr>
              <a:t>know</a:t>
            </a:r>
            <a:r>
              <a:rPr lang="it-IT" sz="2400" b="1" dirty="0" smtClean="0">
                <a:solidFill>
                  <a:schemeClr val="tx2">
                    <a:lumMod val="75000"/>
                  </a:schemeClr>
                </a:solidFill>
              </a:rPr>
              <a:t> </a:t>
            </a:r>
            <a:endParaRPr lang="it-IT" sz="2400" b="1" dirty="0">
              <a:solidFill>
                <a:schemeClr val="tx2">
                  <a:lumMod val="75000"/>
                </a:schemeClr>
              </a:solidFill>
            </a:endParaRPr>
          </a:p>
        </p:txBody>
      </p:sp>
      <p:pic>
        <p:nvPicPr>
          <p:cNvPr id="18467" name="Immagine 8"/>
          <p:cNvPicPr>
            <a:picLocks noChangeAspect="1"/>
          </p:cNvPicPr>
          <p:nvPr/>
        </p:nvPicPr>
        <p:blipFill>
          <a:blip r:embed="rId4">
            <a:clrChange>
              <a:clrFrom>
                <a:srgbClr val="FFFFFF"/>
              </a:clrFrom>
              <a:clrTo>
                <a:srgbClr val="FFFFFF">
                  <a:alpha val="0"/>
                </a:srgbClr>
              </a:clrTo>
            </a:clrChange>
          </a:blip>
          <a:srcRect/>
          <a:stretch>
            <a:fillRect/>
          </a:stretch>
        </p:blipFill>
        <p:spPr bwMode="auto">
          <a:xfrm>
            <a:off x="8199438" y="5786438"/>
            <a:ext cx="755650" cy="86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Immagine 14"/>
          <p:cNvPicPr>
            <a:picLocks noChangeAspect="1"/>
          </p:cNvPicPr>
          <p:nvPr/>
        </p:nvPicPr>
        <p:blipFill>
          <a:blip r:embed="rId2">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4" name="Titolo 1"/>
          <p:cNvSpPr>
            <a:spLocks noGrp="1"/>
          </p:cNvSpPr>
          <p:nvPr>
            <p:ph type="title"/>
          </p:nvPr>
        </p:nvSpPr>
        <p:spPr>
          <a:xfrm>
            <a:off x="250825" y="0"/>
            <a:ext cx="3467100" cy="1143000"/>
          </a:xfrm>
        </p:spPr>
        <p:txBody>
          <a:bodyPr rtlCol="0">
            <a:normAutofit/>
          </a:bodyPr>
          <a:lstStyle/>
          <a:p>
            <a:pPr algn="l" eaLnBrk="1" fontAlgn="auto" hangingPunct="1">
              <a:spcAft>
                <a:spcPts val="0"/>
              </a:spcAft>
              <a:defRPr/>
            </a:pPr>
            <a:r>
              <a:rPr lang="it-IT" sz="2400" b="1" dirty="0" err="1" smtClean="0">
                <a:solidFill>
                  <a:schemeClr val="tx2">
                    <a:lumMod val="75000"/>
                  </a:schemeClr>
                </a:solidFill>
              </a:rPr>
              <a:t>Honors</a:t>
            </a:r>
            <a:r>
              <a:rPr lang="it-IT" sz="2400" b="1" dirty="0" smtClean="0">
                <a:solidFill>
                  <a:schemeClr val="tx2">
                    <a:lumMod val="75000"/>
                  </a:schemeClr>
                </a:solidFill>
              </a:rPr>
              <a:t> and Awards</a:t>
            </a:r>
            <a:endParaRPr lang="it-IT" sz="2400" b="1" dirty="0">
              <a:solidFill>
                <a:schemeClr val="tx2">
                  <a:lumMod val="75000"/>
                </a:schemeClr>
              </a:solidFill>
            </a:endParaRPr>
          </a:p>
        </p:txBody>
      </p:sp>
      <p:sp>
        <p:nvSpPr>
          <p:cNvPr id="19459" name="CasellaDiTesto 4"/>
          <p:cNvSpPr txBox="1">
            <a:spLocks noChangeArrowheads="1"/>
          </p:cNvSpPr>
          <p:nvPr/>
        </p:nvSpPr>
        <p:spPr bwMode="auto">
          <a:xfrm>
            <a:off x="395288" y="981075"/>
            <a:ext cx="8569325" cy="1311275"/>
          </a:xfrm>
          <a:prstGeom prst="rect">
            <a:avLst/>
          </a:prstGeom>
          <a:noFill/>
          <a:ln w="9525">
            <a:noFill/>
            <a:miter lim="800000"/>
            <a:headEnd/>
            <a:tailEnd/>
          </a:ln>
        </p:spPr>
        <p:txBody>
          <a:bodyPr>
            <a:spAutoFit/>
          </a:bodyPr>
          <a:lstStyle/>
          <a:p>
            <a:pPr marL="285750" indent="-285750">
              <a:buFont typeface="Arial" charset="0"/>
              <a:buChar char="•"/>
            </a:pPr>
            <a:r>
              <a:rPr lang="it-IT" sz="2000">
                <a:latin typeface="Calibri" pitchFamily="34" charset="0"/>
              </a:rPr>
              <a:t>2013 </a:t>
            </a:r>
            <a:r>
              <a:rPr lang="it-IT" sz="2000">
                <a:latin typeface="Calibri" pitchFamily="34" charset="0"/>
                <a:sym typeface="Wingdings" pitchFamily="2" charset="2"/>
              </a:rPr>
              <a:t> </a:t>
            </a:r>
            <a:r>
              <a:rPr lang="en-US" sz="2000" i="1">
                <a:latin typeface="Calibri" pitchFamily="34" charset="0"/>
              </a:rPr>
              <a:t>Prosecco Millesimato Brut 2012: </a:t>
            </a:r>
            <a:r>
              <a:rPr lang="en-US" sz="2000" b="1">
                <a:latin typeface="Calibri" pitchFamily="34" charset="0"/>
              </a:rPr>
              <a:t>Seal of Approval at the AWC Competition, Wien</a:t>
            </a:r>
          </a:p>
          <a:p>
            <a:pPr marL="285750" indent="-285750">
              <a:buFont typeface="Arial" charset="0"/>
              <a:buChar char="•"/>
            </a:pPr>
            <a:r>
              <a:rPr lang="en-US" sz="2000">
                <a:latin typeface="Calibri" pitchFamily="34" charset="0"/>
              </a:rPr>
              <a:t>2013 </a:t>
            </a:r>
            <a:r>
              <a:rPr lang="en-US" sz="2000">
                <a:latin typeface="Calibri" pitchFamily="34" charset="0"/>
                <a:sym typeface="Wingdings" pitchFamily="2" charset="2"/>
              </a:rPr>
              <a:t> </a:t>
            </a:r>
            <a:r>
              <a:rPr lang="en-US" sz="2000" i="1">
                <a:latin typeface="Calibri" pitchFamily="34" charset="0"/>
              </a:rPr>
              <a:t>Prosecco Millesimato Brut 2011: </a:t>
            </a:r>
            <a:r>
              <a:rPr lang="en-US" sz="2000" b="1">
                <a:latin typeface="Calibri" pitchFamily="34" charset="0"/>
              </a:rPr>
              <a:t>Silver Medal at the Internationale Schaumwein Trophy, Mallorca </a:t>
            </a:r>
          </a:p>
        </p:txBody>
      </p:sp>
      <p:pic>
        <p:nvPicPr>
          <p:cNvPr id="19460" name="Picture 2"/>
          <p:cNvPicPr>
            <a:picLocks noChangeAspect="1" noChangeArrowheads="1"/>
          </p:cNvPicPr>
          <p:nvPr/>
        </p:nvPicPr>
        <p:blipFill>
          <a:blip r:embed="rId3"/>
          <a:srcRect/>
          <a:stretch>
            <a:fillRect/>
          </a:stretch>
        </p:blipFill>
        <p:spPr bwMode="auto">
          <a:xfrm>
            <a:off x="827088" y="2636838"/>
            <a:ext cx="1285875" cy="2109787"/>
          </a:xfrm>
          <a:prstGeom prst="rect">
            <a:avLst/>
          </a:prstGeom>
          <a:noFill/>
          <a:ln w="9525">
            <a:noFill/>
            <a:miter lim="800000"/>
            <a:headEnd/>
            <a:tailEnd/>
          </a:ln>
        </p:spPr>
      </p:pic>
      <p:pic>
        <p:nvPicPr>
          <p:cNvPr id="19461" name="Picture 5"/>
          <p:cNvPicPr>
            <a:picLocks noChangeAspect="1" noChangeArrowheads="1"/>
          </p:cNvPicPr>
          <p:nvPr/>
        </p:nvPicPr>
        <p:blipFill>
          <a:blip r:embed="rId4">
            <a:clrChange>
              <a:clrFrom>
                <a:srgbClr val="FBFDF5"/>
              </a:clrFrom>
              <a:clrTo>
                <a:srgbClr val="FBFDF5">
                  <a:alpha val="0"/>
                </a:srgbClr>
              </a:clrTo>
            </a:clrChange>
          </a:blip>
          <a:srcRect l="19505" t="24632" r="21391" b="6448"/>
          <a:stretch>
            <a:fillRect/>
          </a:stretch>
        </p:blipFill>
        <p:spPr bwMode="auto">
          <a:xfrm>
            <a:off x="1117600" y="5518150"/>
            <a:ext cx="333375" cy="447675"/>
          </a:xfrm>
          <a:prstGeom prst="rect">
            <a:avLst/>
          </a:prstGeom>
          <a:noFill/>
          <a:ln w="9525">
            <a:noFill/>
            <a:miter lim="800000"/>
            <a:headEnd/>
            <a:tailEnd/>
          </a:ln>
        </p:spPr>
      </p:pic>
      <p:sp>
        <p:nvSpPr>
          <p:cNvPr id="19462" name="CasellaDiTesto 6"/>
          <p:cNvSpPr txBox="1">
            <a:spLocks noChangeArrowheads="1"/>
          </p:cNvSpPr>
          <p:nvPr/>
        </p:nvSpPr>
        <p:spPr bwMode="auto">
          <a:xfrm>
            <a:off x="900113" y="5949950"/>
            <a:ext cx="793750" cy="396875"/>
          </a:xfrm>
          <a:prstGeom prst="rect">
            <a:avLst/>
          </a:prstGeom>
          <a:noFill/>
          <a:ln w="9525">
            <a:noFill/>
            <a:miter lim="800000"/>
            <a:headEnd/>
            <a:tailEnd/>
          </a:ln>
        </p:spPr>
        <p:txBody>
          <a:bodyPr>
            <a:spAutoFit/>
          </a:bodyPr>
          <a:lstStyle/>
          <a:p>
            <a:r>
              <a:rPr lang="it-IT" sz="2000" b="1">
                <a:latin typeface="Calibri" pitchFamily="34" charset="0"/>
              </a:rPr>
              <a:t>2013</a:t>
            </a:r>
          </a:p>
        </p:txBody>
      </p:sp>
      <p:pic>
        <p:nvPicPr>
          <p:cNvPr id="19463" name="Picture 6"/>
          <p:cNvPicPr>
            <a:picLocks noChangeAspect="1" noChangeArrowheads="1"/>
          </p:cNvPicPr>
          <p:nvPr/>
        </p:nvPicPr>
        <p:blipFill>
          <a:blip r:embed="rId5"/>
          <a:srcRect/>
          <a:stretch>
            <a:fillRect/>
          </a:stretch>
        </p:blipFill>
        <p:spPr bwMode="auto">
          <a:xfrm>
            <a:off x="2555875" y="2708275"/>
            <a:ext cx="1119188" cy="2008188"/>
          </a:xfrm>
          <a:prstGeom prst="rect">
            <a:avLst/>
          </a:prstGeom>
          <a:noFill/>
          <a:ln w="9525">
            <a:noFill/>
            <a:miter lim="800000"/>
            <a:headEnd/>
            <a:tailEnd/>
          </a:ln>
        </p:spPr>
      </p:pic>
      <p:pic>
        <p:nvPicPr>
          <p:cNvPr id="19464" name="Picture 7"/>
          <p:cNvPicPr>
            <a:picLocks noChangeAspect="1" noChangeArrowheads="1"/>
          </p:cNvPicPr>
          <p:nvPr/>
        </p:nvPicPr>
        <p:blipFill>
          <a:blip r:embed="rId6">
            <a:clrChange>
              <a:clrFrom>
                <a:srgbClr val="FEFBF0"/>
              </a:clrFrom>
              <a:clrTo>
                <a:srgbClr val="FEFBF0">
                  <a:alpha val="0"/>
                </a:srgbClr>
              </a:clrTo>
            </a:clrChange>
          </a:blip>
          <a:srcRect/>
          <a:stretch>
            <a:fillRect/>
          </a:stretch>
        </p:blipFill>
        <p:spPr bwMode="auto">
          <a:xfrm>
            <a:off x="2627313" y="5013325"/>
            <a:ext cx="1008062" cy="441325"/>
          </a:xfrm>
          <a:prstGeom prst="rect">
            <a:avLst/>
          </a:prstGeom>
          <a:noFill/>
          <a:ln w="9525">
            <a:noFill/>
            <a:miter lim="800000"/>
            <a:headEnd/>
            <a:tailEnd/>
          </a:ln>
        </p:spPr>
      </p:pic>
      <p:sp>
        <p:nvSpPr>
          <p:cNvPr id="19465" name="CasellaDiTesto 12"/>
          <p:cNvSpPr txBox="1">
            <a:spLocks noChangeArrowheads="1"/>
          </p:cNvSpPr>
          <p:nvPr/>
        </p:nvSpPr>
        <p:spPr bwMode="auto">
          <a:xfrm>
            <a:off x="2478088" y="5510213"/>
            <a:ext cx="1301750" cy="366712"/>
          </a:xfrm>
          <a:prstGeom prst="rect">
            <a:avLst/>
          </a:prstGeom>
          <a:noFill/>
          <a:ln w="9525">
            <a:noFill/>
            <a:miter lim="800000"/>
            <a:headEnd/>
            <a:tailEnd/>
          </a:ln>
        </p:spPr>
        <p:txBody>
          <a:bodyPr>
            <a:spAutoFit/>
          </a:bodyPr>
          <a:lstStyle/>
          <a:p>
            <a:r>
              <a:rPr lang="it-IT" b="1">
                <a:latin typeface="Calibri" pitchFamily="34" charset="0"/>
              </a:rPr>
              <a:t>2013, 2012</a:t>
            </a:r>
          </a:p>
        </p:txBody>
      </p:sp>
      <p:sp>
        <p:nvSpPr>
          <p:cNvPr id="19466" name="CasellaDiTesto 16"/>
          <p:cNvSpPr txBox="1">
            <a:spLocks noChangeArrowheads="1"/>
          </p:cNvSpPr>
          <p:nvPr/>
        </p:nvSpPr>
        <p:spPr bwMode="auto">
          <a:xfrm>
            <a:off x="4132263" y="5056188"/>
            <a:ext cx="2597150" cy="1311275"/>
          </a:xfrm>
          <a:prstGeom prst="rect">
            <a:avLst/>
          </a:prstGeom>
          <a:noFill/>
          <a:ln w="9525">
            <a:noFill/>
            <a:miter lim="800000"/>
            <a:headEnd/>
            <a:tailEnd/>
          </a:ln>
        </p:spPr>
        <p:txBody>
          <a:bodyPr>
            <a:spAutoFit/>
          </a:bodyPr>
          <a:lstStyle/>
          <a:p>
            <a:pPr algn="ctr"/>
            <a:r>
              <a:rPr lang="it-IT" sz="2000" i="1">
                <a:latin typeface="Calibri" pitchFamily="34" charset="0"/>
              </a:rPr>
              <a:t>Prosecco Millesimato Brut 2010: </a:t>
            </a:r>
            <a:r>
              <a:rPr lang="it-IT" sz="2000" b="1">
                <a:latin typeface="Calibri" pitchFamily="34" charset="0"/>
              </a:rPr>
              <a:t>Silver Medal at Mundus Vini 2011</a:t>
            </a:r>
          </a:p>
        </p:txBody>
      </p:sp>
      <p:sp>
        <p:nvSpPr>
          <p:cNvPr id="19467" name="CasellaDiTesto 13"/>
          <p:cNvSpPr txBox="1">
            <a:spLocks noChangeArrowheads="1"/>
          </p:cNvSpPr>
          <p:nvPr/>
        </p:nvSpPr>
        <p:spPr bwMode="auto">
          <a:xfrm>
            <a:off x="468313" y="5084763"/>
            <a:ext cx="1633537" cy="641350"/>
          </a:xfrm>
          <a:prstGeom prst="rect">
            <a:avLst/>
          </a:prstGeom>
          <a:noFill/>
          <a:ln w="9525">
            <a:noFill/>
            <a:miter lim="800000"/>
            <a:headEnd/>
            <a:tailEnd/>
          </a:ln>
        </p:spPr>
        <p:txBody>
          <a:bodyPr>
            <a:spAutoFit/>
          </a:bodyPr>
          <a:lstStyle/>
          <a:p>
            <a:r>
              <a:rPr lang="it-IT" b="1" i="1">
                <a:latin typeface="Calibri" pitchFamily="34" charset="0"/>
              </a:rPr>
              <a:t>Gambero Rosso </a:t>
            </a:r>
            <a:endParaRPr lang="it-IT" b="1">
              <a:latin typeface="Calibri" pitchFamily="34" charset="0"/>
            </a:endParaRPr>
          </a:p>
        </p:txBody>
      </p:sp>
      <p:pic>
        <p:nvPicPr>
          <p:cNvPr id="19468" name="Immagine 15"/>
          <p:cNvPicPr>
            <a:picLocks noChangeAspect="1"/>
          </p:cNvPicPr>
          <p:nvPr/>
        </p:nvPicPr>
        <p:blipFill>
          <a:blip r:embed="rId7">
            <a:clrChange>
              <a:clrFrom>
                <a:srgbClr val="FFFFFF"/>
              </a:clrFrom>
              <a:clrTo>
                <a:srgbClr val="FFFFFF">
                  <a:alpha val="0"/>
                </a:srgbClr>
              </a:clrTo>
            </a:clrChange>
          </a:blip>
          <a:srcRect/>
          <a:stretch>
            <a:fillRect/>
          </a:stretch>
        </p:blipFill>
        <p:spPr bwMode="auto">
          <a:xfrm>
            <a:off x="8199438" y="5786438"/>
            <a:ext cx="755650" cy="863600"/>
          </a:xfrm>
          <a:prstGeom prst="rect">
            <a:avLst/>
          </a:prstGeom>
          <a:noFill/>
          <a:ln w="9525">
            <a:noFill/>
            <a:miter lim="800000"/>
            <a:headEnd/>
            <a:tailEnd/>
          </a:ln>
        </p:spPr>
      </p:pic>
      <p:pic>
        <p:nvPicPr>
          <p:cNvPr id="19469" name="Immagine 1"/>
          <p:cNvPicPr>
            <a:picLocks noChangeAspect="1"/>
          </p:cNvPicPr>
          <p:nvPr/>
        </p:nvPicPr>
        <p:blipFill>
          <a:blip r:embed="rId8"/>
          <a:srcRect/>
          <a:stretch>
            <a:fillRect/>
          </a:stretch>
        </p:blipFill>
        <p:spPr bwMode="auto">
          <a:xfrm>
            <a:off x="4356100" y="3051175"/>
            <a:ext cx="1728788" cy="1612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Immagine 4"/>
          <p:cNvPicPr>
            <a:picLocks noChangeAspect="1"/>
          </p:cNvPicPr>
          <p:nvPr/>
        </p:nvPicPr>
        <p:blipFill>
          <a:blip r:embed="rId2">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20482" name="Immagine 3"/>
          <p:cNvPicPr>
            <a:picLocks noChangeAspect="1"/>
          </p:cNvPicPr>
          <p:nvPr/>
        </p:nvPicPr>
        <p:blipFill>
          <a:blip r:embed="rId3">
            <a:clrChange>
              <a:clrFrom>
                <a:srgbClr val="FFFFFF"/>
              </a:clrFrom>
              <a:clrTo>
                <a:srgbClr val="FFFFFF">
                  <a:alpha val="0"/>
                </a:srgbClr>
              </a:clrTo>
            </a:clrChange>
          </a:blip>
          <a:srcRect/>
          <a:stretch>
            <a:fillRect/>
          </a:stretch>
        </p:blipFill>
        <p:spPr bwMode="auto">
          <a:xfrm>
            <a:off x="8199438" y="5786438"/>
            <a:ext cx="755650" cy="863600"/>
          </a:xfrm>
          <a:prstGeom prst="rect">
            <a:avLst/>
          </a:prstGeom>
          <a:noFill/>
          <a:ln w="9525">
            <a:noFill/>
            <a:miter lim="800000"/>
            <a:headEnd/>
            <a:tailEnd/>
          </a:ln>
        </p:spPr>
      </p:pic>
      <p:sp>
        <p:nvSpPr>
          <p:cNvPr id="20483" name="Titolo 1"/>
          <p:cNvSpPr>
            <a:spLocks noGrp="1"/>
          </p:cNvSpPr>
          <p:nvPr>
            <p:ph type="title"/>
          </p:nvPr>
        </p:nvSpPr>
        <p:spPr>
          <a:xfrm>
            <a:off x="250825" y="-242888"/>
            <a:ext cx="8893175" cy="1143001"/>
          </a:xfrm>
        </p:spPr>
        <p:txBody>
          <a:bodyPr/>
          <a:lstStyle/>
          <a:p>
            <a:pPr algn="l" eaLnBrk="1" hangingPunct="1"/>
            <a:r>
              <a:rPr lang="it-IT" sz="2400" b="1" smtClean="0">
                <a:solidFill>
                  <a:srgbClr val="17375E"/>
                </a:solidFill>
              </a:rPr>
              <a:t>Sales Arguments for PROSECCO MILLESIMATO BOSCO DEL MERLO</a:t>
            </a:r>
          </a:p>
        </p:txBody>
      </p:sp>
      <p:sp>
        <p:nvSpPr>
          <p:cNvPr id="20484" name="CasellaDiTesto 8"/>
          <p:cNvSpPr txBox="1">
            <a:spLocks noChangeArrowheads="1"/>
          </p:cNvSpPr>
          <p:nvPr/>
        </p:nvSpPr>
        <p:spPr bwMode="auto">
          <a:xfrm>
            <a:off x="179388" y="404813"/>
            <a:ext cx="8785225" cy="7102475"/>
          </a:xfrm>
          <a:prstGeom prst="rect">
            <a:avLst/>
          </a:prstGeom>
          <a:noFill/>
          <a:ln w="9525">
            <a:noFill/>
            <a:miter lim="800000"/>
            <a:headEnd/>
            <a:tailEnd/>
          </a:ln>
        </p:spPr>
        <p:txBody>
          <a:bodyPr>
            <a:spAutoFit/>
          </a:bodyPr>
          <a:lstStyle/>
          <a:p>
            <a:pPr marL="285750" indent="-285750">
              <a:buFont typeface="Arial" charset="0"/>
              <a:buChar char="•"/>
            </a:pPr>
            <a:r>
              <a:rPr lang="en-US" sz="2000">
                <a:latin typeface="Calibri" pitchFamily="34" charset="0"/>
              </a:rPr>
              <a:t>Sparkling Wine </a:t>
            </a:r>
            <a:r>
              <a:rPr lang="en-US" sz="2000" b="1">
                <a:latin typeface="Calibri" pitchFamily="34" charset="0"/>
              </a:rPr>
              <a:t>pleasant and fruity</a:t>
            </a:r>
          </a:p>
          <a:p>
            <a:pPr marL="285750" indent="-285750">
              <a:buFont typeface="Arial" charset="0"/>
              <a:buChar char="•"/>
            </a:pPr>
            <a:r>
              <a:rPr lang="en-US" sz="2000">
                <a:latin typeface="Calibri" pitchFamily="34" charset="0"/>
              </a:rPr>
              <a:t>Prosecco is the most </a:t>
            </a:r>
            <a:r>
              <a:rPr lang="en-US" sz="2000" b="1">
                <a:latin typeface="Calibri" pitchFamily="34" charset="0"/>
              </a:rPr>
              <a:t>beloved Veneto wine in the world</a:t>
            </a:r>
          </a:p>
          <a:p>
            <a:pPr marL="285750" indent="-285750">
              <a:buFont typeface="Arial" charset="0"/>
              <a:buChar char="•"/>
            </a:pPr>
            <a:r>
              <a:rPr lang="en-US" sz="2000">
                <a:latin typeface="Calibri" pitchFamily="34" charset="0"/>
              </a:rPr>
              <a:t>Obtained from grapes grown in the hills of </a:t>
            </a:r>
            <a:r>
              <a:rPr lang="en-US" sz="2000" b="1">
                <a:latin typeface="Calibri" pitchFamily="34" charset="0"/>
              </a:rPr>
              <a:t>Valdobbiadene-Conegliano area</a:t>
            </a:r>
          </a:p>
          <a:p>
            <a:pPr marL="285750" indent="-285750">
              <a:buFont typeface="Arial" charset="0"/>
              <a:buChar char="•"/>
            </a:pPr>
            <a:r>
              <a:rPr lang="en-US" sz="2000" b="1">
                <a:latin typeface="Calibri" pitchFamily="34" charset="0"/>
              </a:rPr>
              <a:t>Stock just in time</a:t>
            </a:r>
            <a:r>
              <a:rPr lang="en-US" sz="2000">
                <a:latin typeface="Calibri" pitchFamily="34" charset="0"/>
              </a:rPr>
              <a:t>: product is always</a:t>
            </a:r>
            <a:r>
              <a:rPr lang="en-US" sz="2000" b="1">
                <a:latin typeface="Calibri" pitchFamily="34" charset="0"/>
              </a:rPr>
              <a:t> fresh</a:t>
            </a:r>
            <a:r>
              <a:rPr lang="en-US" sz="2000">
                <a:latin typeface="Calibri" pitchFamily="34" charset="0"/>
              </a:rPr>
              <a:t> and available because bottled every 45 days</a:t>
            </a:r>
          </a:p>
          <a:p>
            <a:pPr marL="285750" indent="-285750">
              <a:buFont typeface="Arial" charset="0"/>
              <a:buChar char="•"/>
            </a:pPr>
            <a:r>
              <a:rPr lang="en-US" sz="2000" b="1">
                <a:latin typeface="Calibri" pitchFamily="34" charset="0"/>
              </a:rPr>
              <a:t>Millesimato</a:t>
            </a:r>
            <a:r>
              <a:rPr lang="en-US" sz="2000">
                <a:latin typeface="Calibri" pitchFamily="34" charset="0"/>
              </a:rPr>
              <a:t> and exist in </a:t>
            </a:r>
            <a:r>
              <a:rPr lang="en-US" sz="2000" b="1">
                <a:latin typeface="Calibri" pitchFamily="34" charset="0"/>
              </a:rPr>
              <a:t>Magnum</a:t>
            </a:r>
            <a:r>
              <a:rPr lang="en-US" sz="2000">
                <a:latin typeface="Calibri" pitchFamily="34" charset="0"/>
              </a:rPr>
              <a:t>!</a:t>
            </a:r>
          </a:p>
          <a:p>
            <a:pPr marL="285750" indent="-285750">
              <a:buFont typeface="Arial" charset="0"/>
              <a:buChar char="•"/>
            </a:pPr>
            <a:r>
              <a:rPr lang="en-US" sz="2000">
                <a:latin typeface="Calibri" pitchFamily="34" charset="0"/>
              </a:rPr>
              <a:t>The </a:t>
            </a:r>
            <a:r>
              <a:rPr lang="en-US" sz="2000" b="1">
                <a:latin typeface="Calibri" pitchFamily="34" charset="0"/>
              </a:rPr>
              <a:t>Paladin Family</a:t>
            </a:r>
            <a:r>
              <a:rPr lang="en-US" sz="2000">
                <a:latin typeface="Calibri" pitchFamily="34" charset="0"/>
              </a:rPr>
              <a:t> showed its ability to produce </a:t>
            </a:r>
            <a:r>
              <a:rPr lang="en-US" sz="2000" b="1">
                <a:latin typeface="Calibri" pitchFamily="34" charset="0"/>
              </a:rPr>
              <a:t>excellent sparkling wines</a:t>
            </a:r>
            <a:r>
              <a:rPr lang="en-US" sz="2000">
                <a:latin typeface="Calibri" pitchFamily="34" charset="0"/>
              </a:rPr>
              <a:t>, winning the </a:t>
            </a:r>
            <a:r>
              <a:rPr lang="en-US" sz="2000" b="1">
                <a:latin typeface="Calibri" pitchFamily="34" charset="0"/>
              </a:rPr>
              <a:t>“Oscar del Vino 2014” for the Best Sparkling Wine</a:t>
            </a:r>
            <a:r>
              <a:rPr lang="en-US" sz="2000">
                <a:latin typeface="Calibri" pitchFamily="34" charset="0"/>
              </a:rPr>
              <a:t> with Franciacorta Cuvée Lucrezia Etichetta Nera-Castello Bonomi, their company in Franciacorta.</a:t>
            </a:r>
          </a:p>
          <a:p>
            <a:pPr marL="285750" indent="-285750">
              <a:buFont typeface="Arial" charset="0"/>
              <a:buChar char="•"/>
            </a:pPr>
            <a:r>
              <a:rPr lang="en-US" sz="2000" b="1">
                <a:latin typeface="Calibri" pitchFamily="34" charset="0"/>
              </a:rPr>
              <a:t>Cool and unique packaging </a:t>
            </a:r>
            <a:r>
              <a:rPr lang="en-US" sz="2000">
                <a:latin typeface="Calibri" pitchFamily="34" charset="0"/>
              </a:rPr>
              <a:t>with a smart bottle .</a:t>
            </a:r>
          </a:p>
          <a:p>
            <a:pPr marL="285750" indent="-285750">
              <a:buFont typeface="Arial" charset="0"/>
              <a:buChar char="•"/>
            </a:pPr>
            <a:r>
              <a:rPr lang="en-US" sz="2000">
                <a:latin typeface="Calibri" pitchFamily="34" charset="0"/>
              </a:rPr>
              <a:t>Great as an aperitif, it is an excellent all-round wine </a:t>
            </a:r>
          </a:p>
          <a:p>
            <a:pPr marL="285750" indent="-285750">
              <a:buFont typeface="Arial" charset="0"/>
              <a:buChar char="•"/>
            </a:pPr>
            <a:r>
              <a:rPr lang="en-US" sz="2000" b="1">
                <a:latin typeface="Calibri" pitchFamily="34" charset="0"/>
              </a:rPr>
              <a:t>Quality and premium image Value, is not to be considerated like an entrance level prosecco !</a:t>
            </a:r>
          </a:p>
          <a:p>
            <a:pPr marL="285750" indent="-285750">
              <a:buFont typeface="Arial" charset="0"/>
              <a:buChar char="•"/>
            </a:pPr>
            <a:r>
              <a:rPr lang="en-US" sz="2000">
                <a:latin typeface="Calibri" pitchFamily="34" charset="0"/>
              </a:rPr>
              <a:t>Great wine for </a:t>
            </a:r>
            <a:r>
              <a:rPr lang="en-US" sz="2000" b="1">
                <a:latin typeface="Calibri" pitchFamily="34" charset="0"/>
              </a:rPr>
              <a:t>VIP</a:t>
            </a:r>
            <a:r>
              <a:rPr lang="en-US" sz="2000">
                <a:latin typeface="Calibri" pitchFamily="34" charset="0"/>
              </a:rPr>
              <a:t> celebrations and unforgettable toast</a:t>
            </a:r>
          </a:p>
          <a:p>
            <a:pPr marL="285750" indent="-285750">
              <a:buFont typeface="Arial" charset="0"/>
              <a:buChar char="•"/>
            </a:pPr>
            <a:r>
              <a:rPr lang="en-US" sz="2000">
                <a:latin typeface="Calibri" pitchFamily="34" charset="0"/>
              </a:rPr>
              <a:t>Product </a:t>
            </a:r>
            <a:r>
              <a:rPr lang="en-US" sz="2000" b="1">
                <a:latin typeface="Calibri" pitchFamily="34" charset="0"/>
              </a:rPr>
              <a:t>dedicated exclusively to restaurants</a:t>
            </a:r>
            <a:r>
              <a:rPr lang="en-US" sz="2000">
                <a:latin typeface="Calibri" pitchFamily="34" charset="0"/>
              </a:rPr>
              <a:t> and wine bars all over the world. Found in </a:t>
            </a:r>
            <a:r>
              <a:rPr lang="en-US" sz="2000" b="1">
                <a:latin typeface="Calibri" pitchFamily="34" charset="0"/>
              </a:rPr>
              <a:t>the best hotels and restaurants around the world</a:t>
            </a:r>
            <a:r>
              <a:rPr lang="en-US" sz="2000">
                <a:latin typeface="Calibri" pitchFamily="34" charset="0"/>
              </a:rPr>
              <a:t>, such as:</a:t>
            </a:r>
            <a:br>
              <a:rPr lang="en-US" sz="2000">
                <a:latin typeface="Calibri" pitchFamily="34" charset="0"/>
              </a:rPr>
            </a:br>
            <a:r>
              <a:rPr lang="en-US" sz="2000">
                <a:latin typeface="Calibri" pitchFamily="34" charset="0"/>
              </a:rPr>
              <a:t>- </a:t>
            </a:r>
            <a:r>
              <a:rPr lang="en-US" sz="2000" b="1">
                <a:latin typeface="Calibri" pitchFamily="34" charset="0"/>
              </a:rPr>
              <a:t>“5-Star Hotel Danieli” Venice</a:t>
            </a:r>
            <a:br>
              <a:rPr lang="en-US" sz="2000" b="1">
                <a:latin typeface="Calibri" pitchFamily="34" charset="0"/>
              </a:rPr>
            </a:br>
            <a:r>
              <a:rPr lang="en-US" sz="2000" b="1">
                <a:latin typeface="Calibri" pitchFamily="34" charset="0"/>
              </a:rPr>
              <a:t>- “5-Star Baur au Lac” Zürich</a:t>
            </a:r>
            <a:br>
              <a:rPr lang="en-US" sz="2000" b="1">
                <a:latin typeface="Calibri" pitchFamily="34" charset="0"/>
              </a:rPr>
            </a:br>
            <a:r>
              <a:rPr lang="en-US" sz="2000" b="1">
                <a:latin typeface="Calibri" pitchFamily="34" charset="0"/>
              </a:rPr>
              <a:t>- “5-Star Hotel Ronacher” Austria</a:t>
            </a:r>
            <a:r>
              <a:rPr lang="en-US" sz="2000">
                <a:latin typeface="Calibri" pitchFamily="34" charset="0"/>
              </a:rPr>
              <a:t/>
            </a:r>
            <a:br>
              <a:rPr lang="en-US" sz="2000">
                <a:latin typeface="Calibri" pitchFamily="34" charset="0"/>
              </a:rPr>
            </a:br>
            <a:r>
              <a:rPr lang="en-US" sz="2000">
                <a:latin typeface="Calibri" pitchFamily="34" charset="0"/>
              </a:rPr>
              <a:t>- …</a:t>
            </a:r>
            <a:endParaRPr lang="it-IT" sz="2000">
              <a:latin typeface="Calibri" pitchFamily="34" charset="0"/>
            </a:endParaRPr>
          </a:p>
          <a:p>
            <a:pPr marL="285750" indent="-285750">
              <a:buFont typeface="Arial" charset="0"/>
              <a:buChar char="•"/>
            </a:pPr>
            <a:endParaRPr lang="it-IT" sz="2000">
              <a:latin typeface="Calibri" pitchFamily="34" charset="0"/>
            </a:endParaRPr>
          </a:p>
          <a:p>
            <a:pPr marL="285750" indent="-285750">
              <a:buFont typeface="Arial" charset="0"/>
              <a:buChar char="•"/>
            </a:pPr>
            <a:endParaRPr lang="it-IT" sz="2000">
              <a:latin typeface="Calibri" pitchFamily="34" charset="0"/>
            </a:endParaRPr>
          </a:p>
        </p:txBody>
      </p:sp>
      <p:sp>
        <p:nvSpPr>
          <p:cNvPr id="10" name="CasellaDiTesto 9"/>
          <p:cNvSpPr txBox="1"/>
          <p:nvPr/>
        </p:nvSpPr>
        <p:spPr>
          <a:xfrm>
            <a:off x="4356100" y="6237288"/>
            <a:ext cx="6335713" cy="457200"/>
          </a:xfrm>
          <a:prstGeom prst="rect">
            <a:avLst/>
          </a:prstGeom>
          <a:noFill/>
        </p:spPr>
        <p:txBody>
          <a:bodyPr>
            <a:spAutoFit/>
          </a:bodyPr>
          <a:lstStyle/>
          <a:p>
            <a:pPr fontAlgn="auto">
              <a:spcBef>
                <a:spcPts val="0"/>
              </a:spcBef>
              <a:spcAft>
                <a:spcPts val="0"/>
              </a:spcAft>
              <a:defRPr/>
            </a:pPr>
            <a:r>
              <a:rPr lang="it-IT" sz="2400" b="1" dirty="0">
                <a:solidFill>
                  <a:schemeClr val="tx2">
                    <a:lumMod val="75000"/>
                  </a:schemeClr>
                </a:solidFill>
                <a:latin typeface="+mn-lt"/>
                <a:cs typeface="+mn-cs"/>
              </a:rPr>
              <a:t>www.boscodelmerlo.it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p:cNvSpPr>
          <p:nvPr>
            <p:ph type="title"/>
          </p:nvPr>
        </p:nvSpPr>
        <p:spPr/>
        <p:txBody>
          <a:bodyPr/>
          <a:lstStyle/>
          <a:p>
            <a:pPr eaLnBrk="1" hangingPunct="1"/>
            <a:endParaRPr lang="fr-FR" smtClean="0"/>
          </a:p>
        </p:txBody>
      </p:sp>
      <p:sp>
        <p:nvSpPr>
          <p:cNvPr id="21506" name="Rectangle 3"/>
          <p:cNvSpPr>
            <a:spLocks noGrp="1"/>
          </p:cNvSpPr>
          <p:nvPr>
            <p:ph type="body" idx="1"/>
          </p:nvPr>
        </p:nvSpPr>
        <p:spPr/>
        <p:txBody>
          <a:bodyPr/>
          <a:lstStyle/>
          <a:p>
            <a:pPr eaLnBrk="1" hangingPunct="1"/>
            <a:endParaRPr lang="fr-FR" smtClean="0"/>
          </a:p>
        </p:txBody>
      </p:sp>
      <p:pic>
        <p:nvPicPr>
          <p:cNvPr id="21507" name="Immagine 12"/>
          <p:cNvPicPr>
            <a:picLocks noChangeAspect="1"/>
          </p:cNvPicPr>
          <p:nvPr/>
        </p:nvPicPr>
        <p:blipFill>
          <a:blip r:embed="rId2">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21508" name="Immagine 5"/>
          <p:cNvPicPr>
            <a:picLocks noChangeAspect="1"/>
          </p:cNvPicPr>
          <p:nvPr/>
        </p:nvPicPr>
        <p:blipFill>
          <a:blip r:embed="rId3">
            <a:clrChange>
              <a:clrFrom>
                <a:srgbClr val="FFFFFF"/>
              </a:clrFrom>
              <a:clrTo>
                <a:srgbClr val="FFFFFF">
                  <a:alpha val="0"/>
                </a:srgbClr>
              </a:clrTo>
            </a:clrChange>
          </a:blip>
          <a:srcRect l="23753" t="4547" r="21771" b="4024"/>
          <a:stretch>
            <a:fillRect/>
          </a:stretch>
        </p:blipFill>
        <p:spPr bwMode="auto">
          <a:xfrm rot="-10060144">
            <a:off x="7958138" y="1989138"/>
            <a:ext cx="1077912" cy="2708275"/>
          </a:xfrm>
          <a:prstGeom prst="rect">
            <a:avLst/>
          </a:prstGeom>
          <a:noFill/>
          <a:ln w="9525">
            <a:noFill/>
            <a:miter lim="800000"/>
            <a:headEnd/>
            <a:tailEnd/>
          </a:ln>
        </p:spPr>
      </p:pic>
      <p:pic>
        <p:nvPicPr>
          <p:cNvPr id="21509" name="Picture 17" descr="kissing2"/>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grpSp>
        <p:nvGrpSpPr>
          <p:cNvPr id="21510" name="Group 20"/>
          <p:cNvGrpSpPr>
            <a:grpSpLocks/>
          </p:cNvGrpSpPr>
          <p:nvPr/>
        </p:nvGrpSpPr>
        <p:grpSpPr bwMode="auto">
          <a:xfrm>
            <a:off x="7350125" y="2276475"/>
            <a:ext cx="1793875" cy="4508500"/>
            <a:chOff x="101291775" y="106848150"/>
            <a:chExt cx="1793879" cy="4508504"/>
          </a:xfrm>
        </p:grpSpPr>
        <p:sp>
          <p:nvSpPr>
            <p:cNvPr id="21512" name="Text Box 21"/>
            <p:cNvSpPr txBox="1">
              <a:spLocks noChangeArrowheads="1"/>
            </p:cNvSpPr>
            <p:nvPr/>
          </p:nvSpPr>
          <p:spPr bwMode="auto">
            <a:xfrm>
              <a:off x="101507775" y="109512150"/>
              <a:ext cx="1368000" cy="1656000"/>
            </a:xfrm>
            <a:prstGeom prst="rect">
              <a:avLst/>
            </a:prstGeom>
            <a:solidFill>
              <a:srgbClr val="FFFFFF"/>
            </a:solidFill>
            <a:ln w="9525" algn="in">
              <a:noFill/>
              <a:miter lim="800000"/>
              <a:headEnd/>
              <a:tailEnd/>
            </a:ln>
          </p:spPr>
          <p:txBody>
            <a:bodyPr lIns="36576" tIns="36576" rIns="36576" bIns="36576"/>
            <a:lstStyle/>
            <a:p>
              <a:endParaRPr lang="fr-FR"/>
            </a:p>
          </p:txBody>
        </p:sp>
        <p:pic>
          <p:nvPicPr>
            <p:cNvPr id="21513" name="Immagine 5"/>
            <p:cNvPicPr>
              <a:picLocks noChangeAspect="1"/>
            </p:cNvPicPr>
            <p:nvPr/>
          </p:nvPicPr>
          <p:blipFill>
            <a:blip r:embed="rId3">
              <a:clrChange>
                <a:clrFrom>
                  <a:srgbClr val="FFFFFF"/>
                </a:clrFrom>
                <a:clrTo>
                  <a:srgbClr val="FFFFFF">
                    <a:alpha val="0"/>
                  </a:srgbClr>
                </a:clrTo>
              </a:clrChange>
            </a:blip>
            <a:srcRect l="23753" t="4547" r="21771" b="4024"/>
            <a:stretch>
              <a:fillRect/>
            </a:stretch>
          </p:blipFill>
          <p:spPr bwMode="auto">
            <a:xfrm>
              <a:off x="101291775" y="106848150"/>
              <a:ext cx="1793879" cy="4508504"/>
            </a:xfrm>
            <a:prstGeom prst="rect">
              <a:avLst/>
            </a:prstGeom>
            <a:noFill/>
            <a:ln w="9525" algn="ctr">
              <a:noFill/>
              <a:miter lim="800000"/>
              <a:headEnd/>
              <a:tailEnd/>
            </a:ln>
          </p:spPr>
        </p:pic>
      </p:grpSp>
      <p:sp>
        <p:nvSpPr>
          <p:cNvPr id="21511" name="Text Box 11"/>
          <p:cNvSpPr txBox="1">
            <a:spLocks noChangeArrowheads="1"/>
          </p:cNvSpPr>
          <p:nvPr/>
        </p:nvSpPr>
        <p:spPr bwMode="auto">
          <a:xfrm>
            <a:off x="900113" y="217488"/>
            <a:ext cx="7437437" cy="1555750"/>
          </a:xfrm>
          <a:prstGeom prst="rect">
            <a:avLst/>
          </a:prstGeom>
          <a:noFill/>
          <a:ln w="9525">
            <a:noFill/>
            <a:miter lim="800000"/>
            <a:headEnd/>
            <a:tailEnd/>
          </a:ln>
        </p:spPr>
        <p:txBody>
          <a:bodyPr>
            <a:spAutoFit/>
          </a:bodyPr>
          <a:lstStyle/>
          <a:p>
            <a:r>
              <a:rPr lang="fr-BE" sz="9600">
                <a:solidFill>
                  <a:srgbClr val="333333"/>
                </a:solidFill>
                <a:latin typeface="Edwardian Script ITC" pitchFamily="66" charset="0"/>
              </a:rPr>
              <a:t>Classy and italian !</a:t>
            </a:r>
            <a:endParaRPr lang="fr-FR" sz="9600">
              <a:solidFill>
                <a:srgbClr val="333333"/>
              </a:solidFill>
              <a:latin typeface="Edwardian Script ITC" pitchFamily="66"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943</TotalTime>
  <Words>522</Words>
  <Application>Microsoft Office PowerPoint</Application>
  <PresentationFormat>On-screen Show (4:3)</PresentationFormat>
  <Paragraphs>55</Paragraphs>
  <Slides>7</Slides>
  <Notes>1</Notes>
  <HiddenSlides>0</HiddenSlides>
  <MMClips>0</MMClips>
  <ScaleCrop>false</ScaleCrop>
  <HeadingPairs>
    <vt:vector size="6" baseType="variant">
      <vt:variant>
        <vt:lpstr>Fonts Used</vt:lpstr>
      </vt:variant>
      <vt:variant>
        <vt:i4>5</vt:i4>
      </vt:variant>
      <vt:variant>
        <vt:lpstr>Design Template</vt:lpstr>
      </vt:variant>
      <vt:variant>
        <vt:i4>1</vt:i4>
      </vt:variant>
      <vt:variant>
        <vt:lpstr>Slide Titles</vt:lpstr>
      </vt:variant>
      <vt:variant>
        <vt:i4>7</vt:i4>
      </vt:variant>
    </vt:vector>
  </HeadingPairs>
  <TitlesOfParts>
    <vt:vector size="13" baseType="lpstr">
      <vt:lpstr>Arial</vt:lpstr>
      <vt:lpstr>Calibri</vt:lpstr>
      <vt:lpstr>Wingdings</vt:lpstr>
      <vt:lpstr>Edwardian Script ITC</vt:lpstr>
      <vt:lpstr>Byington</vt:lpstr>
      <vt:lpstr>Tema di Office</vt:lpstr>
      <vt:lpstr>Slide 1</vt:lpstr>
      <vt:lpstr>Slide 2</vt:lpstr>
      <vt:lpstr>Production technique</vt:lpstr>
      <vt:lpstr>Something to know </vt:lpstr>
      <vt:lpstr>Honors and Awards</vt:lpstr>
      <vt:lpstr>Sales Arguments for PROSECCO MILLESIMATO BOSCO DEL MERLO</vt:lpstr>
      <vt:lpstr>Slide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Segreteria</dc:creator>
  <cp:lastModifiedBy>_</cp:lastModifiedBy>
  <cp:revision>53</cp:revision>
  <cp:lastPrinted>2014-08-28T15:54:19Z</cp:lastPrinted>
  <dcterms:created xsi:type="dcterms:W3CDTF">2014-08-26T07:25:45Z</dcterms:created>
  <dcterms:modified xsi:type="dcterms:W3CDTF">2014-10-06T15:17:13Z</dcterms:modified>
</cp:coreProperties>
</file>