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6" r:id="rId3"/>
    <p:sldId id="267" r:id="rId4"/>
    <p:sldId id="268" r:id="rId5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-114" y="-3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FCAA0-5E23-4F03-A2DC-86EAB6873F79}" type="datetimeFigureOut">
              <a:rPr lang="it-IT" smtClean="0"/>
              <a:t>30/11/2015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D7917-69A1-43CA-9FCF-0AE1FC8297C9}" type="slidenum">
              <a:rPr lang="it-IT" smtClean="0"/>
              <a:t>‹N°›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54610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FCAA0-5E23-4F03-A2DC-86EAB6873F79}" type="datetimeFigureOut">
              <a:rPr lang="it-IT" smtClean="0"/>
              <a:t>30/11/2015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D7917-69A1-43CA-9FCF-0AE1FC8297C9}" type="slidenum">
              <a:rPr lang="it-IT" smtClean="0"/>
              <a:t>‹N°›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739115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FCAA0-5E23-4F03-A2DC-86EAB6873F79}" type="datetimeFigureOut">
              <a:rPr lang="it-IT" smtClean="0"/>
              <a:t>30/11/2015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D7917-69A1-43CA-9FCF-0AE1FC8297C9}" type="slidenum">
              <a:rPr lang="it-IT" smtClean="0"/>
              <a:t>‹N°›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980147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FCAA0-5E23-4F03-A2DC-86EAB6873F79}" type="datetimeFigureOut">
              <a:rPr lang="it-IT" smtClean="0"/>
              <a:t>30/11/2015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D7917-69A1-43CA-9FCF-0AE1FC8297C9}" type="slidenum">
              <a:rPr lang="it-IT" smtClean="0"/>
              <a:t>‹N°›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53840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FCAA0-5E23-4F03-A2DC-86EAB6873F79}" type="datetimeFigureOut">
              <a:rPr lang="it-IT" smtClean="0"/>
              <a:t>30/11/2015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D7917-69A1-43CA-9FCF-0AE1FC8297C9}" type="slidenum">
              <a:rPr lang="it-IT" smtClean="0"/>
              <a:t>‹N°›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106419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FCAA0-5E23-4F03-A2DC-86EAB6873F79}" type="datetimeFigureOut">
              <a:rPr lang="it-IT" smtClean="0"/>
              <a:t>30/11/2015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D7917-69A1-43CA-9FCF-0AE1FC8297C9}" type="slidenum">
              <a:rPr lang="it-IT" smtClean="0"/>
              <a:t>‹N°›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178417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FCAA0-5E23-4F03-A2DC-86EAB6873F79}" type="datetimeFigureOut">
              <a:rPr lang="it-IT" smtClean="0"/>
              <a:t>30/11/2015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D7917-69A1-43CA-9FCF-0AE1FC8297C9}" type="slidenum">
              <a:rPr lang="it-IT" smtClean="0"/>
              <a:t>‹N°›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300320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FCAA0-5E23-4F03-A2DC-86EAB6873F79}" type="datetimeFigureOut">
              <a:rPr lang="it-IT" smtClean="0"/>
              <a:t>30/11/2015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D7917-69A1-43CA-9FCF-0AE1FC8297C9}" type="slidenum">
              <a:rPr lang="it-IT" smtClean="0"/>
              <a:t>‹N°›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96074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FCAA0-5E23-4F03-A2DC-86EAB6873F79}" type="datetimeFigureOut">
              <a:rPr lang="it-IT" smtClean="0"/>
              <a:t>30/11/2015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D7917-69A1-43CA-9FCF-0AE1FC8297C9}" type="slidenum">
              <a:rPr lang="it-IT" smtClean="0"/>
              <a:t>‹N°›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103997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FCAA0-5E23-4F03-A2DC-86EAB6873F79}" type="datetimeFigureOut">
              <a:rPr lang="it-IT" smtClean="0"/>
              <a:t>30/11/2015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D7917-69A1-43CA-9FCF-0AE1FC8297C9}" type="slidenum">
              <a:rPr lang="it-IT" smtClean="0"/>
              <a:t>‹N°›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660031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FCAA0-5E23-4F03-A2DC-86EAB6873F79}" type="datetimeFigureOut">
              <a:rPr lang="it-IT" smtClean="0"/>
              <a:t>30/11/2015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D7917-69A1-43CA-9FCF-0AE1FC8297C9}" type="slidenum">
              <a:rPr lang="it-IT" smtClean="0"/>
              <a:t>‹N°›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184325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3FCAA0-5E23-4F03-A2DC-86EAB6873F79}" type="datetimeFigureOut">
              <a:rPr lang="it-IT" smtClean="0"/>
              <a:t>30/11/2015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0D7917-69A1-43CA-9FCF-0AE1FC8297C9}" type="slidenum">
              <a:rPr lang="it-IT" smtClean="0"/>
              <a:t>‹N°›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37542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3.jpeg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olo 1"/>
          <p:cNvSpPr>
            <a:spLocks noGrp="1"/>
          </p:cNvSpPr>
          <p:nvPr>
            <p:ph type="title"/>
          </p:nvPr>
        </p:nvSpPr>
        <p:spPr>
          <a:xfrm>
            <a:off x="3951353" y="377892"/>
            <a:ext cx="6042653" cy="1152525"/>
          </a:xfrm>
        </p:spPr>
        <p:txBody>
          <a:bodyPr>
            <a:normAutofit fontScale="90000"/>
          </a:bodyPr>
          <a:lstStyle/>
          <a:p>
            <a:pPr algn="ctr"/>
            <a:r>
              <a:rPr lang="it-IT" altLang="it-IT" sz="4000" dirty="0">
                <a:latin typeface="Bookman Old Style" panose="02050604050505020204" pitchFamily="18" charset="0"/>
                <a:cs typeface="Times New Roman" panose="02020603050405020304" pitchFamily="18" charset="0"/>
              </a:rPr>
              <a:t>Prosecco Millesimato Brut D.O.C.</a:t>
            </a:r>
            <a:r>
              <a:rPr lang="it-IT" altLang="it-IT" sz="2800" dirty="0">
                <a:latin typeface="Bookman Old Style" panose="02050604050505020204" pitchFamily="18" charset="0"/>
                <a:cs typeface="Times New Roman" panose="02020603050405020304" pitchFamily="18" charset="0"/>
              </a:rPr>
              <a:t/>
            </a:r>
            <a:br>
              <a:rPr lang="it-IT" altLang="it-IT" sz="2800" dirty="0">
                <a:latin typeface="Bookman Old Style" panose="02050604050505020204" pitchFamily="18" charset="0"/>
                <a:cs typeface="Times New Roman" panose="02020603050405020304" pitchFamily="18" charset="0"/>
              </a:rPr>
            </a:br>
            <a:endParaRPr lang="it-IT" altLang="it-IT" sz="1200" dirty="0">
              <a:latin typeface="Bookman Old Style" panose="020506040505050202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9700" name="Segnaposto contenuto 3" descr="web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489" t="5869" r="23909" b="4424"/>
          <a:stretch>
            <a:fillRect/>
          </a:stretch>
        </p:blipFill>
        <p:spPr bwMode="auto">
          <a:xfrm>
            <a:off x="1887424" y="973497"/>
            <a:ext cx="2220936" cy="566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asellaDiTesto 5"/>
          <p:cNvSpPr txBox="1"/>
          <p:nvPr/>
        </p:nvSpPr>
        <p:spPr>
          <a:xfrm>
            <a:off x="5343501" y="2825683"/>
            <a:ext cx="3438661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dirty="0" smtClean="0">
                <a:latin typeface="Arial Rounded MT Bold" panose="020F0704030504030204" pitchFamily="34" charset="0"/>
              </a:rPr>
              <a:t>1 Glass </a:t>
            </a:r>
          </a:p>
          <a:p>
            <a:pPr algn="ctr"/>
            <a:r>
              <a:rPr lang="it-IT" sz="2000" dirty="0" smtClean="0">
                <a:latin typeface="Arial Rounded MT Bold" panose="020F0704030504030204" pitchFamily="34" charset="0"/>
              </a:rPr>
              <a:t>Gambero Rosso Guide</a:t>
            </a:r>
          </a:p>
          <a:p>
            <a:pPr algn="ctr"/>
            <a:endParaRPr lang="it-IT" sz="2000" dirty="0">
              <a:latin typeface="Arial Rounded MT Bold" panose="020F0704030504030204" pitchFamily="34" charset="0"/>
            </a:endParaRPr>
          </a:p>
          <a:p>
            <a:pPr algn="ctr"/>
            <a:endParaRPr lang="it-IT" sz="2000" dirty="0" smtClean="0">
              <a:latin typeface="Arial Rounded MT Bold" panose="020F0704030504030204" pitchFamily="34" charset="0"/>
            </a:endParaRPr>
          </a:p>
          <a:p>
            <a:pPr algn="ctr"/>
            <a:endParaRPr lang="it-IT" sz="2000" dirty="0">
              <a:latin typeface="Arial Rounded MT Bold" panose="020F0704030504030204" pitchFamily="34" charset="0"/>
            </a:endParaRPr>
          </a:p>
          <a:p>
            <a:pPr algn="ctr"/>
            <a:endParaRPr lang="it-IT" sz="2000" dirty="0" smtClean="0">
              <a:latin typeface="Arial Rounded MT Bold" panose="020F0704030504030204" pitchFamily="34" charset="0"/>
            </a:endParaRPr>
          </a:p>
          <a:p>
            <a:pPr algn="ctr"/>
            <a:r>
              <a:rPr lang="it-IT" sz="2000" dirty="0" smtClean="0">
                <a:latin typeface="Arial Rounded MT Bold" panose="020F0704030504030204" pitchFamily="34" charset="0"/>
              </a:rPr>
              <a:t>3 </a:t>
            </a:r>
            <a:r>
              <a:rPr lang="it-IT" sz="2000" dirty="0" err="1" smtClean="0">
                <a:latin typeface="Arial Rounded MT Bold" panose="020F0704030504030204" pitchFamily="34" charset="0"/>
              </a:rPr>
              <a:t>Grapes</a:t>
            </a:r>
            <a:endParaRPr lang="it-IT" sz="2000" dirty="0" smtClean="0">
              <a:latin typeface="Arial Rounded MT Bold" panose="020F0704030504030204" pitchFamily="34" charset="0"/>
            </a:endParaRPr>
          </a:p>
          <a:p>
            <a:pPr algn="ctr"/>
            <a:r>
              <a:rPr lang="it-IT" sz="2000" dirty="0" err="1" smtClean="0">
                <a:latin typeface="Arial Rounded MT Bold" panose="020F0704030504030204" pitchFamily="34" charset="0"/>
              </a:rPr>
              <a:t>Bibenda</a:t>
            </a:r>
            <a:r>
              <a:rPr lang="it-IT" sz="2000" dirty="0" smtClean="0">
                <a:latin typeface="Arial Rounded MT Bold" panose="020F0704030504030204" pitchFamily="34" charset="0"/>
              </a:rPr>
              <a:t> Guide</a:t>
            </a:r>
          </a:p>
          <a:p>
            <a:pPr algn="ctr"/>
            <a:endParaRPr lang="it-IT" sz="2000" dirty="0">
              <a:latin typeface="Arial Rounded MT Bold" panose="020F0704030504030204" pitchFamily="34" charset="0"/>
            </a:endParaRPr>
          </a:p>
        </p:txBody>
      </p:sp>
      <p:pic>
        <p:nvPicPr>
          <p:cNvPr id="5" name="Picture 2" descr="http://www.ellermann.hk/img/177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17533" y="3018146"/>
            <a:ext cx="2517772" cy="7891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http://www.andreola.eu/wp-content/uploads/2014/10/bibenda_2013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81921" y="4448578"/>
            <a:ext cx="1722710" cy="11288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7682076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olo 1"/>
          <p:cNvSpPr>
            <a:spLocks noGrp="1"/>
          </p:cNvSpPr>
          <p:nvPr>
            <p:ph type="title"/>
          </p:nvPr>
        </p:nvSpPr>
        <p:spPr>
          <a:xfrm>
            <a:off x="3296992" y="313499"/>
            <a:ext cx="5598934" cy="1152525"/>
          </a:xfrm>
        </p:spPr>
        <p:txBody>
          <a:bodyPr>
            <a:normAutofit fontScale="90000"/>
          </a:bodyPr>
          <a:lstStyle/>
          <a:p>
            <a:pPr algn="ctr"/>
            <a:r>
              <a:rPr lang="it-IT" altLang="it-IT" sz="3600" dirty="0">
                <a:latin typeface="Bookman Old Style" panose="02050604050505020204" pitchFamily="18" charset="0"/>
                <a:cs typeface="Times New Roman" panose="02020603050405020304" pitchFamily="18" charset="0"/>
              </a:rPr>
              <a:t>Sauvignon </a:t>
            </a:r>
            <a:r>
              <a:rPr lang="it-IT" altLang="it-IT" sz="3600" dirty="0" err="1">
                <a:latin typeface="Bookman Old Style" panose="02050604050505020204" pitchFamily="18" charset="0"/>
                <a:cs typeface="Times New Roman" panose="02020603050405020304" pitchFamily="18" charset="0"/>
              </a:rPr>
              <a:t>Blanc</a:t>
            </a:r>
            <a:r>
              <a:rPr lang="it-IT" altLang="it-IT" sz="3600" dirty="0">
                <a:latin typeface="Bookman Old Style" panose="02050604050505020204" pitchFamily="18" charset="0"/>
                <a:cs typeface="Times New Roman" panose="02020603050405020304" pitchFamily="18" charset="0"/>
              </a:rPr>
              <a:t> «</a:t>
            </a:r>
            <a:r>
              <a:rPr lang="it-IT" altLang="it-IT" sz="2800" dirty="0" err="1">
                <a:latin typeface="Bookman Old Style" panose="02050604050505020204" pitchFamily="18" charset="0"/>
                <a:cs typeface="Times New Roman" panose="02020603050405020304" pitchFamily="18" charset="0"/>
              </a:rPr>
              <a:t>Turranio</a:t>
            </a:r>
            <a:r>
              <a:rPr lang="it-IT" altLang="it-IT" sz="3600" dirty="0">
                <a:latin typeface="Bookman Old Style" panose="02050604050505020204" pitchFamily="18" charset="0"/>
                <a:cs typeface="Times New Roman" panose="02020603050405020304" pitchFamily="18" charset="0"/>
              </a:rPr>
              <a:t>» </a:t>
            </a:r>
            <a:r>
              <a:rPr lang="it-IT" altLang="it-IT" sz="3600" dirty="0" smtClean="0">
                <a:latin typeface="Bookman Old Style" panose="02050604050505020204" pitchFamily="18" charset="0"/>
                <a:cs typeface="Times New Roman" panose="02020603050405020304" pitchFamily="18" charset="0"/>
              </a:rPr>
              <a:t/>
            </a:r>
            <a:br>
              <a:rPr lang="it-IT" altLang="it-IT" sz="3600" dirty="0" smtClean="0">
                <a:latin typeface="Bookman Old Style" panose="02050604050505020204" pitchFamily="18" charset="0"/>
                <a:cs typeface="Times New Roman" panose="02020603050405020304" pitchFamily="18" charset="0"/>
              </a:rPr>
            </a:br>
            <a:r>
              <a:rPr lang="it-IT" altLang="it-IT" sz="3600" dirty="0" smtClean="0">
                <a:latin typeface="Bookman Old Style" panose="02050604050505020204" pitchFamily="18" charset="0"/>
                <a:cs typeface="Times New Roman" panose="02020603050405020304" pitchFamily="18" charset="0"/>
              </a:rPr>
              <a:t>D.O.C</a:t>
            </a:r>
            <a:r>
              <a:rPr lang="it-IT" altLang="it-IT" sz="3600" dirty="0">
                <a:latin typeface="Bookman Old Style" panose="02050604050505020204" pitchFamily="18" charset="0"/>
                <a:cs typeface="Times New Roman" panose="02020603050405020304" pitchFamily="18" charset="0"/>
              </a:rPr>
              <a:t>.</a:t>
            </a:r>
            <a:r>
              <a:rPr lang="it-IT" altLang="it-IT" sz="3200" dirty="0">
                <a:latin typeface="Bookman Old Style" panose="02050604050505020204" pitchFamily="18" charset="0"/>
                <a:cs typeface="Times New Roman" panose="02020603050405020304" pitchFamily="18" charset="0"/>
              </a:rPr>
              <a:t/>
            </a:r>
            <a:br>
              <a:rPr lang="it-IT" altLang="it-IT" sz="3200" dirty="0">
                <a:latin typeface="Bookman Old Style" panose="02050604050505020204" pitchFamily="18" charset="0"/>
                <a:cs typeface="Times New Roman" panose="02020603050405020304" pitchFamily="18" charset="0"/>
              </a:rPr>
            </a:br>
            <a:endParaRPr lang="it-IT" altLang="it-IT" sz="1400" dirty="0">
              <a:latin typeface="Bookman Old Style" panose="020506040505050202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1748" name="Immagine 4" descr="sauvignon blanc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993" t="4851" r="30415" b="4851"/>
          <a:stretch>
            <a:fillRect/>
          </a:stretch>
        </p:blipFill>
        <p:spPr bwMode="auto">
          <a:xfrm>
            <a:off x="1677631" y="1289005"/>
            <a:ext cx="1619361" cy="55332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asellaDiTesto 5"/>
          <p:cNvSpPr txBox="1"/>
          <p:nvPr/>
        </p:nvSpPr>
        <p:spPr>
          <a:xfrm>
            <a:off x="4557432" y="2712967"/>
            <a:ext cx="3438661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dirty="0" smtClean="0">
                <a:latin typeface="Arial Rounded MT Bold" panose="020F0704030504030204" pitchFamily="34" charset="0"/>
              </a:rPr>
              <a:t>2 </a:t>
            </a:r>
            <a:r>
              <a:rPr lang="it-IT" sz="2000" dirty="0" err="1" smtClean="0">
                <a:latin typeface="Arial Rounded MT Bold" panose="020F0704030504030204" pitchFamily="34" charset="0"/>
              </a:rPr>
              <a:t>Glasses</a:t>
            </a:r>
            <a:r>
              <a:rPr lang="it-IT" sz="2000" dirty="0" smtClean="0">
                <a:latin typeface="Arial Rounded MT Bold" panose="020F0704030504030204" pitchFamily="34" charset="0"/>
              </a:rPr>
              <a:t> </a:t>
            </a:r>
          </a:p>
          <a:p>
            <a:pPr algn="ctr"/>
            <a:r>
              <a:rPr lang="it-IT" sz="2000" dirty="0" smtClean="0">
                <a:latin typeface="Arial Rounded MT Bold" panose="020F0704030504030204" pitchFamily="34" charset="0"/>
              </a:rPr>
              <a:t>Gambero Rosso Guide</a:t>
            </a:r>
          </a:p>
          <a:p>
            <a:pPr algn="ctr"/>
            <a:endParaRPr lang="it-IT" sz="2000" dirty="0">
              <a:latin typeface="Arial Rounded MT Bold" panose="020F0704030504030204" pitchFamily="34" charset="0"/>
            </a:endParaRPr>
          </a:p>
          <a:p>
            <a:pPr algn="ctr"/>
            <a:r>
              <a:rPr lang="it-IT" sz="2000" dirty="0" smtClean="0">
                <a:latin typeface="Arial Rounded MT Bold" panose="020F0704030504030204" pitchFamily="34" charset="0"/>
              </a:rPr>
              <a:t>3 </a:t>
            </a:r>
            <a:r>
              <a:rPr lang="it-IT" sz="2000" dirty="0" err="1" smtClean="0">
                <a:latin typeface="Arial Rounded MT Bold" panose="020F0704030504030204" pitchFamily="34" charset="0"/>
              </a:rPr>
              <a:t>Grapes</a:t>
            </a:r>
            <a:endParaRPr lang="it-IT" sz="2000" dirty="0" smtClean="0">
              <a:latin typeface="Arial Rounded MT Bold" panose="020F0704030504030204" pitchFamily="34" charset="0"/>
            </a:endParaRPr>
          </a:p>
          <a:p>
            <a:pPr algn="ctr"/>
            <a:r>
              <a:rPr lang="it-IT" sz="2000" dirty="0" err="1" smtClean="0">
                <a:latin typeface="Arial Rounded MT Bold" panose="020F0704030504030204" pitchFamily="34" charset="0"/>
              </a:rPr>
              <a:t>Bibenda</a:t>
            </a:r>
            <a:r>
              <a:rPr lang="it-IT" sz="2000" dirty="0" smtClean="0">
                <a:latin typeface="Arial Rounded MT Bold" panose="020F0704030504030204" pitchFamily="34" charset="0"/>
              </a:rPr>
              <a:t> Guide</a:t>
            </a:r>
          </a:p>
          <a:p>
            <a:pPr algn="ctr"/>
            <a:endParaRPr lang="it-IT" sz="2000" dirty="0">
              <a:latin typeface="Arial Rounded MT Bold" panose="020F0704030504030204" pitchFamily="34" charset="0"/>
            </a:endParaRPr>
          </a:p>
          <a:p>
            <a:pPr algn="ctr"/>
            <a:endParaRPr lang="it-IT" sz="2000" dirty="0" smtClean="0">
              <a:latin typeface="Arial Rounded MT Bold" panose="020F0704030504030204" pitchFamily="34" charset="0"/>
            </a:endParaRPr>
          </a:p>
          <a:p>
            <a:pPr algn="ctr"/>
            <a:endParaRPr lang="it-IT" sz="2000" dirty="0">
              <a:latin typeface="Arial Rounded MT Bold" panose="020F0704030504030204" pitchFamily="34" charset="0"/>
            </a:endParaRPr>
          </a:p>
          <a:p>
            <a:pPr algn="ctr"/>
            <a:r>
              <a:rPr lang="it-IT" sz="2000" dirty="0" smtClean="0">
                <a:latin typeface="Arial Rounded MT Bold" panose="020F0704030504030204" pitchFamily="34" charset="0"/>
              </a:rPr>
              <a:t>3 </a:t>
            </a:r>
            <a:r>
              <a:rPr lang="it-IT" sz="20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T</a:t>
            </a:r>
          </a:p>
          <a:p>
            <a:pPr algn="ctr"/>
            <a:r>
              <a:rPr lang="it-IT" sz="2000" dirty="0" err="1" smtClean="0">
                <a:latin typeface="Arial Rounded MT Bold" panose="020F0704030504030204" pitchFamily="34" charset="0"/>
              </a:rPr>
              <a:t>Ais</a:t>
            </a:r>
            <a:r>
              <a:rPr lang="it-IT" sz="2000" dirty="0" smtClean="0">
                <a:latin typeface="Arial Rounded MT Bold" panose="020F0704030504030204" pitchFamily="34" charset="0"/>
              </a:rPr>
              <a:t> Vitae</a:t>
            </a:r>
          </a:p>
          <a:p>
            <a:pPr algn="ctr"/>
            <a:endParaRPr lang="it-IT" sz="2000" dirty="0">
              <a:latin typeface="Arial Rounded MT Bold" panose="020F0704030504030204" pitchFamily="34" charset="0"/>
            </a:endParaRPr>
          </a:p>
        </p:txBody>
      </p:sp>
      <p:pic>
        <p:nvPicPr>
          <p:cNvPr id="5" name="Picture 2" descr="http://www.ellermann.hk/img/177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3101" y="2547867"/>
            <a:ext cx="2517772" cy="7891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http://www.andreola.eu/wp-content/uploads/2014/10/bibenda_2013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60632" y="3530599"/>
            <a:ext cx="1722710" cy="11288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http://www.identitagolose.it/public/images/medium/logo_copia2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27162" y="4930395"/>
            <a:ext cx="1856180" cy="11120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9550690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 descr="Merlot Campo Camino BdM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204" t="4422" r="28761" b="5101"/>
          <a:stretch>
            <a:fillRect/>
          </a:stretch>
        </p:blipFill>
        <p:spPr bwMode="auto">
          <a:xfrm>
            <a:off x="1348615" y="670932"/>
            <a:ext cx="1873250" cy="6030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72" name="Titolo 1"/>
          <p:cNvSpPr>
            <a:spLocks noGrp="1"/>
          </p:cNvSpPr>
          <p:nvPr>
            <p:ph type="title"/>
          </p:nvPr>
        </p:nvSpPr>
        <p:spPr>
          <a:xfrm>
            <a:off x="3505200" y="324901"/>
            <a:ext cx="4787810" cy="1008062"/>
          </a:xfrm>
        </p:spPr>
        <p:txBody>
          <a:bodyPr>
            <a:normAutofit fontScale="90000"/>
          </a:bodyPr>
          <a:lstStyle/>
          <a:p>
            <a:pPr algn="ctr"/>
            <a:r>
              <a:rPr lang="it-IT" altLang="it-IT" sz="3600" dirty="0">
                <a:latin typeface="Bookman Old Style" panose="02050604050505020204" pitchFamily="18" charset="0"/>
                <a:cs typeface="Times New Roman" panose="02020603050405020304" pitchFamily="18" charset="0"/>
              </a:rPr>
              <a:t>Merlot «</a:t>
            </a:r>
            <a:r>
              <a:rPr lang="it-IT" altLang="it-IT" sz="2800" dirty="0">
                <a:latin typeface="Bookman Old Style" panose="02050604050505020204" pitchFamily="18" charset="0"/>
                <a:cs typeface="Times New Roman" panose="02020603050405020304" pitchFamily="18" charset="0"/>
              </a:rPr>
              <a:t>Campo Camino</a:t>
            </a:r>
            <a:r>
              <a:rPr lang="it-IT" altLang="it-IT" sz="3600" dirty="0">
                <a:latin typeface="Bookman Old Style" panose="02050604050505020204" pitchFamily="18" charset="0"/>
                <a:cs typeface="Times New Roman" panose="02020603050405020304" pitchFamily="18" charset="0"/>
              </a:rPr>
              <a:t>» </a:t>
            </a:r>
            <a:r>
              <a:rPr lang="it-IT" altLang="it-IT" sz="3600" dirty="0" smtClean="0">
                <a:latin typeface="Bookman Old Style" panose="02050604050505020204" pitchFamily="18" charset="0"/>
                <a:cs typeface="Times New Roman" panose="02020603050405020304" pitchFamily="18" charset="0"/>
              </a:rPr>
              <a:t/>
            </a:r>
            <a:br>
              <a:rPr lang="it-IT" altLang="it-IT" sz="3600" dirty="0" smtClean="0">
                <a:latin typeface="Bookman Old Style" panose="02050604050505020204" pitchFamily="18" charset="0"/>
                <a:cs typeface="Times New Roman" panose="02020603050405020304" pitchFamily="18" charset="0"/>
              </a:rPr>
            </a:br>
            <a:r>
              <a:rPr lang="it-IT" altLang="it-IT" sz="3600" dirty="0" smtClean="0">
                <a:latin typeface="Bookman Old Style" panose="02050604050505020204" pitchFamily="18" charset="0"/>
                <a:cs typeface="Times New Roman" panose="02020603050405020304" pitchFamily="18" charset="0"/>
              </a:rPr>
              <a:t>D.O.C</a:t>
            </a:r>
            <a:r>
              <a:rPr lang="it-IT" altLang="it-IT" sz="3600" dirty="0">
                <a:latin typeface="Bookman Old Style" panose="02050604050505020204" pitchFamily="18" charset="0"/>
                <a:cs typeface="Times New Roman" panose="02020603050405020304" pitchFamily="18" charset="0"/>
              </a:rPr>
              <a:t>.</a:t>
            </a:r>
            <a:br>
              <a:rPr lang="it-IT" altLang="it-IT" sz="3600" dirty="0">
                <a:latin typeface="Bookman Old Style" panose="02050604050505020204" pitchFamily="18" charset="0"/>
                <a:cs typeface="Times New Roman" panose="02020603050405020304" pitchFamily="18" charset="0"/>
              </a:rPr>
            </a:br>
            <a:endParaRPr lang="it-IT" altLang="it-IT" sz="1400" dirty="0">
              <a:latin typeface="Bookman Old Style" panose="020506040505050202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4091768" y="1305278"/>
            <a:ext cx="3438661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dirty="0" smtClean="0">
                <a:latin typeface="Arial Rounded MT Bold" panose="020F0704030504030204" pitchFamily="34" charset="0"/>
              </a:rPr>
              <a:t>1 Glass</a:t>
            </a:r>
          </a:p>
          <a:p>
            <a:pPr algn="ctr"/>
            <a:r>
              <a:rPr lang="it-IT" sz="2000" dirty="0" smtClean="0">
                <a:latin typeface="Arial Rounded MT Bold" panose="020F0704030504030204" pitchFamily="34" charset="0"/>
              </a:rPr>
              <a:t>Gambero Rosso Guide</a:t>
            </a:r>
          </a:p>
          <a:p>
            <a:pPr algn="ctr"/>
            <a:endParaRPr lang="it-IT" sz="2000" dirty="0">
              <a:latin typeface="Arial Rounded MT Bold" panose="020F0704030504030204" pitchFamily="34" charset="0"/>
            </a:endParaRPr>
          </a:p>
          <a:p>
            <a:pPr algn="ctr"/>
            <a:endParaRPr lang="it-IT" sz="2000" dirty="0" smtClean="0">
              <a:latin typeface="Arial Rounded MT Bold" panose="020F0704030504030204" pitchFamily="34" charset="0"/>
            </a:endParaRPr>
          </a:p>
          <a:p>
            <a:pPr algn="ctr"/>
            <a:r>
              <a:rPr lang="it-IT" sz="2000" dirty="0" smtClean="0">
                <a:latin typeface="Arial Rounded MT Bold" panose="020F0704030504030204" pitchFamily="34" charset="0"/>
              </a:rPr>
              <a:t>88 </a:t>
            </a:r>
            <a:r>
              <a:rPr lang="it-IT" sz="2000" dirty="0" err="1" smtClean="0">
                <a:latin typeface="Arial Rounded MT Bold" panose="020F0704030504030204" pitchFamily="34" charset="0"/>
              </a:rPr>
              <a:t>points</a:t>
            </a:r>
            <a:r>
              <a:rPr lang="it-IT" sz="2000" dirty="0" smtClean="0">
                <a:latin typeface="Arial Rounded MT Bold" panose="020F0704030504030204" pitchFamily="34" charset="0"/>
              </a:rPr>
              <a:t> </a:t>
            </a:r>
          </a:p>
          <a:p>
            <a:pPr algn="ctr"/>
            <a:r>
              <a:rPr lang="it-IT" sz="2000" dirty="0" smtClean="0">
                <a:latin typeface="Arial Rounded MT Bold" panose="020F0704030504030204" pitchFamily="34" charset="0"/>
              </a:rPr>
              <a:t>Veronelli Guide</a:t>
            </a:r>
          </a:p>
          <a:p>
            <a:pPr algn="ctr"/>
            <a:endParaRPr lang="it-IT" sz="2000" dirty="0">
              <a:latin typeface="Arial Rounded MT Bold" panose="020F0704030504030204" pitchFamily="34" charset="0"/>
            </a:endParaRPr>
          </a:p>
          <a:p>
            <a:pPr algn="ctr"/>
            <a:endParaRPr lang="it-IT" sz="2000" dirty="0" smtClean="0">
              <a:latin typeface="Arial Rounded MT Bold" panose="020F0704030504030204" pitchFamily="34" charset="0"/>
            </a:endParaRPr>
          </a:p>
          <a:p>
            <a:pPr algn="ctr"/>
            <a:r>
              <a:rPr lang="it-IT" sz="2000" dirty="0" smtClean="0">
                <a:latin typeface="Arial Rounded MT Bold" panose="020F0704030504030204" pitchFamily="34" charset="0"/>
              </a:rPr>
              <a:t>3 </a:t>
            </a:r>
            <a:r>
              <a:rPr lang="it-IT" sz="2000" dirty="0" err="1" smtClean="0">
                <a:latin typeface="Arial Rounded MT Bold" panose="020F0704030504030204" pitchFamily="34" charset="0"/>
              </a:rPr>
              <a:t>Grapes</a:t>
            </a:r>
            <a:endParaRPr lang="it-IT" sz="2000" dirty="0" smtClean="0">
              <a:latin typeface="Arial Rounded MT Bold" panose="020F0704030504030204" pitchFamily="34" charset="0"/>
            </a:endParaRPr>
          </a:p>
          <a:p>
            <a:pPr algn="ctr"/>
            <a:r>
              <a:rPr lang="it-IT" sz="2000" dirty="0" err="1" smtClean="0">
                <a:latin typeface="Arial Rounded MT Bold" panose="020F0704030504030204" pitchFamily="34" charset="0"/>
              </a:rPr>
              <a:t>Bibenda</a:t>
            </a:r>
            <a:r>
              <a:rPr lang="it-IT" sz="2000" dirty="0" smtClean="0">
                <a:latin typeface="Arial Rounded MT Bold" panose="020F0704030504030204" pitchFamily="34" charset="0"/>
              </a:rPr>
              <a:t> Guide</a:t>
            </a:r>
          </a:p>
          <a:p>
            <a:pPr algn="ctr"/>
            <a:endParaRPr lang="it-IT" sz="2000" dirty="0">
              <a:latin typeface="Arial Rounded MT Bold" panose="020F0704030504030204" pitchFamily="34" charset="0"/>
            </a:endParaRPr>
          </a:p>
          <a:p>
            <a:pPr algn="ctr"/>
            <a:endParaRPr lang="it-IT" sz="2000" dirty="0" smtClean="0">
              <a:latin typeface="Arial Rounded MT Bold" panose="020F0704030504030204" pitchFamily="34" charset="0"/>
            </a:endParaRPr>
          </a:p>
          <a:p>
            <a:pPr algn="ctr"/>
            <a:endParaRPr lang="it-IT" sz="2000" dirty="0">
              <a:latin typeface="Arial Rounded MT Bold" panose="020F0704030504030204" pitchFamily="34" charset="0"/>
            </a:endParaRPr>
          </a:p>
          <a:p>
            <a:pPr algn="ctr"/>
            <a:r>
              <a:rPr lang="it-IT" sz="2000" dirty="0" smtClean="0">
                <a:latin typeface="Arial Rounded MT Bold" panose="020F0704030504030204" pitchFamily="34" charset="0"/>
              </a:rPr>
              <a:t>3 </a:t>
            </a:r>
            <a:r>
              <a:rPr lang="it-IT" sz="20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T</a:t>
            </a:r>
          </a:p>
          <a:p>
            <a:pPr algn="ctr"/>
            <a:r>
              <a:rPr lang="it-IT" sz="2000" dirty="0" err="1" smtClean="0">
                <a:latin typeface="Arial Rounded MT Bold" panose="020F0704030504030204" pitchFamily="34" charset="0"/>
              </a:rPr>
              <a:t>Ais</a:t>
            </a:r>
            <a:r>
              <a:rPr lang="it-IT" sz="2000" dirty="0" smtClean="0">
                <a:latin typeface="Arial Rounded MT Bold" panose="020F0704030504030204" pitchFamily="34" charset="0"/>
              </a:rPr>
              <a:t> Vitae</a:t>
            </a:r>
          </a:p>
          <a:p>
            <a:pPr algn="ctr"/>
            <a:endParaRPr lang="it-IT" sz="2000" dirty="0">
              <a:latin typeface="Arial Rounded MT Bold" panose="020F0704030504030204" pitchFamily="34" charset="0"/>
            </a:endParaRPr>
          </a:p>
        </p:txBody>
      </p:sp>
      <p:pic>
        <p:nvPicPr>
          <p:cNvPr id="5" name="Picture 2" descr="http://www.ellermann.hk/img/177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90533" y="1291725"/>
            <a:ext cx="2517772" cy="7891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http://www.massolino.it/wp-content/uploads/2014/12/Veronelli-2015-e1417426877771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24693" y="2313796"/>
            <a:ext cx="1649452" cy="11696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http://www.andreola.eu/wp-content/uploads/2014/10/bibenda_2013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88064" y="3755535"/>
            <a:ext cx="1722710" cy="11288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http://www.identitagolose.it/public/images/medium/logo_copia2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11993" y="5070095"/>
            <a:ext cx="1856180" cy="11120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7174821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Titolo 1"/>
          <p:cNvSpPr>
            <a:spLocks noGrp="1"/>
          </p:cNvSpPr>
          <p:nvPr>
            <p:ph type="title"/>
          </p:nvPr>
        </p:nvSpPr>
        <p:spPr>
          <a:xfrm>
            <a:off x="2991030" y="181668"/>
            <a:ext cx="5109781" cy="1008062"/>
          </a:xfrm>
        </p:spPr>
        <p:txBody>
          <a:bodyPr>
            <a:normAutofit/>
          </a:bodyPr>
          <a:lstStyle/>
          <a:p>
            <a:pPr algn="ctr"/>
            <a:r>
              <a:rPr lang="it-IT" altLang="it-IT" sz="4000" dirty="0">
                <a:latin typeface="Bookman Old Style" panose="02050604050505020204" pitchFamily="18" charset="0"/>
                <a:cs typeface="Times New Roman" panose="02020603050405020304" pitchFamily="18" charset="0"/>
              </a:rPr>
              <a:t>360 </a:t>
            </a:r>
            <a:r>
              <a:rPr lang="it-IT" altLang="it-IT" sz="4000" dirty="0" err="1">
                <a:latin typeface="Bookman Old Style" panose="02050604050505020204" pitchFamily="18" charset="0"/>
                <a:cs typeface="Times New Roman" panose="02020603050405020304" pitchFamily="18" charset="0"/>
              </a:rPr>
              <a:t>Ruber</a:t>
            </a:r>
            <a:r>
              <a:rPr lang="it-IT" altLang="it-IT" sz="4000" dirty="0">
                <a:latin typeface="Bookman Old Style" panose="02050604050505020204" pitchFamily="18" charset="0"/>
                <a:cs typeface="Times New Roman" panose="02020603050405020304" pitchFamily="18" charset="0"/>
              </a:rPr>
              <a:t> Capite</a:t>
            </a:r>
            <a:br>
              <a:rPr lang="it-IT" altLang="it-IT" sz="4000" dirty="0">
                <a:latin typeface="Bookman Old Style" panose="02050604050505020204" pitchFamily="18" charset="0"/>
                <a:cs typeface="Times New Roman" panose="02020603050405020304" pitchFamily="18" charset="0"/>
              </a:rPr>
            </a:br>
            <a:endParaRPr lang="it-IT" altLang="it-IT" sz="1400" dirty="0">
              <a:latin typeface="Bookman Old Style" panose="020506040505050202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3796" name="Immagine 4" descr="BOSCO360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988" t="5901" r="20988" b="3801"/>
          <a:stretch>
            <a:fillRect/>
          </a:stretch>
        </p:blipFill>
        <p:spPr bwMode="auto">
          <a:xfrm>
            <a:off x="1725099" y="1043189"/>
            <a:ext cx="1541625" cy="55194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asellaDiTesto 5"/>
          <p:cNvSpPr txBox="1"/>
          <p:nvPr/>
        </p:nvSpPr>
        <p:spPr>
          <a:xfrm>
            <a:off x="4156833" y="1642869"/>
            <a:ext cx="3438661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2 </a:t>
            </a:r>
            <a:r>
              <a:rPr lang="it-IT" sz="2000" dirty="0" err="1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Red</a:t>
            </a:r>
            <a:r>
              <a:rPr lang="it-IT" sz="20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 </a:t>
            </a:r>
            <a:r>
              <a:rPr lang="it-IT" sz="2000" dirty="0" err="1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Glasses</a:t>
            </a:r>
            <a:r>
              <a:rPr lang="it-IT" sz="20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 </a:t>
            </a:r>
          </a:p>
          <a:p>
            <a:pPr algn="ctr"/>
            <a:r>
              <a:rPr lang="it-IT" sz="2000" dirty="0" smtClean="0">
                <a:latin typeface="Arial Rounded MT Bold" panose="020F0704030504030204" pitchFamily="34" charset="0"/>
              </a:rPr>
              <a:t>Gambero Rosso Guide</a:t>
            </a:r>
          </a:p>
          <a:p>
            <a:pPr algn="ctr"/>
            <a:endParaRPr lang="it-IT" sz="2000" dirty="0" smtClean="0">
              <a:latin typeface="Arial Rounded MT Bold" panose="020F0704030504030204" pitchFamily="34" charset="0"/>
            </a:endParaRPr>
          </a:p>
          <a:p>
            <a:pPr algn="ctr"/>
            <a:endParaRPr lang="it-IT" sz="2000" dirty="0">
              <a:latin typeface="Arial Rounded MT Bold" panose="020F0704030504030204" pitchFamily="34" charset="0"/>
            </a:endParaRPr>
          </a:p>
          <a:p>
            <a:pPr algn="ctr"/>
            <a:r>
              <a:rPr lang="it-IT" sz="20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90 </a:t>
            </a:r>
            <a:r>
              <a:rPr lang="it-IT" sz="2000" dirty="0" err="1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Points</a:t>
            </a:r>
            <a:endParaRPr lang="it-IT" sz="2000" dirty="0" smtClean="0">
              <a:solidFill>
                <a:srgbClr val="FF0000"/>
              </a:solidFill>
              <a:latin typeface="Arial Rounded MT Bold" panose="020F0704030504030204" pitchFamily="34" charset="0"/>
            </a:endParaRPr>
          </a:p>
          <a:p>
            <a:pPr algn="ctr"/>
            <a:r>
              <a:rPr lang="it-IT" sz="2000" dirty="0" smtClean="0">
                <a:latin typeface="Arial Rounded MT Bold" panose="020F0704030504030204" pitchFamily="34" charset="0"/>
              </a:rPr>
              <a:t>Veronelli Guide</a:t>
            </a:r>
          </a:p>
          <a:p>
            <a:pPr algn="ctr"/>
            <a:endParaRPr lang="it-IT" sz="2000" dirty="0" smtClean="0">
              <a:latin typeface="Arial Rounded MT Bold" panose="020F0704030504030204" pitchFamily="34" charset="0"/>
            </a:endParaRPr>
          </a:p>
          <a:p>
            <a:pPr algn="ctr"/>
            <a:endParaRPr lang="it-IT" sz="2000" dirty="0">
              <a:latin typeface="Arial Rounded MT Bold" panose="020F0704030504030204" pitchFamily="34" charset="0"/>
            </a:endParaRPr>
          </a:p>
          <a:p>
            <a:pPr algn="ctr"/>
            <a:r>
              <a:rPr lang="it-IT" sz="2000" dirty="0" smtClean="0">
                <a:latin typeface="Arial Rounded MT Bold" panose="020F0704030504030204" pitchFamily="34" charset="0"/>
              </a:rPr>
              <a:t>4 </a:t>
            </a:r>
            <a:r>
              <a:rPr lang="it-IT" sz="2000" dirty="0" err="1" smtClean="0">
                <a:latin typeface="Arial Rounded MT Bold" panose="020F0704030504030204" pitchFamily="34" charset="0"/>
              </a:rPr>
              <a:t>Grapes</a:t>
            </a:r>
            <a:endParaRPr lang="it-IT" sz="2000" dirty="0" smtClean="0">
              <a:latin typeface="Arial Rounded MT Bold" panose="020F0704030504030204" pitchFamily="34" charset="0"/>
            </a:endParaRPr>
          </a:p>
          <a:p>
            <a:pPr algn="ctr"/>
            <a:r>
              <a:rPr lang="it-IT" sz="2000" dirty="0" err="1" smtClean="0">
                <a:latin typeface="Arial Rounded MT Bold" panose="020F0704030504030204" pitchFamily="34" charset="0"/>
              </a:rPr>
              <a:t>Bibenda</a:t>
            </a:r>
            <a:r>
              <a:rPr lang="it-IT" sz="2000" dirty="0" smtClean="0">
                <a:latin typeface="Arial Rounded MT Bold" panose="020F0704030504030204" pitchFamily="34" charset="0"/>
              </a:rPr>
              <a:t> Guide</a:t>
            </a:r>
          </a:p>
          <a:p>
            <a:pPr algn="ctr"/>
            <a:endParaRPr lang="it-IT" sz="2000" dirty="0">
              <a:latin typeface="Arial Rounded MT Bold" panose="020F0704030504030204" pitchFamily="34" charset="0"/>
            </a:endParaRPr>
          </a:p>
          <a:p>
            <a:pPr algn="ctr"/>
            <a:endParaRPr lang="it-IT" sz="2000" dirty="0">
              <a:latin typeface="Arial Rounded MT Bold" panose="020F0704030504030204" pitchFamily="34" charset="0"/>
            </a:endParaRPr>
          </a:p>
        </p:txBody>
      </p:sp>
      <p:pic>
        <p:nvPicPr>
          <p:cNvPr id="5" name="Picture 2" descr="http://www.ellermann.hk/img/177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2549" y="1642869"/>
            <a:ext cx="2517772" cy="7891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http://www.massolino.it/wp-content/uploads/2014/12/Veronelli-2015-e1417426877771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6709" y="2633295"/>
            <a:ext cx="1649452" cy="11696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http://www.andreola.eu/wp-content/uploads/2014/10/bibenda_2013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6709" y="4044206"/>
            <a:ext cx="1722710" cy="11288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8063176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71</Words>
  <Application>Microsoft Office PowerPoint</Application>
  <PresentationFormat>Personnalisé</PresentationFormat>
  <Paragraphs>47</Paragraphs>
  <Slides>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Tema di Office</vt:lpstr>
      <vt:lpstr>Prosecco Millesimato Brut D.O.C. </vt:lpstr>
      <vt:lpstr>Sauvignon Blanc «Turranio»  D.O.C. </vt:lpstr>
      <vt:lpstr>Merlot «Campo Camino»  D.O.C. </vt:lpstr>
      <vt:lpstr>360 Ruber Capite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commerciale paladin</dc:creator>
  <cp:lastModifiedBy>_</cp:lastModifiedBy>
  <cp:revision>9</cp:revision>
  <cp:lastPrinted>2015-11-30T15:09:43Z</cp:lastPrinted>
  <dcterms:created xsi:type="dcterms:W3CDTF">2015-11-25T14:25:42Z</dcterms:created>
  <dcterms:modified xsi:type="dcterms:W3CDTF">2015-11-30T15:10:27Z</dcterms:modified>
</cp:coreProperties>
</file>