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CAA0-5E23-4F03-A2DC-86EAB6873F79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917-69A1-43CA-9FCF-0AE1FC8297C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6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CAA0-5E23-4F03-A2DC-86EAB6873F79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917-69A1-43CA-9FCF-0AE1FC8297C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91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CAA0-5E23-4F03-A2DC-86EAB6873F79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917-69A1-43CA-9FCF-0AE1FC8297C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01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CAA0-5E23-4F03-A2DC-86EAB6873F79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917-69A1-43CA-9FCF-0AE1FC8297C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8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CAA0-5E23-4F03-A2DC-86EAB6873F79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917-69A1-43CA-9FCF-0AE1FC8297C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64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CAA0-5E23-4F03-A2DC-86EAB6873F79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917-69A1-43CA-9FCF-0AE1FC8297C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84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CAA0-5E23-4F03-A2DC-86EAB6873F79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917-69A1-43CA-9FCF-0AE1FC8297C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03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CAA0-5E23-4F03-A2DC-86EAB6873F79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917-69A1-43CA-9FCF-0AE1FC8297C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07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CAA0-5E23-4F03-A2DC-86EAB6873F79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917-69A1-43CA-9FCF-0AE1FC8297C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39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CAA0-5E23-4F03-A2DC-86EAB6873F79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917-69A1-43CA-9FCF-0AE1FC8297C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00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CAA0-5E23-4F03-A2DC-86EAB6873F79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7917-69A1-43CA-9FCF-0AE1FC8297C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43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FCAA0-5E23-4F03-A2DC-86EAB6873F79}" type="datetimeFigureOut">
              <a:rPr lang="it-IT" smtClean="0"/>
              <a:t>30/11/2015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D7917-69A1-43CA-9FCF-0AE1FC8297C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54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351089" y="836613"/>
            <a:ext cx="727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943476" y="2133601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3076" name="Immagine 14" descr="paladin vigne e vini ne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765175"/>
            <a:ext cx="69992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magine 15" descr="logo BDM 20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2924175"/>
            <a:ext cx="2665412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CasellaDiTesto 17"/>
          <p:cNvSpPr txBox="1">
            <a:spLocks noChangeArrowheads="1"/>
          </p:cNvSpPr>
          <p:nvPr/>
        </p:nvSpPr>
        <p:spPr bwMode="auto">
          <a:xfrm>
            <a:off x="2208213" y="2420939"/>
            <a:ext cx="20875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0">
                <a:latin typeface="Bookman Old Style" panose="02050604050505020204" pitchFamily="18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8529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erlot Campo Camino Bd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4" t="4422" r="28761" b="5101"/>
          <a:stretch>
            <a:fillRect/>
          </a:stretch>
        </p:blipFill>
        <p:spPr bwMode="auto">
          <a:xfrm>
            <a:off x="1348615" y="670932"/>
            <a:ext cx="1873250" cy="60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itolo 1"/>
          <p:cNvSpPr>
            <a:spLocks noGrp="1"/>
          </p:cNvSpPr>
          <p:nvPr>
            <p:ph type="title"/>
          </p:nvPr>
        </p:nvSpPr>
        <p:spPr>
          <a:xfrm>
            <a:off x="3505200" y="324901"/>
            <a:ext cx="4787810" cy="1008062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Merlot «</a:t>
            </a:r>
            <a:r>
              <a:rPr lang="it-IT" altLang="it-IT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Campo Camino</a:t>
            </a:r>
            <a:r>
              <a:rPr lang="it-IT" altLang="it-IT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» </a:t>
            </a:r>
            <a:r>
              <a:rPr lang="it-IT" altLang="it-IT" sz="3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3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it-IT" altLang="it-IT" sz="3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D.O.C</a:t>
            </a:r>
            <a:r>
              <a:rPr lang="it-IT" altLang="it-IT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br>
              <a:rPr lang="it-IT" altLang="it-IT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it-IT" altLang="it-IT" sz="1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91768" y="1305278"/>
            <a:ext cx="34386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1 Glass</a:t>
            </a: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Gambero Rosso Guide</a:t>
            </a: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  <a:p>
            <a:pPr algn="ctr"/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88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points</a:t>
            </a:r>
            <a:r>
              <a:rPr lang="it-IT" sz="2000" dirty="0" smtClean="0"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Veronelli Guide</a:t>
            </a: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  <a:p>
            <a:pPr algn="ctr"/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3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Grapes</a:t>
            </a:r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err="1" smtClean="0">
                <a:latin typeface="Arial Rounded MT Bold" panose="020F0704030504030204" pitchFamily="34" charset="0"/>
              </a:rPr>
              <a:t>Bibenda</a:t>
            </a:r>
            <a:r>
              <a:rPr lang="it-IT" sz="2000" dirty="0" smtClean="0">
                <a:latin typeface="Arial Rounded MT Bold" panose="020F0704030504030204" pitchFamily="34" charset="0"/>
              </a:rPr>
              <a:t> Guide</a:t>
            </a: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  <a:p>
            <a:pPr algn="ctr"/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3 </a:t>
            </a:r>
            <a:r>
              <a:rPr lang="it-IT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</a:t>
            </a:r>
          </a:p>
          <a:p>
            <a:pPr algn="ctr"/>
            <a:r>
              <a:rPr lang="it-IT" sz="2000" dirty="0" err="1" smtClean="0">
                <a:latin typeface="Arial Rounded MT Bold" panose="020F0704030504030204" pitchFamily="34" charset="0"/>
              </a:rPr>
              <a:t>Ais</a:t>
            </a:r>
            <a:r>
              <a:rPr lang="it-IT" sz="2000" dirty="0" smtClean="0">
                <a:latin typeface="Arial Rounded MT Bold" panose="020F0704030504030204" pitchFamily="34" charset="0"/>
              </a:rPr>
              <a:t> Vitae</a:t>
            </a: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http://www.ellermann.hk/img/17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33" y="1291725"/>
            <a:ext cx="2517772" cy="7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massolino.it/wp-content/uploads/2014/12/Veronelli-2015-e14174268777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693" y="2313796"/>
            <a:ext cx="1649452" cy="11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ndreola.eu/wp-content/uploads/2014/10/bibenda_2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064" y="3755535"/>
            <a:ext cx="1722710" cy="112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identitagolose.it/public/images/medium/logo_copia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993" y="5070095"/>
            <a:ext cx="1856180" cy="11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48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olo 1"/>
          <p:cNvSpPr>
            <a:spLocks noGrp="1"/>
          </p:cNvSpPr>
          <p:nvPr>
            <p:ph type="title"/>
          </p:nvPr>
        </p:nvSpPr>
        <p:spPr>
          <a:xfrm>
            <a:off x="2991030" y="181668"/>
            <a:ext cx="5109781" cy="1008062"/>
          </a:xfrm>
        </p:spPr>
        <p:txBody>
          <a:bodyPr>
            <a:normAutofit/>
          </a:bodyPr>
          <a:lstStyle/>
          <a:p>
            <a:pPr algn="ctr"/>
            <a:r>
              <a:rPr lang="it-IT" altLang="it-IT" sz="4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360 </a:t>
            </a:r>
            <a:r>
              <a:rPr lang="it-IT" altLang="it-IT" sz="4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Ruber</a:t>
            </a:r>
            <a:r>
              <a:rPr lang="it-IT" altLang="it-IT" sz="4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Capite</a:t>
            </a:r>
            <a:br>
              <a:rPr lang="it-IT" altLang="it-IT" sz="4000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it-IT" altLang="it-IT" sz="1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6" name="Immagine 4" descr="BOSCO3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8" t="5901" r="20988" b="3801"/>
          <a:stretch>
            <a:fillRect/>
          </a:stretch>
        </p:blipFill>
        <p:spPr bwMode="auto">
          <a:xfrm>
            <a:off x="1725099" y="1043189"/>
            <a:ext cx="1541625" cy="551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156833" y="1642869"/>
            <a:ext cx="34386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2 </a:t>
            </a:r>
            <a:r>
              <a:rPr lang="it-IT" sz="20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Red</a:t>
            </a:r>
            <a:r>
              <a:rPr lang="it-IT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Glasses</a:t>
            </a:r>
            <a:r>
              <a:rPr lang="it-IT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Gambero Rosso Guide</a:t>
            </a:r>
          </a:p>
          <a:p>
            <a:pPr algn="ctr"/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90 </a:t>
            </a:r>
            <a:r>
              <a:rPr lang="it-IT" sz="20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Points</a:t>
            </a:r>
            <a:endParaRPr lang="it-IT" sz="2000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Veronelli Guide</a:t>
            </a:r>
          </a:p>
          <a:p>
            <a:pPr algn="ctr"/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4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Grapes</a:t>
            </a:r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err="1" smtClean="0">
                <a:latin typeface="Arial Rounded MT Bold" panose="020F0704030504030204" pitchFamily="34" charset="0"/>
              </a:rPr>
              <a:t>Bibenda</a:t>
            </a:r>
            <a:r>
              <a:rPr lang="it-IT" sz="2000" dirty="0" smtClean="0">
                <a:latin typeface="Arial Rounded MT Bold" panose="020F0704030504030204" pitchFamily="34" charset="0"/>
              </a:rPr>
              <a:t> Guide</a:t>
            </a: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http://www.ellermann.hk/img/17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49" y="1642869"/>
            <a:ext cx="2517772" cy="7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massolino.it/wp-content/uploads/2014/12/Veronelli-2015-e14174268777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709" y="2633295"/>
            <a:ext cx="1649452" cy="11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ndreola.eu/wp-content/uploads/2014/10/bibenda_2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709" y="4044206"/>
            <a:ext cx="1722710" cy="112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31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351089" y="836613"/>
            <a:ext cx="727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943476" y="2133601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3076" name="Immagine 14" descr="paladin vigne e vini ne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765175"/>
            <a:ext cx="69992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magine 15" descr="logo BDM 20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2924175"/>
            <a:ext cx="2665412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CasellaDiTesto 17"/>
          <p:cNvSpPr txBox="1">
            <a:spLocks noChangeArrowheads="1"/>
          </p:cNvSpPr>
          <p:nvPr/>
        </p:nvSpPr>
        <p:spPr bwMode="auto">
          <a:xfrm>
            <a:off x="2208213" y="2420939"/>
            <a:ext cx="20875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0">
                <a:latin typeface="Bookman Old Style" panose="02050604050505020204" pitchFamily="18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14684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264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Great Results in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2015 Competitions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&amp;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2016 Guides for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Paladin and Bosco del Merlo Wines!!!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943476" y="2133601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3076" name="Immagine 14" descr="paladin vigne e vini ne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44" y="3031856"/>
            <a:ext cx="69992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8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630109" y="401236"/>
            <a:ext cx="7723691" cy="983064"/>
          </a:xfrm>
        </p:spPr>
        <p:txBody>
          <a:bodyPr>
            <a:normAutofit fontScale="90000"/>
          </a:bodyPr>
          <a:lstStyle/>
          <a:p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Pinot Grigio PALADIN DOC</a:t>
            </a:r>
            <a:br>
              <a:rPr lang="it-IT" altLang="it-IT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it-IT" altLang="it-IT" sz="3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3200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it-IT" altLang="it-IT" sz="32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0</a:t>
            </a:r>
            <a:endParaRPr lang="it-IT" altLang="it-IT" sz="1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21" y="884372"/>
            <a:ext cx="1839913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34" y="3764097"/>
            <a:ext cx="8445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330162" y="4694511"/>
            <a:ext cx="50551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latin typeface="Arial Rounded MT Bold" panose="020F0704030504030204" pitchFamily="34" charset="0"/>
              </a:rPr>
              <a:t>3 </a:t>
            </a:r>
            <a:r>
              <a:rPr lang="it-IT" sz="4400" dirty="0" err="1" smtClean="0">
                <a:latin typeface="Arial Rounded MT Bold" panose="020F0704030504030204" pitchFamily="34" charset="0"/>
              </a:rPr>
              <a:t>Grapes</a:t>
            </a:r>
            <a:endParaRPr lang="it-IT" sz="44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it-IT" sz="4400" dirty="0" err="1" smtClean="0">
                <a:latin typeface="Arial Rounded MT Bold" panose="020F0704030504030204" pitchFamily="34" charset="0"/>
              </a:rPr>
              <a:t>Bibenda</a:t>
            </a:r>
            <a:r>
              <a:rPr lang="it-IT" sz="4400" dirty="0" smtClean="0">
                <a:latin typeface="Arial Rounded MT Bold" panose="020F0704030504030204" pitchFamily="34" charset="0"/>
              </a:rPr>
              <a:t> Guide</a:t>
            </a:r>
            <a:endParaRPr lang="it-IT" sz="44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http://www.andreola.eu/wp-content/uploads/2014/10/bibenda_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93800"/>
            <a:ext cx="50292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72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3192708" y="242382"/>
            <a:ext cx="5544891" cy="1273175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altLang="it-IT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Syrah</a:t>
            </a:r>
            <a:r>
              <a:rPr lang="it-IT" altLang="it-IT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PALADIN </a:t>
            </a:r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alt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30" y="371475"/>
            <a:ext cx="1906588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829575" y="1079972"/>
            <a:ext cx="30909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4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Grapes</a:t>
            </a:r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err="1" smtClean="0">
                <a:latin typeface="Arial Rounded MT Bold" panose="020F0704030504030204" pitchFamily="34" charset="0"/>
              </a:rPr>
              <a:t>Bibenda</a:t>
            </a:r>
            <a:r>
              <a:rPr lang="it-IT" sz="2000" dirty="0" smtClean="0">
                <a:latin typeface="Arial Rounded MT Bold" panose="020F0704030504030204" pitchFamily="34" charset="0"/>
              </a:rPr>
              <a:t> Guide</a:t>
            </a: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  <a:p>
            <a:pPr algn="ctr"/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3 </a:t>
            </a:r>
            <a:r>
              <a:rPr lang="it-IT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</a:t>
            </a:r>
            <a:endParaRPr lang="it-IT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Guida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Ais</a:t>
            </a:r>
            <a:r>
              <a:rPr lang="it-IT" sz="2000" dirty="0" smtClean="0">
                <a:latin typeface="Arial Rounded MT Bold" panose="020F0704030504030204" pitchFamily="34" charset="0"/>
              </a:rPr>
              <a:t> Vitae</a:t>
            </a: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  <a:p>
            <a:pPr algn="ctr"/>
            <a:endParaRPr lang="it-IT" sz="2000" dirty="0" smtClean="0">
              <a:solidFill>
                <a:schemeClr val="accent4"/>
              </a:solidFill>
              <a:latin typeface="Arial Rounded MT Bold" panose="020F0704030504030204" pitchFamily="34" charset="0"/>
            </a:endParaRPr>
          </a:p>
          <a:p>
            <a:pPr algn="ctr"/>
            <a:endParaRPr lang="it-IT" sz="20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  <a:p>
            <a:pPr algn="ctr"/>
            <a:endParaRPr lang="it-IT" sz="2000" dirty="0" smtClean="0">
              <a:solidFill>
                <a:schemeClr val="accent4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Gold </a:t>
            </a:r>
            <a:r>
              <a:rPr lang="it-IT" sz="2000" dirty="0" err="1" smtClean="0">
                <a:solidFill>
                  <a:schemeClr val="accent4"/>
                </a:solidFill>
                <a:latin typeface="Arial Rounded MT Bold" panose="020F0704030504030204" pitchFamily="34" charset="0"/>
              </a:rPr>
              <a:t>Medal</a:t>
            </a:r>
            <a:endParaRPr lang="it-IT" sz="2000" dirty="0" smtClean="0">
              <a:solidFill>
                <a:schemeClr val="accent4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At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Concours</a:t>
            </a:r>
            <a:r>
              <a:rPr lang="it-IT" sz="2000" dirty="0" smtClean="0"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Mondial</a:t>
            </a:r>
            <a:r>
              <a:rPr lang="it-IT" sz="2000" dirty="0" smtClean="0">
                <a:latin typeface="Arial Rounded MT Bold" panose="020F0704030504030204" pitchFamily="34" charset="0"/>
              </a:rPr>
              <a:t> de Bruxelles</a:t>
            </a:r>
            <a:endParaRPr lang="it-IT" sz="20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http://www.andreola.eu/wp-content/uploads/2014/10/bibenda_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728157"/>
            <a:ext cx="2857500" cy="187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identitagolose.it/public/images/medium/logo_copi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60719"/>
            <a:ext cx="2774950" cy="166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edricberge.alwaysdata.net/houssine/store/img/cms/00000CMB_OR_2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2" y="4373951"/>
            <a:ext cx="2257425" cy="210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90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3533105" y="139030"/>
            <a:ext cx="7033295" cy="1152525"/>
          </a:xfrm>
        </p:spPr>
        <p:txBody>
          <a:bodyPr>
            <a:normAutofit fontScale="90000"/>
          </a:bodyPr>
          <a:lstStyle/>
          <a:p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Malbech</a:t>
            </a:r>
            <a:r>
              <a:rPr lang="it-IT" altLang="it-IT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Gli Aceri PALADIN</a:t>
            </a:r>
            <a:br>
              <a:rPr lang="it-IT" altLang="it-IT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it-IT" altLang="it-IT" sz="3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3200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it-IT" altLang="it-IT" sz="1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Immagine 4" descr="Malbech gli aceri 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0" t="3801" r="29410" b="5901"/>
          <a:stretch>
            <a:fillRect/>
          </a:stretch>
        </p:blipFill>
        <p:spPr bwMode="auto">
          <a:xfrm>
            <a:off x="1839243" y="824249"/>
            <a:ext cx="1693862" cy="55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702036" y="1181205"/>
            <a:ext cx="34386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2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Glasses</a:t>
            </a:r>
            <a:r>
              <a:rPr lang="it-IT" sz="2000" dirty="0" smtClean="0"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Gambero Rosso Guide</a:t>
            </a: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  <a:p>
            <a:pPr algn="ctr"/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89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Points</a:t>
            </a:r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Veronelli Guide</a:t>
            </a:r>
          </a:p>
          <a:p>
            <a:pPr algn="ctr"/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4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Grapes</a:t>
            </a:r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err="1" smtClean="0">
                <a:latin typeface="Arial Rounded MT Bold" panose="020F0704030504030204" pitchFamily="34" charset="0"/>
              </a:rPr>
              <a:t>Bibenda</a:t>
            </a:r>
            <a:r>
              <a:rPr lang="it-IT" sz="2000" dirty="0" smtClean="0">
                <a:latin typeface="Arial Rounded MT Bold" panose="020F0704030504030204" pitchFamily="34" charset="0"/>
              </a:rPr>
              <a:t> Guide</a:t>
            </a: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  <a:p>
            <a:pPr algn="ctr"/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3 </a:t>
            </a:r>
            <a:r>
              <a:rPr lang="it-IT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</a:t>
            </a:r>
          </a:p>
          <a:p>
            <a:pPr algn="ctr"/>
            <a:r>
              <a:rPr lang="it-IT" sz="2000" dirty="0" err="1" smtClean="0">
                <a:latin typeface="Arial Rounded MT Bold" panose="020F0704030504030204" pitchFamily="34" charset="0"/>
              </a:rPr>
              <a:t>Ais</a:t>
            </a:r>
            <a:r>
              <a:rPr lang="it-IT" sz="2000" dirty="0" smtClean="0">
                <a:latin typeface="Arial Rounded MT Bold" panose="020F0704030504030204" pitchFamily="34" charset="0"/>
              </a:rPr>
              <a:t> Vitae</a:t>
            </a: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http://www.ellermann.hk/img/17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33" y="1101225"/>
            <a:ext cx="2517772" cy="7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assolino.it/wp-content/uploads/2014/12/Veronelli-2015-e14174268777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693" y="2212196"/>
            <a:ext cx="1649452" cy="11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ndreola.eu/wp-content/uploads/2014/10/bibenda_2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064" y="3530599"/>
            <a:ext cx="1722710" cy="112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identitagolose.it/public/images/medium/logo_copia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693" y="4930395"/>
            <a:ext cx="1856180" cy="11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53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943476" y="2133601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4" name="Immagine 15" descr="logo BDM 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45" y="1571892"/>
            <a:ext cx="3303051" cy="376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5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>
          <a:xfrm>
            <a:off x="3951353" y="377892"/>
            <a:ext cx="6042653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sz="4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Prosecco Millesimato Brut D.O.C.</a:t>
            </a:r>
            <a:r>
              <a:rPr lang="it-IT" altLang="it-IT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it-IT" altLang="it-IT" sz="12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Segnaposto contenuto 3" descr="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t="5869" r="23909" b="4424"/>
          <a:stretch>
            <a:fillRect/>
          </a:stretch>
        </p:blipFill>
        <p:spPr bwMode="auto">
          <a:xfrm>
            <a:off x="1887424" y="973497"/>
            <a:ext cx="2220936" cy="56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343501" y="2825683"/>
            <a:ext cx="34386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1 Glass </a:t>
            </a: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Gambero Rosso Guide</a:t>
            </a: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  <a:p>
            <a:pPr algn="ctr"/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  <a:p>
            <a:pPr algn="ctr"/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3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Grapes</a:t>
            </a:r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err="1" smtClean="0">
                <a:latin typeface="Arial Rounded MT Bold" panose="020F0704030504030204" pitchFamily="34" charset="0"/>
              </a:rPr>
              <a:t>Bibenda</a:t>
            </a:r>
            <a:r>
              <a:rPr lang="it-IT" sz="2000" dirty="0" smtClean="0">
                <a:latin typeface="Arial Rounded MT Bold" panose="020F0704030504030204" pitchFamily="34" charset="0"/>
              </a:rPr>
              <a:t> Guide</a:t>
            </a: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http://www.ellermann.hk/img/17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533" y="3018146"/>
            <a:ext cx="2517772" cy="7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ndreola.eu/wp-content/uploads/2014/10/bibenda_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921" y="4448578"/>
            <a:ext cx="1722710" cy="112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820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>
          <a:xfrm>
            <a:off x="3296992" y="313499"/>
            <a:ext cx="5598934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Sauvignon </a:t>
            </a:r>
            <a:r>
              <a:rPr lang="it-IT" altLang="it-IT" sz="36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Blanc</a:t>
            </a:r>
            <a:r>
              <a:rPr lang="it-IT" altLang="it-IT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«</a:t>
            </a:r>
            <a:r>
              <a:rPr lang="it-IT" altLang="it-IT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Turranio</a:t>
            </a:r>
            <a:r>
              <a:rPr lang="it-IT" altLang="it-IT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» </a:t>
            </a:r>
            <a:r>
              <a:rPr lang="it-IT" altLang="it-IT" sz="3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3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it-IT" altLang="it-IT" sz="3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D.O.C</a:t>
            </a:r>
            <a:r>
              <a:rPr lang="it-IT" altLang="it-IT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r>
              <a:rPr lang="it-IT" altLang="it-IT" sz="32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3200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it-IT" altLang="it-IT" sz="1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8" name="Immagine 4" descr="sauvignon blan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3" t="4851" r="30415" b="4851"/>
          <a:stretch>
            <a:fillRect/>
          </a:stretch>
        </p:blipFill>
        <p:spPr bwMode="auto">
          <a:xfrm>
            <a:off x="1677631" y="1289005"/>
            <a:ext cx="1619361" cy="553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557432" y="2712967"/>
            <a:ext cx="34386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2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Glasses</a:t>
            </a:r>
            <a:r>
              <a:rPr lang="it-IT" sz="2000" dirty="0" smtClean="0"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Gambero Rosso Guide</a:t>
            </a: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3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Grapes</a:t>
            </a:r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err="1" smtClean="0">
                <a:latin typeface="Arial Rounded MT Bold" panose="020F0704030504030204" pitchFamily="34" charset="0"/>
              </a:rPr>
              <a:t>Bibenda</a:t>
            </a:r>
            <a:r>
              <a:rPr lang="it-IT" sz="2000" dirty="0" smtClean="0">
                <a:latin typeface="Arial Rounded MT Bold" panose="020F0704030504030204" pitchFamily="34" charset="0"/>
              </a:rPr>
              <a:t> Guide</a:t>
            </a: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  <a:p>
            <a:pPr algn="ctr"/>
            <a:endParaRPr lang="it-IT" sz="2000" dirty="0" smtClean="0">
              <a:latin typeface="Arial Rounded MT Bold" panose="020F0704030504030204" pitchFamily="34" charset="0"/>
            </a:endParaRP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3 </a:t>
            </a:r>
            <a:r>
              <a:rPr lang="it-IT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</a:t>
            </a:r>
          </a:p>
          <a:p>
            <a:pPr algn="ctr"/>
            <a:r>
              <a:rPr lang="it-IT" sz="2000" dirty="0" err="1" smtClean="0">
                <a:latin typeface="Arial Rounded MT Bold" panose="020F0704030504030204" pitchFamily="34" charset="0"/>
              </a:rPr>
              <a:t>Ais</a:t>
            </a:r>
            <a:r>
              <a:rPr lang="it-IT" sz="2000" dirty="0" smtClean="0">
                <a:latin typeface="Arial Rounded MT Bold" panose="020F0704030504030204" pitchFamily="34" charset="0"/>
              </a:rPr>
              <a:t> Vitae</a:t>
            </a:r>
          </a:p>
          <a:p>
            <a:pPr algn="ctr"/>
            <a:endParaRPr lang="it-IT" sz="20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http://www.ellermann.hk/img/17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101" y="2547867"/>
            <a:ext cx="2517772" cy="7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ndreola.eu/wp-content/uploads/2014/10/bibenda_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32" y="3530599"/>
            <a:ext cx="1722710" cy="112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identitagolose.it/public/images/medium/logo_copia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162" y="4930395"/>
            <a:ext cx="1856180" cy="11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06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113</Words>
  <Application>Microsoft Office PowerPoint</Application>
  <PresentationFormat>Personnalisé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Tema di Office</vt:lpstr>
      <vt:lpstr>Présentation PowerPoint</vt:lpstr>
      <vt:lpstr>Great Results in  2015 Competitions  &amp;  2016 Guides for  Paladin and Bosco del Merlo Wines!!!</vt:lpstr>
      <vt:lpstr>Présentation PowerPoint</vt:lpstr>
      <vt:lpstr> Pinot Grigio PALADIN DOC    0</vt:lpstr>
      <vt:lpstr>     Syrah PALADIN   </vt:lpstr>
      <vt:lpstr> Malbech Gli Aceri PALADIN  </vt:lpstr>
      <vt:lpstr>Présentation PowerPoint</vt:lpstr>
      <vt:lpstr>Prosecco Millesimato Brut D.O.C. </vt:lpstr>
      <vt:lpstr>Sauvignon Blanc «Turranio»  D.O.C. </vt:lpstr>
      <vt:lpstr>Merlot «Campo Camino»  D.O.C. </vt:lpstr>
      <vt:lpstr>360 Ruber Capite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commerciale paladin</dc:creator>
  <cp:lastModifiedBy>_</cp:lastModifiedBy>
  <cp:revision>8</cp:revision>
  <dcterms:created xsi:type="dcterms:W3CDTF">2015-11-25T14:25:42Z</dcterms:created>
  <dcterms:modified xsi:type="dcterms:W3CDTF">2015-11-30T15:07:00Z</dcterms:modified>
</cp:coreProperties>
</file>