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2" r:id="rId2"/>
    <p:sldId id="274" r:id="rId3"/>
    <p:sldId id="275" r:id="rId4"/>
    <p:sldId id="276" r:id="rId5"/>
    <p:sldId id="284" r:id="rId6"/>
    <p:sldId id="285" r:id="rId7"/>
    <p:sldId id="257" r:id="rId8"/>
    <p:sldId id="266" r:id="rId9"/>
    <p:sldId id="268" r:id="rId10"/>
    <p:sldId id="277" r:id="rId11"/>
    <p:sldId id="278" r:id="rId12"/>
    <p:sldId id="279" r:id="rId13"/>
    <p:sldId id="280" r:id="rId14"/>
    <p:sldId id="270" r:id="rId15"/>
    <p:sldId id="281" r:id="rId16"/>
    <p:sldId id="282" r:id="rId17"/>
    <p:sldId id="283" r:id="rId1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35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Arrotonda angolo diagonale rettangolo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olo 7"/>
          <p:cNvSpPr>
            <a:spLocks noGrp="1"/>
          </p:cNvSpPr>
          <p:nvPr>
            <p:ph type="ctrTitle"/>
          </p:nvPr>
        </p:nvSpPr>
        <p:spPr>
          <a:xfrm>
            <a:off x="464234" y="381001"/>
            <a:ext cx="8229600" cy="2209800"/>
          </a:xfrm>
        </p:spPr>
        <p:txBody>
          <a:bodyPr lIns="45720" rIns="228600"/>
          <a:lstStyle>
            <a:lvl1pPr marL="0" algn="r">
              <a:defRPr sz="4800"/>
            </a:lvl1pPr>
            <a:extLst/>
          </a:lstStyle>
          <a:p>
            <a:r>
              <a:rPr lang="it-IT"/>
              <a:t>Fare clic per modificare lo stile del titolo</a:t>
            </a:r>
            <a:endParaRPr lang="en-US"/>
          </a:p>
        </p:txBody>
      </p:sp>
      <p:sp>
        <p:nvSpPr>
          <p:cNvPr id="9" name="Sottotitolo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a:t>Fare clic per modificare lo stile del sottotitolo dello schema</a:t>
            </a:r>
            <a:endParaRPr lang="en-US"/>
          </a:p>
        </p:txBody>
      </p:sp>
      <p:sp>
        <p:nvSpPr>
          <p:cNvPr id="5" name="Segnaposto data 9"/>
          <p:cNvSpPr>
            <a:spLocks noGrp="1"/>
          </p:cNvSpPr>
          <p:nvPr>
            <p:ph type="dt" sz="half" idx="10"/>
          </p:nvPr>
        </p:nvSpPr>
        <p:spPr>
          <a:xfrm>
            <a:off x="5562600" y="6508750"/>
            <a:ext cx="3001963" cy="274638"/>
          </a:xfrm>
        </p:spPr>
        <p:txBody>
          <a:bodyPr vert="horz" rtlCol="0"/>
          <a:lstStyle>
            <a:lvl1pPr>
              <a:defRPr/>
            </a:lvl1pPr>
            <a:extLst/>
          </a:lstStyle>
          <a:p>
            <a:pPr>
              <a:defRPr/>
            </a:pPr>
            <a:fld id="{15960C55-F4FF-4D90-89E0-BF347B87364F}" type="datetimeFigureOut">
              <a:rPr lang="it-IT"/>
              <a:pPr>
                <a:defRPr/>
              </a:pPr>
              <a:t>01/08/2022</a:t>
            </a:fld>
            <a:endParaRPr lang="it-IT" dirty="0"/>
          </a:p>
        </p:txBody>
      </p:sp>
      <p:sp>
        <p:nvSpPr>
          <p:cNvPr id="6" name="Segnaposto numero diapositiva 10"/>
          <p:cNvSpPr>
            <a:spLocks noGrp="1"/>
          </p:cNvSpPr>
          <p:nvPr>
            <p:ph type="sldNum" sz="quarter" idx="11"/>
          </p:nvPr>
        </p:nvSpPr>
        <p:spPr>
          <a:xfrm>
            <a:off x="8639175" y="6508750"/>
            <a:ext cx="463550" cy="274638"/>
          </a:xfrm>
        </p:spPr>
        <p:txBody>
          <a:bodyPr vert="horz" rtlCol="0"/>
          <a:lstStyle>
            <a:lvl1pPr>
              <a:defRPr smtClean="0">
                <a:solidFill>
                  <a:schemeClr val="tx2">
                    <a:shade val="90000"/>
                  </a:schemeClr>
                </a:solidFill>
              </a:defRPr>
            </a:lvl1pPr>
            <a:extLst/>
          </a:lstStyle>
          <a:p>
            <a:pPr>
              <a:defRPr/>
            </a:pPr>
            <a:fld id="{3DEF73DA-02BD-4124-AB7D-A4C0728161F1}" type="slidenum">
              <a:rPr lang="it-IT"/>
              <a:pPr>
                <a:defRPr/>
              </a:pPr>
              <a:t>‹N°›</a:t>
            </a:fld>
            <a:endParaRPr lang="it-IT" dirty="0"/>
          </a:p>
        </p:txBody>
      </p:sp>
      <p:sp>
        <p:nvSpPr>
          <p:cNvPr id="7" name="Segnaposto piè di pagina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piè di pagina 2"/>
          <p:cNvSpPr>
            <a:spLocks noGrp="1"/>
          </p:cNvSpPr>
          <p:nvPr>
            <p:ph type="ftr" sz="quarter" idx="10"/>
          </p:nvPr>
        </p:nvSpPr>
        <p:spPr/>
        <p:txBody>
          <a:bodyPr/>
          <a:lstStyle>
            <a:lvl1pPr>
              <a:defRPr/>
            </a:lvl1pPr>
          </a:lstStyle>
          <a:p>
            <a:pPr>
              <a:defRPr/>
            </a:pPr>
            <a:endParaRPr lang="it-IT"/>
          </a:p>
        </p:txBody>
      </p:sp>
      <p:sp>
        <p:nvSpPr>
          <p:cNvPr id="5" name="Segnaposto data 13"/>
          <p:cNvSpPr>
            <a:spLocks noGrp="1"/>
          </p:cNvSpPr>
          <p:nvPr>
            <p:ph type="dt" sz="half" idx="11"/>
          </p:nvPr>
        </p:nvSpPr>
        <p:spPr/>
        <p:txBody>
          <a:bodyPr/>
          <a:lstStyle>
            <a:lvl1pPr>
              <a:defRPr/>
            </a:lvl1pPr>
          </a:lstStyle>
          <a:p>
            <a:pPr>
              <a:defRPr/>
            </a:pPr>
            <a:fld id="{DCF46BD5-80A6-4FCD-A9CD-2094AD94CCEF}" type="datetimeFigureOut">
              <a:rPr lang="it-IT"/>
              <a:pPr>
                <a:defRPr/>
              </a:pPr>
              <a:t>01/08/2022</a:t>
            </a:fld>
            <a:endParaRPr lang="it-IT" dirty="0"/>
          </a:p>
        </p:txBody>
      </p:sp>
      <p:sp>
        <p:nvSpPr>
          <p:cNvPr id="6" name="Segnaposto numero diapositiva 22"/>
          <p:cNvSpPr>
            <a:spLocks noGrp="1"/>
          </p:cNvSpPr>
          <p:nvPr>
            <p:ph type="sldNum" sz="quarter" idx="12"/>
          </p:nvPr>
        </p:nvSpPr>
        <p:spPr/>
        <p:txBody>
          <a:bodyPr/>
          <a:lstStyle>
            <a:lvl1pPr>
              <a:defRPr/>
            </a:lvl1pPr>
          </a:lstStyle>
          <a:p>
            <a:pPr>
              <a:defRPr/>
            </a:pPr>
            <a:fld id="{167F1B70-02CA-4041-AF4C-B15C5021FF9C}" type="slidenum">
              <a:rPr lang="it-IT"/>
              <a:pPr>
                <a:defRPr/>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lvl1pPr algn="l">
              <a:defRPr/>
            </a:lvl1pPr>
            <a:extLs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piè di pagina 2"/>
          <p:cNvSpPr>
            <a:spLocks noGrp="1"/>
          </p:cNvSpPr>
          <p:nvPr>
            <p:ph type="ftr" sz="quarter" idx="10"/>
          </p:nvPr>
        </p:nvSpPr>
        <p:spPr/>
        <p:txBody>
          <a:bodyPr/>
          <a:lstStyle>
            <a:lvl1pPr>
              <a:defRPr/>
            </a:lvl1pPr>
          </a:lstStyle>
          <a:p>
            <a:pPr>
              <a:defRPr/>
            </a:pPr>
            <a:endParaRPr lang="it-IT"/>
          </a:p>
        </p:txBody>
      </p:sp>
      <p:sp>
        <p:nvSpPr>
          <p:cNvPr id="5" name="Segnaposto data 13"/>
          <p:cNvSpPr>
            <a:spLocks noGrp="1"/>
          </p:cNvSpPr>
          <p:nvPr>
            <p:ph type="dt" sz="half" idx="11"/>
          </p:nvPr>
        </p:nvSpPr>
        <p:spPr/>
        <p:txBody>
          <a:bodyPr/>
          <a:lstStyle>
            <a:lvl1pPr>
              <a:defRPr/>
            </a:lvl1pPr>
          </a:lstStyle>
          <a:p>
            <a:pPr>
              <a:defRPr/>
            </a:pPr>
            <a:fld id="{40C37769-F3F3-4795-9A1A-D70152CF38C8}" type="datetimeFigureOut">
              <a:rPr lang="it-IT"/>
              <a:pPr>
                <a:defRPr/>
              </a:pPr>
              <a:t>01/08/2022</a:t>
            </a:fld>
            <a:endParaRPr lang="it-IT" dirty="0"/>
          </a:p>
        </p:txBody>
      </p:sp>
      <p:sp>
        <p:nvSpPr>
          <p:cNvPr id="6" name="Segnaposto numero diapositiva 22"/>
          <p:cNvSpPr>
            <a:spLocks noGrp="1"/>
          </p:cNvSpPr>
          <p:nvPr>
            <p:ph type="sldNum" sz="quarter" idx="12"/>
          </p:nvPr>
        </p:nvSpPr>
        <p:spPr/>
        <p:txBody>
          <a:bodyPr/>
          <a:lstStyle>
            <a:lvl1pPr>
              <a:defRPr/>
            </a:lvl1pPr>
          </a:lstStyle>
          <a:p>
            <a:pPr>
              <a:defRPr/>
            </a:pPr>
            <a:fld id="{07D3D263-0DA4-4713-849A-43B80DA7D9F7}" type="slidenum">
              <a:rPr lang="it-IT"/>
              <a:pPr>
                <a:defRPr/>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Rettangolo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3"/>
          <p:cNvSpPr>
            <a:spLocks noGrp="1"/>
          </p:cNvSpPr>
          <p:nvPr>
            <p:ph type="dt" sz="half" idx="10"/>
          </p:nvPr>
        </p:nvSpPr>
        <p:spPr/>
        <p:txBody>
          <a:bodyPr/>
          <a:lstStyle>
            <a:lvl1pPr>
              <a:defRPr/>
            </a:lvl1pPr>
            <a:extLst/>
          </a:lstStyle>
          <a:p>
            <a:pPr>
              <a:defRPr/>
            </a:pPr>
            <a:fld id="{D7384DBB-1533-4F96-B037-60D946844ED7}" type="datetimeFigureOut">
              <a:rPr lang="it-IT"/>
              <a:pPr>
                <a:defRPr/>
              </a:pPr>
              <a:t>01/08/2022</a:t>
            </a:fld>
            <a:endParaRPr lang="it-IT" dirty="0"/>
          </a:p>
        </p:txBody>
      </p:sp>
      <p:sp>
        <p:nvSpPr>
          <p:cNvPr id="6" name="Segnaposto piè di pagina 4"/>
          <p:cNvSpPr>
            <a:spLocks noGrp="1"/>
          </p:cNvSpPr>
          <p:nvPr>
            <p:ph type="ftr" sz="quarter" idx="11"/>
          </p:nvPr>
        </p:nvSpPr>
        <p:spPr/>
        <p:txBody>
          <a:bodyPr/>
          <a:lstStyle>
            <a:lvl1pPr>
              <a:defRPr/>
            </a:lvl1pPr>
            <a:extLst/>
          </a:lstStyle>
          <a:p>
            <a:pPr>
              <a:defRPr/>
            </a:pPr>
            <a:endParaRPr lang="it-IT"/>
          </a:p>
        </p:txBody>
      </p:sp>
      <p:sp>
        <p:nvSpPr>
          <p:cNvPr id="7" name="Segnaposto numero diapositiva 5"/>
          <p:cNvSpPr>
            <a:spLocks noGrp="1"/>
          </p:cNvSpPr>
          <p:nvPr>
            <p:ph type="sldNum" sz="quarter" idx="12"/>
          </p:nvPr>
        </p:nvSpPr>
        <p:spPr/>
        <p:txBody>
          <a:bodyPr/>
          <a:lstStyle>
            <a:lvl1pPr>
              <a:defRPr/>
            </a:lvl1pPr>
            <a:extLst/>
          </a:lstStyle>
          <a:p>
            <a:pPr>
              <a:defRPr/>
            </a:pPr>
            <a:fld id="{851C0A8A-D048-40A7-AB26-9A44891ED563}" type="slidenum">
              <a:rPr lang="it-IT"/>
              <a:pPr>
                <a:defRPr/>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4" name="Rettangolo 6"/>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olo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it-IT"/>
              <a:t>Fare clic per modificare lo stile del titolo</a:t>
            </a:r>
            <a:endParaRPr lang="en-US"/>
          </a:p>
        </p:txBody>
      </p:sp>
      <p:sp>
        <p:nvSpPr>
          <p:cNvPr id="3" name="Segnaposto testo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a:t>Fare clic per modificare stili del testo dello schema</a:t>
            </a:r>
          </a:p>
        </p:txBody>
      </p:sp>
      <p:sp>
        <p:nvSpPr>
          <p:cNvPr id="5" name="Segnaposto data 7"/>
          <p:cNvSpPr>
            <a:spLocks noGrp="1"/>
          </p:cNvSpPr>
          <p:nvPr>
            <p:ph type="dt" sz="half" idx="10"/>
          </p:nvPr>
        </p:nvSpPr>
        <p:spPr>
          <a:xfrm>
            <a:off x="5562600" y="6513513"/>
            <a:ext cx="3001963" cy="274637"/>
          </a:xfrm>
        </p:spPr>
        <p:txBody>
          <a:bodyPr vert="horz" rtlCol="0"/>
          <a:lstStyle>
            <a:lvl1pPr>
              <a:defRPr/>
            </a:lvl1pPr>
            <a:extLst/>
          </a:lstStyle>
          <a:p>
            <a:pPr>
              <a:defRPr/>
            </a:pPr>
            <a:fld id="{B33A06E6-C5A8-474F-8D6C-C2C903E8FA0F}" type="datetimeFigureOut">
              <a:rPr lang="it-IT"/>
              <a:pPr>
                <a:defRPr/>
              </a:pPr>
              <a:t>01/08/2022</a:t>
            </a:fld>
            <a:endParaRPr lang="it-IT" dirty="0"/>
          </a:p>
        </p:txBody>
      </p:sp>
      <p:sp>
        <p:nvSpPr>
          <p:cNvPr id="6" name="Segnaposto numero diapositiva 8"/>
          <p:cNvSpPr>
            <a:spLocks noGrp="1"/>
          </p:cNvSpPr>
          <p:nvPr>
            <p:ph type="sldNum" sz="quarter" idx="11"/>
          </p:nvPr>
        </p:nvSpPr>
        <p:spPr>
          <a:xfrm>
            <a:off x="8639175" y="6513513"/>
            <a:ext cx="463550" cy="274637"/>
          </a:xfrm>
        </p:spPr>
        <p:txBody>
          <a:bodyPr vert="horz" rtlCol="0"/>
          <a:lstStyle>
            <a:lvl1pPr>
              <a:defRPr smtClean="0">
                <a:solidFill>
                  <a:schemeClr val="tx2">
                    <a:shade val="90000"/>
                  </a:schemeClr>
                </a:solidFill>
              </a:defRPr>
            </a:lvl1pPr>
            <a:extLst/>
          </a:lstStyle>
          <a:p>
            <a:pPr>
              <a:defRPr/>
            </a:pPr>
            <a:fld id="{53C8DF8A-1E6C-4E1B-B572-DB51DBC241DF}" type="slidenum">
              <a:rPr lang="it-IT"/>
              <a:pPr>
                <a:defRPr/>
              </a:pPr>
              <a:t>‹N°›</a:t>
            </a:fld>
            <a:endParaRPr lang="it-IT" dirty="0"/>
          </a:p>
        </p:txBody>
      </p:sp>
      <p:sp>
        <p:nvSpPr>
          <p:cNvPr id="7" name="Segnaposto piè di pagina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Rettangolo 9"/>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data 4"/>
          <p:cNvSpPr>
            <a:spLocks noGrp="1"/>
          </p:cNvSpPr>
          <p:nvPr>
            <p:ph type="dt" sz="half" idx="10"/>
          </p:nvPr>
        </p:nvSpPr>
        <p:spPr/>
        <p:txBody>
          <a:bodyPr/>
          <a:lstStyle>
            <a:lvl1pPr>
              <a:defRPr/>
            </a:lvl1pPr>
            <a:extLst/>
          </a:lstStyle>
          <a:p>
            <a:pPr>
              <a:defRPr/>
            </a:pPr>
            <a:fld id="{474C2419-D817-43FC-AD95-BCFDED003B7F}" type="datetimeFigureOut">
              <a:rPr lang="it-IT"/>
              <a:pPr>
                <a:defRPr/>
              </a:pPr>
              <a:t>01/08/2022</a:t>
            </a:fld>
            <a:endParaRPr lang="it-IT" dirty="0"/>
          </a:p>
        </p:txBody>
      </p:sp>
      <p:sp>
        <p:nvSpPr>
          <p:cNvPr id="7" name="Segnaposto piè di pagina 5"/>
          <p:cNvSpPr>
            <a:spLocks noGrp="1"/>
          </p:cNvSpPr>
          <p:nvPr>
            <p:ph type="ftr" sz="quarter" idx="11"/>
          </p:nvPr>
        </p:nvSpPr>
        <p:spPr/>
        <p:txBody>
          <a:bodyPr/>
          <a:lstStyle>
            <a:lvl1pPr>
              <a:defRPr/>
            </a:lvl1pPr>
            <a:extLst/>
          </a:lstStyle>
          <a:p>
            <a:pPr>
              <a:defRPr/>
            </a:pPr>
            <a:endParaRPr lang="it-IT"/>
          </a:p>
        </p:txBody>
      </p:sp>
      <p:sp>
        <p:nvSpPr>
          <p:cNvPr id="8" name="Segnaposto numero diapositiva 6"/>
          <p:cNvSpPr>
            <a:spLocks noGrp="1"/>
          </p:cNvSpPr>
          <p:nvPr>
            <p:ph type="sldNum" sz="quarter" idx="12"/>
          </p:nvPr>
        </p:nvSpPr>
        <p:spPr>
          <a:xfrm>
            <a:off x="8640763" y="6515100"/>
            <a:ext cx="465137" cy="273050"/>
          </a:xfrm>
        </p:spPr>
        <p:txBody>
          <a:bodyPr/>
          <a:lstStyle>
            <a:lvl1pPr>
              <a:defRPr/>
            </a:lvl1pPr>
            <a:extLst/>
          </a:lstStyle>
          <a:p>
            <a:pPr>
              <a:defRPr/>
            </a:pPr>
            <a:fld id="{7B93A252-C37B-4694-9906-C4C94417CE85}" type="slidenum">
              <a:rPr lang="it-IT"/>
              <a:pPr>
                <a:defRPr/>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7" name="Rettangolo 9"/>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auto">
              <a:spcBef>
                <a:spcPts val="0"/>
              </a:spcBef>
              <a:spcAft>
                <a:spcPts val="0"/>
              </a:spcAft>
              <a:defRPr/>
            </a:pPr>
            <a:endParaRPr lang="en-US" dirty="0"/>
          </a:p>
        </p:txBody>
      </p:sp>
      <p:sp>
        <p:nvSpPr>
          <p:cNvPr id="8" name="Rettangolo 10"/>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auto">
              <a:spcBef>
                <a:spcPts val="0"/>
              </a:spcBef>
              <a:spcAft>
                <a:spcPts val="0"/>
              </a:spcAft>
              <a:defRPr/>
            </a:pPr>
            <a:endParaRPr lang="en-US" dirty="0"/>
          </a:p>
        </p:txBody>
      </p:sp>
      <p:sp>
        <p:nvSpPr>
          <p:cNvPr id="2" name="Titolo 1"/>
          <p:cNvSpPr>
            <a:spLocks noGrp="1"/>
          </p:cNvSpPr>
          <p:nvPr>
            <p:ph type="title"/>
          </p:nvPr>
        </p:nvSpPr>
        <p:spPr>
          <a:xfrm>
            <a:off x="457200" y="251948"/>
            <a:ext cx="8229600" cy="1143000"/>
          </a:xfrm>
        </p:spPr>
        <p:txBody>
          <a:bodyPr/>
          <a:lstStyle>
            <a:lvl1pPr>
              <a:defRPr/>
            </a:lvl1pPr>
            <a:extLst/>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it-IT"/>
              <a:t>Fare clic per modificare stili del testo dello schema</a:t>
            </a:r>
          </a:p>
        </p:txBody>
      </p:sp>
      <p:sp>
        <p:nvSpPr>
          <p:cNvPr id="4" name="Segnaposto testo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it-IT"/>
              <a:t>Fare clic per modificare stili del testo dello schema</a:t>
            </a:r>
          </a:p>
        </p:txBody>
      </p:sp>
      <p:sp>
        <p:nvSpPr>
          <p:cNvPr id="5" name="Segnaposto contenuto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9" name="Segnaposto data 6"/>
          <p:cNvSpPr>
            <a:spLocks noGrp="1"/>
          </p:cNvSpPr>
          <p:nvPr>
            <p:ph type="dt" sz="half" idx="10"/>
          </p:nvPr>
        </p:nvSpPr>
        <p:spPr/>
        <p:txBody>
          <a:bodyPr/>
          <a:lstStyle>
            <a:lvl1pPr>
              <a:defRPr/>
            </a:lvl1pPr>
            <a:extLst/>
          </a:lstStyle>
          <a:p>
            <a:pPr>
              <a:defRPr/>
            </a:pPr>
            <a:fld id="{652C522B-49A6-461A-AF8C-203C9588AA20}" type="datetimeFigureOut">
              <a:rPr lang="it-IT"/>
              <a:pPr>
                <a:defRPr/>
              </a:pPr>
              <a:t>01/08/2022</a:t>
            </a:fld>
            <a:endParaRPr lang="it-IT" dirty="0"/>
          </a:p>
        </p:txBody>
      </p:sp>
      <p:sp>
        <p:nvSpPr>
          <p:cNvPr id="10" name="Segnaposto piè di pagina 7"/>
          <p:cNvSpPr>
            <a:spLocks noGrp="1"/>
          </p:cNvSpPr>
          <p:nvPr>
            <p:ph type="ftr" sz="quarter" idx="11"/>
          </p:nvPr>
        </p:nvSpPr>
        <p:spPr/>
        <p:txBody>
          <a:bodyPr/>
          <a:lstStyle>
            <a:lvl1pPr>
              <a:defRPr/>
            </a:lvl1pPr>
            <a:extLst/>
          </a:lstStyle>
          <a:p>
            <a:pPr>
              <a:defRPr/>
            </a:pPr>
            <a:endParaRPr lang="it-IT"/>
          </a:p>
        </p:txBody>
      </p:sp>
      <p:sp>
        <p:nvSpPr>
          <p:cNvPr id="11" name="Segnaposto numero diapositiva 8"/>
          <p:cNvSpPr>
            <a:spLocks noGrp="1"/>
          </p:cNvSpPr>
          <p:nvPr>
            <p:ph type="sldNum" sz="quarter" idx="12"/>
          </p:nvPr>
        </p:nvSpPr>
        <p:spPr>
          <a:xfrm>
            <a:off x="8640763" y="6515100"/>
            <a:ext cx="465137" cy="273050"/>
          </a:xfrm>
        </p:spPr>
        <p:txBody>
          <a:bodyPr/>
          <a:lstStyle>
            <a:lvl1pPr>
              <a:defRPr/>
            </a:lvl1pPr>
            <a:extLst/>
          </a:lstStyle>
          <a:p>
            <a:pPr>
              <a:defRPr/>
            </a:pPr>
            <a:fld id="{370E33BA-E7CC-476B-8F38-FC5689D9E264}" type="slidenum">
              <a:rPr lang="it-IT"/>
              <a:pPr>
                <a:defRPr/>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Rettangolo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olo 1"/>
          <p:cNvSpPr>
            <a:spLocks noGrp="1"/>
          </p:cNvSpPr>
          <p:nvPr>
            <p:ph type="title"/>
          </p:nvPr>
        </p:nvSpPr>
        <p:spPr>
          <a:xfrm>
            <a:off x="457200" y="253218"/>
            <a:ext cx="8229600" cy="1143000"/>
          </a:xfrm>
        </p:spPr>
        <p:txBody>
          <a:bodyPr/>
          <a:lstStyle/>
          <a:p>
            <a:r>
              <a:rPr lang="it-IT"/>
              <a:t>Fare clic per modificare lo stile del titolo</a:t>
            </a:r>
            <a:endParaRPr lang="en-US"/>
          </a:p>
        </p:txBody>
      </p:sp>
      <p:sp>
        <p:nvSpPr>
          <p:cNvPr id="4" name="Segnaposto data 2"/>
          <p:cNvSpPr>
            <a:spLocks noGrp="1"/>
          </p:cNvSpPr>
          <p:nvPr>
            <p:ph type="dt" sz="half" idx="10"/>
          </p:nvPr>
        </p:nvSpPr>
        <p:spPr/>
        <p:txBody>
          <a:bodyPr/>
          <a:lstStyle>
            <a:lvl1pPr>
              <a:defRPr/>
            </a:lvl1pPr>
            <a:extLst/>
          </a:lstStyle>
          <a:p>
            <a:pPr>
              <a:defRPr/>
            </a:pPr>
            <a:fld id="{952C4074-9D79-4A88-8E73-998F331EF8DE}" type="datetimeFigureOut">
              <a:rPr lang="it-IT"/>
              <a:pPr>
                <a:defRPr/>
              </a:pPr>
              <a:t>01/08/2022</a:t>
            </a:fld>
            <a:endParaRPr lang="it-IT" dirty="0"/>
          </a:p>
        </p:txBody>
      </p:sp>
      <p:sp>
        <p:nvSpPr>
          <p:cNvPr id="5" name="Segnaposto piè di pagina 3"/>
          <p:cNvSpPr>
            <a:spLocks noGrp="1"/>
          </p:cNvSpPr>
          <p:nvPr>
            <p:ph type="ftr" sz="quarter" idx="11"/>
          </p:nvPr>
        </p:nvSpPr>
        <p:spPr/>
        <p:txBody>
          <a:bodyPr/>
          <a:lstStyle>
            <a:lvl1pPr>
              <a:defRPr/>
            </a:lvl1pPr>
            <a:extLst/>
          </a:lstStyle>
          <a:p>
            <a:pPr>
              <a:defRPr/>
            </a:pPr>
            <a:endParaRPr lang="it-IT"/>
          </a:p>
        </p:txBody>
      </p:sp>
      <p:sp>
        <p:nvSpPr>
          <p:cNvPr id="6" name="Segnaposto numero diapositiva 4"/>
          <p:cNvSpPr>
            <a:spLocks noGrp="1"/>
          </p:cNvSpPr>
          <p:nvPr>
            <p:ph type="sldNum" sz="quarter" idx="12"/>
          </p:nvPr>
        </p:nvSpPr>
        <p:spPr/>
        <p:txBody>
          <a:bodyPr/>
          <a:lstStyle>
            <a:lvl1pPr>
              <a:defRPr/>
            </a:lvl1pPr>
            <a:extLst/>
          </a:lstStyle>
          <a:p>
            <a:pPr>
              <a:defRPr/>
            </a:pPr>
            <a:fld id="{CA6780ED-B033-4B3B-B538-54874C281533}" type="slidenum">
              <a:rPr lang="it-IT"/>
              <a:pPr>
                <a:defRPr/>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2"/>
          <p:cNvSpPr>
            <a:spLocks noGrp="1"/>
          </p:cNvSpPr>
          <p:nvPr>
            <p:ph type="ftr" sz="quarter" idx="10"/>
          </p:nvPr>
        </p:nvSpPr>
        <p:spPr/>
        <p:txBody>
          <a:bodyPr/>
          <a:lstStyle>
            <a:lvl1pPr>
              <a:defRPr/>
            </a:lvl1pPr>
          </a:lstStyle>
          <a:p>
            <a:pPr>
              <a:defRPr/>
            </a:pPr>
            <a:endParaRPr lang="it-IT"/>
          </a:p>
        </p:txBody>
      </p:sp>
      <p:sp>
        <p:nvSpPr>
          <p:cNvPr id="3" name="Segnaposto data 13"/>
          <p:cNvSpPr>
            <a:spLocks noGrp="1"/>
          </p:cNvSpPr>
          <p:nvPr>
            <p:ph type="dt" sz="half" idx="11"/>
          </p:nvPr>
        </p:nvSpPr>
        <p:spPr/>
        <p:txBody>
          <a:bodyPr/>
          <a:lstStyle>
            <a:lvl1pPr>
              <a:defRPr/>
            </a:lvl1pPr>
          </a:lstStyle>
          <a:p>
            <a:pPr>
              <a:defRPr/>
            </a:pPr>
            <a:fld id="{FFFFEA99-025A-4E87-B22A-C15D5EE58601}" type="datetimeFigureOut">
              <a:rPr lang="it-IT"/>
              <a:pPr>
                <a:defRPr/>
              </a:pPr>
              <a:t>01/08/2022</a:t>
            </a:fld>
            <a:endParaRPr lang="it-IT" dirty="0"/>
          </a:p>
        </p:txBody>
      </p:sp>
      <p:sp>
        <p:nvSpPr>
          <p:cNvPr id="4" name="Segnaposto numero diapositiva 22"/>
          <p:cNvSpPr>
            <a:spLocks noGrp="1"/>
          </p:cNvSpPr>
          <p:nvPr>
            <p:ph type="sldNum" sz="quarter" idx="12"/>
          </p:nvPr>
        </p:nvSpPr>
        <p:spPr/>
        <p:txBody>
          <a:bodyPr/>
          <a:lstStyle>
            <a:lvl1pPr>
              <a:defRPr/>
            </a:lvl1pPr>
          </a:lstStyle>
          <a:p>
            <a:pPr>
              <a:defRPr/>
            </a:pPr>
            <a:fld id="{1713BC61-41D9-4FF6-B0A8-4CCE687BB54E}" type="slidenum">
              <a:rPr lang="it-IT"/>
              <a:pPr>
                <a:defRPr/>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2"/>
      </p:bgRef>
    </p:bg>
    <p:spTree>
      <p:nvGrpSpPr>
        <p:cNvPr id="1" name=""/>
        <p:cNvGrpSpPr/>
        <p:nvPr/>
      </p:nvGrpSpPr>
      <p:grpSpPr>
        <a:xfrm>
          <a:off x="0" y="0"/>
          <a:ext cx="0" cy="0"/>
          <a:chOff x="0" y="0"/>
          <a:chExt cx="0" cy="0"/>
        </a:xfrm>
      </p:grpSpPr>
      <p:sp>
        <p:nvSpPr>
          <p:cNvPr id="5" name="Rettangolo 7"/>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olo 1"/>
          <p:cNvSpPr>
            <a:spLocks noGrp="1"/>
          </p:cNvSpPr>
          <p:nvPr>
            <p:ph type="title"/>
          </p:nvPr>
        </p:nvSpPr>
        <p:spPr>
          <a:xfrm>
            <a:off x="4963136" y="304800"/>
            <a:ext cx="3931920" cy="762000"/>
          </a:xfrm>
        </p:spPr>
        <p:txBody>
          <a:bodyPr/>
          <a:lstStyle>
            <a:lvl1pPr marL="0" algn="r">
              <a:buNone/>
              <a:defRPr sz="2000" b="1"/>
            </a:lvl1pPr>
            <a:extLst/>
          </a:lstStyle>
          <a:p>
            <a:r>
              <a:rPr lang="it-IT"/>
              <a:t>Fare clic per modificare lo stile del titolo</a:t>
            </a:r>
            <a:endParaRPr lang="en-US"/>
          </a:p>
        </p:txBody>
      </p:sp>
      <p:sp>
        <p:nvSpPr>
          <p:cNvPr id="3" name="Segnaposto testo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it-IT"/>
              <a:t>Fare clic per modificare stili del testo dello schema</a:t>
            </a:r>
          </a:p>
        </p:txBody>
      </p:sp>
      <p:sp>
        <p:nvSpPr>
          <p:cNvPr id="4" name="Segnaposto contenuto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data 8"/>
          <p:cNvSpPr>
            <a:spLocks noGrp="1"/>
          </p:cNvSpPr>
          <p:nvPr>
            <p:ph type="dt" sz="half" idx="10"/>
          </p:nvPr>
        </p:nvSpPr>
        <p:spPr>
          <a:xfrm>
            <a:off x="5562600" y="6513513"/>
            <a:ext cx="3001963" cy="274637"/>
          </a:xfrm>
        </p:spPr>
        <p:txBody>
          <a:bodyPr vert="horz" rtlCol="0"/>
          <a:lstStyle>
            <a:lvl1pPr>
              <a:defRPr/>
            </a:lvl1pPr>
            <a:extLst/>
          </a:lstStyle>
          <a:p>
            <a:pPr>
              <a:defRPr/>
            </a:pPr>
            <a:fld id="{D1E48721-0C16-43EC-8BB8-00D0A7528E04}" type="datetimeFigureOut">
              <a:rPr lang="it-IT"/>
              <a:pPr>
                <a:defRPr/>
              </a:pPr>
              <a:t>01/08/2022</a:t>
            </a:fld>
            <a:endParaRPr lang="it-IT" dirty="0"/>
          </a:p>
        </p:txBody>
      </p:sp>
      <p:sp>
        <p:nvSpPr>
          <p:cNvPr id="7" name="Segnaposto numero diapositiva 9"/>
          <p:cNvSpPr>
            <a:spLocks noGrp="1"/>
          </p:cNvSpPr>
          <p:nvPr>
            <p:ph type="sldNum" sz="quarter" idx="11"/>
          </p:nvPr>
        </p:nvSpPr>
        <p:spPr>
          <a:xfrm>
            <a:off x="8639175" y="6513513"/>
            <a:ext cx="463550" cy="274637"/>
          </a:xfrm>
        </p:spPr>
        <p:txBody>
          <a:bodyPr vert="horz" rtlCol="0"/>
          <a:lstStyle>
            <a:lvl1pPr>
              <a:defRPr smtClean="0">
                <a:solidFill>
                  <a:schemeClr val="tx2">
                    <a:shade val="90000"/>
                  </a:schemeClr>
                </a:solidFill>
              </a:defRPr>
            </a:lvl1pPr>
            <a:extLst/>
          </a:lstStyle>
          <a:p>
            <a:pPr>
              <a:defRPr/>
            </a:pPr>
            <a:fld id="{A0FC5B2B-C068-4225-ABD5-FA029DCE6DBD}" type="slidenum">
              <a:rPr lang="it-IT"/>
              <a:pPr>
                <a:defRPr/>
              </a:pPr>
              <a:t>‹N°›</a:t>
            </a:fld>
            <a:endParaRPr lang="it-IT" dirty="0"/>
          </a:p>
        </p:txBody>
      </p:sp>
      <p:sp>
        <p:nvSpPr>
          <p:cNvPr id="8" name="Segnaposto piè di pagina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040443" y="4724400"/>
            <a:ext cx="5486400" cy="664536"/>
          </a:xfrm>
        </p:spPr>
        <p:txBody>
          <a:bodyPr/>
          <a:lstStyle>
            <a:lvl1pPr marL="0" algn="r">
              <a:buNone/>
              <a:defRPr sz="2000" b="1"/>
            </a:lvl1pPr>
            <a:extLst/>
          </a:lstStyle>
          <a:p>
            <a:r>
              <a:rPr lang="it-IT"/>
              <a:t>Fare clic per modificare lo stile del titolo</a:t>
            </a:r>
            <a:endParaRPr lang="en-US"/>
          </a:p>
        </p:txBody>
      </p:sp>
      <p:sp>
        <p:nvSpPr>
          <p:cNvPr id="4" name="Segnaposto testo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it-IT"/>
              <a:t>Fare clic per modificare stili del testo dello schema</a:t>
            </a:r>
          </a:p>
        </p:txBody>
      </p:sp>
      <p:sp>
        <p:nvSpPr>
          <p:cNvPr id="13" name="Segnaposto immagine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it-IT" noProof="0" dirty="0"/>
              <a:t>Fare clic sull'icona per inserire un'immagine</a:t>
            </a:r>
            <a:endParaRPr lang="en-US" noProof="0" dirty="0"/>
          </a:p>
        </p:txBody>
      </p:sp>
      <p:sp>
        <p:nvSpPr>
          <p:cNvPr id="5" name="Segnaposto data 7"/>
          <p:cNvSpPr>
            <a:spLocks noGrp="1"/>
          </p:cNvSpPr>
          <p:nvPr>
            <p:ph type="dt" sz="half" idx="10"/>
          </p:nvPr>
        </p:nvSpPr>
        <p:spPr>
          <a:xfrm>
            <a:off x="5562600" y="6508750"/>
            <a:ext cx="3001963" cy="274638"/>
          </a:xfrm>
        </p:spPr>
        <p:txBody>
          <a:bodyPr vert="horz" rtlCol="0"/>
          <a:lstStyle>
            <a:lvl1pPr>
              <a:defRPr/>
            </a:lvl1pPr>
            <a:extLst/>
          </a:lstStyle>
          <a:p>
            <a:pPr>
              <a:defRPr/>
            </a:pPr>
            <a:fld id="{089B76E9-7828-429E-A95A-8697301249C4}" type="datetimeFigureOut">
              <a:rPr lang="it-IT"/>
              <a:pPr>
                <a:defRPr/>
              </a:pPr>
              <a:t>01/08/2022</a:t>
            </a:fld>
            <a:endParaRPr lang="it-IT" dirty="0"/>
          </a:p>
        </p:txBody>
      </p:sp>
      <p:sp>
        <p:nvSpPr>
          <p:cNvPr id="6" name="Segnaposto numero diapositiva 8"/>
          <p:cNvSpPr>
            <a:spLocks noGrp="1"/>
          </p:cNvSpPr>
          <p:nvPr>
            <p:ph type="sldNum" sz="quarter" idx="11"/>
          </p:nvPr>
        </p:nvSpPr>
        <p:spPr>
          <a:xfrm>
            <a:off x="8639175" y="6508750"/>
            <a:ext cx="463550" cy="274638"/>
          </a:xfrm>
        </p:spPr>
        <p:txBody>
          <a:bodyPr vert="horz" rtlCol="0"/>
          <a:lstStyle>
            <a:lvl1pPr>
              <a:defRPr smtClean="0">
                <a:solidFill>
                  <a:schemeClr val="tx2">
                    <a:shade val="90000"/>
                  </a:schemeClr>
                </a:solidFill>
              </a:defRPr>
            </a:lvl1pPr>
            <a:extLst/>
          </a:lstStyle>
          <a:p>
            <a:pPr>
              <a:defRPr/>
            </a:pPr>
            <a:fld id="{7823BDC2-B8D4-48CE-B270-A4582EF9A1C9}" type="slidenum">
              <a:rPr lang="it-IT"/>
              <a:pPr>
                <a:defRPr/>
              </a:pPr>
              <a:t>‹N°›</a:t>
            </a:fld>
            <a:endParaRPr lang="it-IT" dirty="0"/>
          </a:p>
        </p:txBody>
      </p:sp>
      <p:sp>
        <p:nvSpPr>
          <p:cNvPr id="7" name="Segnaposto piè di pagina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Arrotonda angolo diagonale rettangolo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egnaposto piè di pagina 2"/>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dirty="0">
                <a:solidFill>
                  <a:schemeClr val="bg2">
                    <a:tint val="60000"/>
                    <a:satMod val="155000"/>
                  </a:schemeClr>
                </a:solidFill>
                <a:latin typeface="+mn-lt"/>
                <a:cs typeface="+mn-cs"/>
              </a:defRPr>
            </a:lvl1pPr>
            <a:extLst/>
          </a:lstStyle>
          <a:p>
            <a:pPr>
              <a:defRPr/>
            </a:pPr>
            <a:endParaRPr lang="it-IT"/>
          </a:p>
        </p:txBody>
      </p:sp>
      <p:sp>
        <p:nvSpPr>
          <p:cNvPr id="14" name="Segnaposto data 13"/>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smtClean="0">
                <a:solidFill>
                  <a:schemeClr val="bg2">
                    <a:tint val="60000"/>
                    <a:satMod val="155000"/>
                  </a:schemeClr>
                </a:solidFill>
                <a:latin typeface="+mn-lt"/>
                <a:cs typeface="+mn-cs"/>
              </a:defRPr>
            </a:lvl1pPr>
            <a:extLst/>
          </a:lstStyle>
          <a:p>
            <a:pPr>
              <a:defRPr/>
            </a:pPr>
            <a:fld id="{81456328-43F3-4925-BA68-86576C5B3C4D}" type="datetimeFigureOut">
              <a:rPr lang="it-IT"/>
              <a:pPr>
                <a:defRPr/>
              </a:pPr>
              <a:t>01/08/2022</a:t>
            </a:fld>
            <a:endParaRPr lang="it-IT" dirty="0"/>
          </a:p>
        </p:txBody>
      </p:sp>
      <p:sp>
        <p:nvSpPr>
          <p:cNvPr id="23" name="Segnaposto numero diapositiva 22"/>
          <p:cNvSpPr>
            <a:spLocks noGrp="1"/>
          </p:cNvSpPr>
          <p:nvPr>
            <p:ph type="sldNum" sz="quarter" idx="4"/>
          </p:nvPr>
        </p:nvSpPr>
        <p:spPr>
          <a:xfrm>
            <a:off x="8639175" y="6515100"/>
            <a:ext cx="463550" cy="273050"/>
          </a:xfrm>
          <a:prstGeom prst="rect">
            <a:avLst/>
          </a:prstGeom>
        </p:spPr>
        <p:txBody>
          <a:bodyPr anchor="ctr"/>
          <a:lstStyle>
            <a:lvl1pPr algn="r" eaLnBrk="1" fontAlgn="auto" latinLnBrk="0" hangingPunct="1">
              <a:spcBef>
                <a:spcPts val="0"/>
              </a:spcBef>
              <a:spcAft>
                <a:spcPts val="0"/>
              </a:spcAft>
              <a:defRPr kumimoji="0" sz="1600" smtClean="0">
                <a:solidFill>
                  <a:schemeClr val="tx2">
                    <a:shade val="90000"/>
                  </a:schemeClr>
                </a:solidFill>
                <a:effectLst/>
                <a:latin typeface="+mn-lt"/>
                <a:cs typeface="+mn-cs"/>
              </a:defRPr>
            </a:lvl1pPr>
            <a:extLst/>
          </a:lstStyle>
          <a:p>
            <a:pPr>
              <a:defRPr/>
            </a:pPr>
            <a:fld id="{5FA1236E-7886-43C0-B13E-6CFAC9081A6C}" type="slidenum">
              <a:rPr lang="it-IT"/>
              <a:pPr>
                <a:defRPr/>
              </a:pPr>
              <a:t>‹N°›</a:t>
            </a:fld>
            <a:endParaRPr lang="it-IT" dirty="0"/>
          </a:p>
        </p:txBody>
      </p:sp>
      <p:sp>
        <p:nvSpPr>
          <p:cNvPr id="22" name="Segnaposto titolo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it-IT"/>
              <a:t>Fare clic per modificare lo stile del titolo</a:t>
            </a:r>
            <a:endParaRPr lang="en-US"/>
          </a:p>
        </p:txBody>
      </p:sp>
      <p:sp>
        <p:nvSpPr>
          <p:cNvPr id="1033" name="Segnaposto testo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83" r:id="rId7"/>
    <p:sldLayoutId id="2147483690" r:id="rId8"/>
    <p:sldLayoutId id="2147483691" r:id="rId9"/>
    <p:sldLayoutId id="2147483682" r:id="rId10"/>
    <p:sldLayoutId id="2147483681" r:id="rId11"/>
  </p:sldLayoutIdLst>
  <p:txStyles>
    <p:titleStyle>
      <a:lvl1pPr marL="53975" indent="-53975" algn="r" rtl="0" fontAlgn="base">
        <a:spcBef>
          <a:spcPct val="0"/>
        </a:spcBef>
        <a:spcAft>
          <a:spcPct val="0"/>
        </a:spcAft>
        <a:defRPr sz="4600" kern="1200">
          <a:solidFill>
            <a:srgbClr val="E8DEC9"/>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fontAlgn="base">
        <a:spcBef>
          <a:spcPct val="0"/>
        </a:spcBef>
        <a:spcAft>
          <a:spcPct val="0"/>
        </a:spcAft>
        <a:defRPr sz="4600">
          <a:solidFill>
            <a:srgbClr val="E8DEC9"/>
          </a:solidFill>
          <a:latin typeface="Rockwell" pitchFamily="18" charset="0"/>
        </a:defRPr>
      </a:lvl2pPr>
      <a:lvl3pPr marL="53975" indent="-53975" algn="r" rtl="0" fontAlgn="base">
        <a:spcBef>
          <a:spcPct val="0"/>
        </a:spcBef>
        <a:spcAft>
          <a:spcPct val="0"/>
        </a:spcAft>
        <a:defRPr sz="4600">
          <a:solidFill>
            <a:srgbClr val="E8DEC9"/>
          </a:solidFill>
          <a:latin typeface="Rockwell" pitchFamily="18" charset="0"/>
        </a:defRPr>
      </a:lvl3pPr>
      <a:lvl4pPr marL="53975" indent="-53975" algn="r" rtl="0" fontAlgn="base">
        <a:spcBef>
          <a:spcPct val="0"/>
        </a:spcBef>
        <a:spcAft>
          <a:spcPct val="0"/>
        </a:spcAft>
        <a:defRPr sz="4600">
          <a:solidFill>
            <a:srgbClr val="E8DEC9"/>
          </a:solidFill>
          <a:latin typeface="Rockwell" pitchFamily="18" charset="0"/>
        </a:defRPr>
      </a:lvl4pPr>
      <a:lvl5pPr marL="53975" indent="-53975" algn="r" rtl="0" fontAlgn="base">
        <a:spcBef>
          <a:spcPct val="0"/>
        </a:spcBef>
        <a:spcAft>
          <a:spcPct val="0"/>
        </a:spcAft>
        <a:defRPr sz="4600">
          <a:solidFill>
            <a:srgbClr val="E8DEC9"/>
          </a:solidFill>
          <a:latin typeface="Rockwell" pitchFamily="18" charset="0"/>
        </a:defRPr>
      </a:lvl5pPr>
      <a:lvl6pPr marL="511175" indent="-53975" algn="r" rtl="0" fontAlgn="base">
        <a:spcBef>
          <a:spcPct val="0"/>
        </a:spcBef>
        <a:spcAft>
          <a:spcPct val="0"/>
        </a:spcAft>
        <a:defRPr sz="4600">
          <a:solidFill>
            <a:srgbClr val="E8DEC9"/>
          </a:solidFill>
          <a:latin typeface="Rockwell" pitchFamily="18" charset="0"/>
        </a:defRPr>
      </a:lvl6pPr>
      <a:lvl7pPr marL="968375" indent="-53975" algn="r" rtl="0" fontAlgn="base">
        <a:spcBef>
          <a:spcPct val="0"/>
        </a:spcBef>
        <a:spcAft>
          <a:spcPct val="0"/>
        </a:spcAft>
        <a:defRPr sz="4600">
          <a:solidFill>
            <a:srgbClr val="E8DEC9"/>
          </a:solidFill>
          <a:latin typeface="Rockwell" pitchFamily="18" charset="0"/>
        </a:defRPr>
      </a:lvl7pPr>
      <a:lvl8pPr marL="1425575" indent="-53975" algn="r" rtl="0" fontAlgn="base">
        <a:spcBef>
          <a:spcPct val="0"/>
        </a:spcBef>
        <a:spcAft>
          <a:spcPct val="0"/>
        </a:spcAft>
        <a:defRPr sz="4600">
          <a:solidFill>
            <a:srgbClr val="E8DEC9"/>
          </a:solidFill>
          <a:latin typeface="Rockwell" pitchFamily="18" charset="0"/>
        </a:defRPr>
      </a:lvl8pPr>
      <a:lvl9pPr marL="1882775" indent="-53975" algn="r" rtl="0" fontAlgn="base">
        <a:spcBef>
          <a:spcPct val="0"/>
        </a:spcBef>
        <a:spcAft>
          <a:spcPct val="0"/>
        </a:spcAft>
        <a:defRPr sz="4600">
          <a:solidFill>
            <a:srgbClr val="E8DEC9"/>
          </a:solidFill>
          <a:latin typeface="Rockwell" pitchFamily="18" charset="0"/>
        </a:defRPr>
      </a:lvl9pPr>
      <a:extLst/>
    </p:titleStyle>
    <p:bodyStyle>
      <a:lvl1pPr marL="292100" indent="-292100" algn="l" rtl="0" fontAlgn="base">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fontAlgn="base">
        <a:spcBef>
          <a:spcPts val="400"/>
        </a:spcBef>
        <a:spcAft>
          <a:spcPct val="0"/>
        </a:spcAft>
        <a:buClr>
          <a:srgbClr val="A28E6A"/>
        </a:buClr>
        <a:buSzPct val="100000"/>
        <a:buFont typeface="Wingdings 2" pitchFamily="18" charset="2"/>
        <a:buChar char=""/>
        <a:defRPr sz="2300" kern="1200">
          <a:solidFill>
            <a:schemeClr val="tx1"/>
          </a:solidFill>
          <a:latin typeface="+mn-lt"/>
          <a:ea typeface="+mn-ea"/>
          <a:cs typeface="+mn-cs"/>
        </a:defRPr>
      </a:lvl3pPr>
      <a:lvl4pPr marL="1004888" indent="-182563" algn="l" rtl="0" fontAlgn="base">
        <a:spcBef>
          <a:spcPts val="400"/>
        </a:spcBef>
        <a:spcAft>
          <a:spcPct val="0"/>
        </a:spcAft>
        <a:buClr>
          <a:srgbClr val="A28E6A"/>
        </a:buClr>
        <a:buSzPct val="100000"/>
        <a:buFont typeface="Wingdings 2" pitchFamily="18" charset="2"/>
        <a:buChar char=""/>
        <a:defRPr sz="2000" kern="1200">
          <a:solidFill>
            <a:schemeClr val="tx1"/>
          </a:solidFill>
          <a:latin typeface="+mn-lt"/>
          <a:ea typeface="+mn-ea"/>
          <a:cs typeface="+mn-cs"/>
        </a:defRPr>
      </a:lvl4pPr>
      <a:lvl5pPr marL="1187450" indent="-182563" algn="l" rtl="0" fontAlgn="base">
        <a:spcBef>
          <a:spcPts val="400"/>
        </a:spcBef>
        <a:spcAft>
          <a:spcPct val="0"/>
        </a:spcAft>
        <a:buClr>
          <a:srgbClr val="A28E6A"/>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ASCO avec fond"/>
          <p:cNvPicPr>
            <a:picLocks noChangeAspect="1" noChangeArrowheads="1"/>
          </p:cNvPicPr>
          <p:nvPr/>
        </p:nvPicPr>
        <p:blipFill>
          <a:blip r:embed="rId2">
            <a:clrChange>
              <a:clrFrom>
                <a:srgbClr val="872639"/>
              </a:clrFrom>
              <a:clrTo>
                <a:srgbClr val="872639">
                  <a:alpha val="0"/>
                </a:srgbClr>
              </a:clrTo>
            </a:clrChange>
          </a:blip>
          <a:srcRect/>
          <a:stretch>
            <a:fillRect/>
          </a:stretch>
        </p:blipFill>
        <p:spPr bwMode="auto">
          <a:xfrm>
            <a:off x="2411413" y="0"/>
            <a:ext cx="4321175" cy="2640013"/>
          </a:xfrm>
          <a:prstGeom prst="rect">
            <a:avLst/>
          </a:prstGeom>
          <a:noFill/>
          <a:ln w="9525" algn="in">
            <a:noFill/>
            <a:miter lim="800000"/>
            <a:headEnd/>
            <a:tailEnd/>
          </a:ln>
          <a:effectLst/>
        </p:spPr>
      </p:pic>
      <p:sp>
        <p:nvSpPr>
          <p:cNvPr id="30724" name="Rectangle 4"/>
          <p:cNvSpPr>
            <a:spLocks noGrp="1"/>
          </p:cNvSpPr>
          <p:nvPr>
            <p:ph type="title" idx="4294967295"/>
          </p:nvPr>
        </p:nvSpPr>
        <p:spPr bwMode="auto">
          <a:xfrm>
            <a:off x="-742157" y="2256408"/>
            <a:ext cx="10440988" cy="1143000"/>
          </a:xfrm>
          <a:noFill/>
        </p:spPr>
        <p:txBody>
          <a:bodyPr vert="horz" wrap="square" lIns="91440" tIns="45720" bIns="45720" numCol="1" anchorCtr="0" compatLnSpc="1">
            <a:prstTxWarp prst="textNoShape">
              <a:avLst/>
            </a:prstTxWarp>
            <a:normAutofit fontScale="90000"/>
          </a:bodyPr>
          <a:lstStyle/>
          <a:p>
            <a:pPr algn="ctr"/>
            <a:r>
              <a:rPr lang="fr-BE" sz="3600" dirty="0">
                <a:effectLst/>
                <a:latin typeface="Baskerville Old Face" pitchFamily="18" charset="0"/>
              </a:rPr>
              <a:t>DISCOVER </a:t>
            </a:r>
            <a:br>
              <a:rPr lang="fr-BE" sz="3600" dirty="0">
                <a:effectLst/>
                <a:latin typeface="Baskerville Old Face" pitchFamily="18" charset="0"/>
              </a:rPr>
            </a:br>
            <a:r>
              <a:rPr lang="fr-BE" sz="3600" dirty="0">
                <a:effectLst/>
                <a:latin typeface="Baskerville Old Face" pitchFamily="18" charset="0"/>
              </a:rPr>
              <a:t>VILLA POGGIO SALVI WORLD</a:t>
            </a:r>
            <a:br>
              <a:rPr lang="fr-BE" sz="3600" dirty="0">
                <a:effectLst/>
                <a:latin typeface="Baskerville Old Face" pitchFamily="18" charset="0"/>
              </a:rPr>
            </a:br>
            <a:r>
              <a:rPr lang="fr-BE" sz="3600" dirty="0">
                <a:effectLst/>
                <a:latin typeface="Baskerville Old Face" pitchFamily="18" charset="0"/>
              </a:rPr>
              <a:t> WITH VA.S.CO</a:t>
            </a:r>
            <a:endParaRPr lang="en-US" sz="3600" dirty="0">
              <a:effectLst/>
              <a:latin typeface="Baskerville Old Face" pitchFamily="18" charset="0"/>
            </a:endParaRPr>
          </a:p>
        </p:txBody>
      </p:sp>
      <p:pic>
        <p:nvPicPr>
          <p:cNvPr id="30725" name="Picture 5" descr="villa_poggio_salv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56123" y="3184643"/>
            <a:ext cx="2231753" cy="3423555"/>
          </a:xfrm>
          <a:prstGeom prst="rect">
            <a:avLst/>
          </a:prstGeom>
          <a:noFill/>
          <a:ln w="9525" algn="ctr">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ppt_x"/>
                                          </p:val>
                                        </p:tav>
                                        <p:tav tm="100000">
                                          <p:val>
                                            <p:strVal val="#ppt_x"/>
                                          </p:val>
                                        </p:tav>
                                      </p:tavLst>
                                    </p:anim>
                                    <p:anim calcmode="lin" valueType="num">
                                      <p:cBhvr additive="base">
                                        <p:cTn id="8" dur="500" fill="hold"/>
                                        <p:tgtEl>
                                          <p:spTgt spid="30725"/>
                                        </p:tgtEl>
                                        <p:attrNameLst>
                                          <p:attrName>ppt_y</p:attrName>
                                        </p:attrNameLst>
                                      </p:cBhvr>
                                      <p:tavLst>
                                        <p:tav tm="0">
                                          <p:val>
                                            <p:strVal val="1+#ppt_h/2"/>
                                          </p:val>
                                        </p:tav>
                                        <p:tav tm="100000">
                                          <p:val>
                                            <p:strVal val="#ppt_y"/>
                                          </p:val>
                                        </p:tav>
                                      </p:tavLst>
                                    </p:anim>
                                  </p:childTnLst>
                                </p:cTn>
                              </p:par>
                              <p:par>
                                <p:cTn id="9" presetID="6" presetClass="emph" presetSubtype="0" fill="hold" nodeType="withEffect">
                                  <p:stCondLst>
                                    <p:cond delay="0"/>
                                  </p:stCondLst>
                                  <p:childTnLst>
                                    <p:animScale>
                                      <p:cBhvr>
                                        <p:cTn id="10" dur="2000" fill="hold"/>
                                        <p:tgtEl>
                                          <p:spTgt spid="307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17500" y="320211"/>
            <a:ext cx="7043758" cy="1143000"/>
          </a:xfrm>
        </p:spPr>
        <p:txBody>
          <a:bodyPr>
            <a:normAutofit fontScale="90000"/>
          </a:bodyPr>
          <a:lstStyle/>
          <a:p>
            <a:pPr marL="54864" indent="0" fontAlgn="auto">
              <a:spcAft>
                <a:spcPts val="0"/>
              </a:spcAft>
              <a:defRPr/>
            </a:pPr>
            <a:r>
              <a:rPr lang="it-IT" b="1" dirty="0">
                <a:solidFill>
                  <a:schemeClr val="tx2">
                    <a:tint val="100000"/>
                    <a:shade val="90000"/>
                    <a:satMod val="250000"/>
                    <a:alpha val="100000"/>
                  </a:schemeClr>
                </a:solidFill>
              </a:rPr>
              <a:t>History of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35843" name="Segnaposto contenuto 2"/>
          <p:cNvSpPr>
            <a:spLocks noGrp="1"/>
          </p:cNvSpPr>
          <p:nvPr>
            <p:ph sz="half" idx="4294967295"/>
          </p:nvPr>
        </p:nvSpPr>
        <p:spPr>
          <a:xfrm>
            <a:off x="0" y="1412875"/>
            <a:ext cx="5186363" cy="5073650"/>
          </a:xfrm>
        </p:spPr>
        <p:txBody>
          <a:bodyPr/>
          <a:lstStyle/>
          <a:p>
            <a:pPr algn="just"/>
            <a:r>
              <a:rPr lang="fr-FR" sz="1600"/>
              <a:t>Villa Poggio Salvi prend son nom du versant chanceux du sommet de Montalcino tendant vers la mer de Tyrrhénienne. Les gens de la région de Maremma ont été toujours attirés par cette magnifique situation où l'air est pur  avec des odeurs enivrantes venant des forêts de chênes et des végétations méditerranéennes. On trouve trace de cette parcelle dans les archives historiques de Montalcino  depuis l’an 1500.</a:t>
            </a:r>
          </a:p>
          <a:p>
            <a:pPr algn="just"/>
            <a:r>
              <a:rPr lang="fr-FR" sz="1600"/>
              <a:t> Frappé par la beauté du paysage, en 1979, Dr. Pierluigi Tagliabue achète la propriété. De nos jours Poggio Salvi a 23 hectares de vignes, toutes plantées en Sangiovese Grosso. Près de la propriété de Montalcino, la Tenuta Villa Poggio Salvi possède depuis 1998: 20 hectares en appellation Chianti Colli Senesi, ce vignoble est planté en Sangiovese et merlot. Villa Poggio Salvi  possède également 3 hectares dans la région de Scansano en appellation Morellino.</a:t>
            </a:r>
          </a:p>
          <a:p>
            <a:pPr algn="just"/>
            <a:endParaRPr lang="it-IT" sz="1600"/>
          </a:p>
        </p:txBody>
      </p:sp>
      <p:sp>
        <p:nvSpPr>
          <p:cNvPr id="35844" name="Segnaposto contenuto 3"/>
          <p:cNvSpPr>
            <a:spLocks noGrp="1"/>
          </p:cNvSpPr>
          <p:nvPr>
            <p:ph sz="half" idx="4294967295"/>
          </p:nvPr>
        </p:nvSpPr>
        <p:spPr>
          <a:xfrm>
            <a:off x="5429250" y="1600200"/>
            <a:ext cx="3257550" cy="4525963"/>
          </a:xfrm>
        </p:spPr>
        <p:txBody>
          <a:bodyPr/>
          <a:lstStyle/>
          <a:p>
            <a:endParaRPr lang="it-IT" sz="2800"/>
          </a:p>
          <a:p>
            <a:endParaRPr lang="it-IT" sz="2800"/>
          </a:p>
        </p:txBody>
      </p:sp>
      <p:pic>
        <p:nvPicPr>
          <p:cNvPr id="8" name="Immagine 7" descr="poggio_salvi.jpg"/>
          <p:cNvPicPr>
            <a:picLocks noChangeAspect="1"/>
          </p:cNvPicPr>
          <p:nvPr/>
        </p:nvPicPr>
        <p:blipFill>
          <a:blip r:embed="rId2" cstate="print"/>
          <a:stretch>
            <a:fillRect/>
          </a:stretch>
        </p:blipFill>
        <p:spPr>
          <a:xfrm>
            <a:off x="5318128" y="1331902"/>
            <a:ext cx="3643338" cy="3929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6" name="Picture 6" descr="villa_poggio_salv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77050" y="-100013"/>
            <a:ext cx="1784350" cy="2736851"/>
          </a:xfrm>
          <a:prstGeom prst="rect">
            <a:avLst/>
          </a:prstGeom>
          <a:noFill/>
          <a:ln w="9525" algn="ctr">
            <a:miter lim="800000"/>
            <a:headEnd/>
            <a:tailEnd/>
          </a:ln>
        </p:spPr>
      </p:pic>
      <p:pic>
        <p:nvPicPr>
          <p:cNvPr id="35847" name="Picture 7"/>
          <p:cNvPicPr>
            <a:picLocks noChangeAspect="1" noChangeArrowheads="1"/>
          </p:cNvPicPr>
          <p:nvPr/>
        </p:nvPicPr>
        <p:blipFill>
          <a:blip r:embed="rId4"/>
          <a:srcRect/>
          <a:stretch>
            <a:fillRect/>
          </a:stretch>
        </p:blipFill>
        <p:spPr bwMode="auto">
          <a:xfrm>
            <a:off x="5407025" y="4868863"/>
            <a:ext cx="2836863" cy="1773237"/>
          </a:xfrm>
          <a:prstGeom prst="rect">
            <a:avLst/>
          </a:prstGeom>
          <a:noFill/>
          <a:ln w="9525">
            <a:noFill/>
            <a:miter lim="800000"/>
            <a:headEnd/>
            <a:tailEnd/>
          </a:ln>
          <a:effectLst/>
        </p:spPr>
      </p:pic>
      <p:pic>
        <p:nvPicPr>
          <p:cNvPr id="5" name="Immagine 4" descr="stemma.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034338" y="5516563"/>
            <a:ext cx="1109662" cy="1157287"/>
          </a:xfrm>
          <a:prstGeom prst="rect">
            <a:avLst/>
          </a:prstGeom>
          <a:noFill/>
          <a:ln w="9525" algn="ctr">
            <a:miter lim="800000"/>
            <a:headEnd/>
            <a:tailEnd/>
          </a:ln>
        </p:spPr>
      </p:pic>
      <p:pic>
        <p:nvPicPr>
          <p:cNvPr id="35849" name="Picture 9" descr="villa_poggio_salv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77050" y="0"/>
            <a:ext cx="1784350" cy="2736850"/>
          </a:xfrm>
          <a:prstGeom prst="rect">
            <a:avLst/>
          </a:prstGeom>
          <a:noFill/>
          <a:ln w="9525" algn="ctr">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584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to="" calcmode="lin" valueType="num">
                                      <p:cBhvr>
                                        <p:cTn id="11" dur="1" fill="hold"/>
                                        <p:tgtEl>
                                          <p:spTgt spid="8"/>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35847"/>
                                        </p:tgtEl>
                                        <p:attrNameLst>
                                          <p:attrName>style.visibility</p:attrName>
                                        </p:attrNameLst>
                                      </p:cBhvr>
                                      <p:to>
                                        <p:strVal val="visible"/>
                                      </p:to>
                                    </p:set>
                                    <p:anim to="" calcmode="lin" valueType="num">
                                      <p:cBhvr>
                                        <p:cTn id="16" dur="1" fill="hold"/>
                                        <p:tgtEl>
                                          <p:spTgt spid="35847"/>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58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865162" y="377022"/>
            <a:ext cx="6900882"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rPr>
              <a:t>Terroir of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36867" name="Segnaposto contenuto 2"/>
          <p:cNvSpPr>
            <a:spLocks noGrp="1"/>
          </p:cNvSpPr>
          <p:nvPr>
            <p:ph sz="half" idx="4294967295"/>
          </p:nvPr>
        </p:nvSpPr>
        <p:spPr>
          <a:xfrm>
            <a:off x="250825" y="1557338"/>
            <a:ext cx="4546600" cy="5068887"/>
          </a:xfrm>
        </p:spPr>
        <p:txBody>
          <a:bodyPr/>
          <a:lstStyle/>
          <a:p>
            <a:r>
              <a:rPr lang="fr-FR" sz="1800"/>
              <a:t>L'excellente situation du vignoble, son altitude moyenne de 300 à 500 mètres au-dessus de niveau de la mer, sa richesse du sol en marne et la brise légère provenant de la mer de Tyrrhénienne expliquent la qualité des vins de Villa Poggio Salvi !</a:t>
            </a:r>
          </a:p>
          <a:p>
            <a:r>
              <a:rPr lang="fr-FR" sz="1800"/>
              <a:t> Les vignes ont été plantées après une étude approfondie du sol et du choix des meilleurs terroirs. Le vignoble est exposés sud-ouest contribuant ainsi à une maturation homogène des raisins. </a:t>
            </a:r>
          </a:p>
          <a:p>
            <a:r>
              <a:rPr lang="fr-FR" sz="1800"/>
              <a:t>Une culture raisonnée, des rendements moyens et une vitigestion soignée permettent de produire des raisins avec une belle concentration. Les vignes sont âgées de +- 20 années.</a:t>
            </a:r>
            <a:endParaRPr lang="it-IT" sz="1800"/>
          </a:p>
        </p:txBody>
      </p:sp>
      <p:pic>
        <p:nvPicPr>
          <p:cNvPr id="5" name="Segnaposto contenuto 4" descr="ps-esterno.jpg"/>
          <p:cNvPicPr>
            <a:picLocks noGrp="1" noChangeAspect="1"/>
          </p:cNvPicPr>
          <p:nvPr>
            <p:ph sz="half" idx="4294967295"/>
          </p:nvPr>
        </p:nvPicPr>
        <p:blipFill>
          <a:blip r:embed="rId2"/>
          <a:stretch>
            <a:fillRect/>
          </a:stretch>
        </p:blipFill>
        <p:spPr>
          <a:xfrm>
            <a:off x="5005390" y="1668453"/>
            <a:ext cx="3824286" cy="3000396"/>
          </a:xfrm>
          <a:prstGeom prst="roundRect">
            <a:avLst>
              <a:gd name="adj" fmla="val 4167"/>
            </a:avLst>
          </a:prstGeom>
          <a:solidFill>
            <a:srgbClr val="FFFFFF"/>
          </a:solidFill>
          <a:ln w="76200" cap="sq">
            <a:solidFill>
              <a:schemeClr val="tx1">
                <a:lumMod val="50000"/>
              </a:schemeClr>
            </a:solidFill>
          </a:ln>
          <a:effectLst>
            <a:reflection blurRad="6350" stA="50000" endA="300" endPos="55000" dir="5400000" sy="-100000" algn="bl" rotWithShape="0"/>
          </a:effectLst>
          <a:scene3d>
            <a:camera prst="isometricOffAxis2Left"/>
            <a:lightRig rig="threePt" dir="t">
              <a:rot lat="0" lon="0" rev="2700000"/>
            </a:lightRig>
          </a:scene3d>
          <a:sp3d>
            <a:bevelT h="38100"/>
            <a:contourClr>
              <a:srgbClr val="C0C0C0"/>
            </a:contourClr>
          </a:sp3d>
        </p:spPr>
      </p:pic>
      <p:pic>
        <p:nvPicPr>
          <p:cNvPr id="36869" name="Picture 5" descr="villa_poggio_salvi"/>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16688" y="44450"/>
            <a:ext cx="1784350" cy="2736850"/>
          </a:xfrm>
          <a:prstGeom prst="rect">
            <a:avLst/>
          </a:prstGeom>
          <a:noFill/>
          <a:ln w="9525" algn="ctr">
            <a:miter lim="800000"/>
            <a:headEnd/>
            <a:tailEnd/>
          </a:ln>
        </p:spPr>
      </p:pic>
      <p:pic>
        <p:nvPicPr>
          <p:cNvPr id="36870" name="Picture 6"/>
          <p:cNvPicPr>
            <a:picLocks noChangeAspect="1" noChangeArrowheads="1"/>
          </p:cNvPicPr>
          <p:nvPr/>
        </p:nvPicPr>
        <p:blipFill>
          <a:blip r:embed="rId4"/>
          <a:srcRect/>
          <a:stretch>
            <a:fillRect/>
          </a:stretch>
        </p:blipFill>
        <p:spPr bwMode="auto">
          <a:xfrm>
            <a:off x="5724525" y="4221163"/>
            <a:ext cx="2381250" cy="2428875"/>
          </a:xfrm>
          <a:prstGeom prst="rect">
            <a:avLst/>
          </a:prstGeom>
          <a:noFill/>
          <a:ln w="9525">
            <a:noFill/>
            <a:miter lim="800000"/>
            <a:headEnd/>
            <a:tailEnd/>
          </a:ln>
          <a:effec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illa_PoggioSalvi_Chianti_Colli_Senesi"/>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892230" y="1196752"/>
            <a:ext cx="2000250" cy="5516562"/>
          </a:xfrm>
          <a:prstGeom prst="rect">
            <a:avLst/>
          </a:prstGeom>
          <a:noFill/>
          <a:ln w="9525" algn="ctr">
            <a:miter lim="800000"/>
            <a:headEnd/>
            <a:tailEnd/>
          </a:ln>
        </p:spPr>
      </p:pic>
      <p:sp>
        <p:nvSpPr>
          <p:cNvPr id="2" name="Titolo 1"/>
          <p:cNvSpPr>
            <a:spLocks noGrp="1"/>
          </p:cNvSpPr>
          <p:nvPr>
            <p:ph type="title" idx="4294967295"/>
          </p:nvPr>
        </p:nvSpPr>
        <p:spPr>
          <a:xfrm>
            <a:off x="683568" y="306396"/>
            <a:ext cx="5032824"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rPr>
              <a:t>Wines of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37895" name="Segnaposto contenuto 2"/>
          <p:cNvSpPr>
            <a:spLocks noGrp="1"/>
          </p:cNvSpPr>
          <p:nvPr>
            <p:ph sz="half" idx="4294967295"/>
          </p:nvPr>
        </p:nvSpPr>
        <p:spPr>
          <a:xfrm>
            <a:off x="251520" y="3356992"/>
            <a:ext cx="3960440" cy="2685995"/>
          </a:xfrm>
        </p:spPr>
        <p:txBody>
          <a:bodyPr/>
          <a:lstStyle/>
          <a:p>
            <a:pPr>
              <a:buFont typeface="Wingdings 2" pitchFamily="18" charset="2"/>
              <a:buNone/>
            </a:pPr>
            <a:endParaRPr lang="it-IT" sz="1800" dirty="0"/>
          </a:p>
          <a:p>
            <a:r>
              <a:rPr lang="it-IT" sz="1800" u="sng" dirty="0"/>
              <a:t>BRUNELLO DI MONTALCINO  </a:t>
            </a:r>
            <a:r>
              <a:rPr lang="it-IT" sz="1800" dirty="0"/>
              <a:t>DOCG ANNATA</a:t>
            </a:r>
          </a:p>
          <a:p>
            <a:endParaRPr lang="it-IT" sz="1800" dirty="0"/>
          </a:p>
          <a:p>
            <a:r>
              <a:rPr lang="it-IT" sz="1800" u="sng" dirty="0"/>
              <a:t>ROSSO DI MONTALCINO</a:t>
            </a:r>
            <a:r>
              <a:rPr lang="it-IT" sz="1800" dirty="0"/>
              <a:t> DOC</a:t>
            </a:r>
          </a:p>
          <a:p>
            <a:endParaRPr lang="it-IT" sz="1800" dirty="0"/>
          </a:p>
          <a:p>
            <a:endParaRPr lang="it-IT" sz="1800" dirty="0"/>
          </a:p>
          <a:p>
            <a:r>
              <a:rPr lang="it-IT" sz="1800" u="sng" dirty="0"/>
              <a:t>CASPAGNOLO</a:t>
            </a:r>
            <a:r>
              <a:rPr lang="it-IT" sz="1800" dirty="0"/>
              <a:t>                              CHIANTI Colli Senesi DOCG</a:t>
            </a:r>
          </a:p>
          <a:p>
            <a:endParaRPr lang="it-IT" sz="1800" dirty="0"/>
          </a:p>
          <a:p>
            <a:endParaRPr lang="it-IT" sz="1800" dirty="0"/>
          </a:p>
          <a:p>
            <a:endParaRPr lang="it-IT" sz="1800" dirty="0"/>
          </a:p>
          <a:p>
            <a:pPr>
              <a:buFont typeface="Wingdings 2" pitchFamily="18" charset="2"/>
              <a:buNone/>
            </a:pPr>
            <a:endParaRPr lang="it-IT" sz="1400" dirty="0"/>
          </a:p>
        </p:txBody>
      </p:sp>
      <p:pic>
        <p:nvPicPr>
          <p:cNvPr id="5" name="Immagine 4" descr="stemma.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187624" y="1476001"/>
            <a:ext cx="1872630" cy="1952999"/>
          </a:xfrm>
          <a:prstGeom prst="rect">
            <a:avLst/>
          </a:prstGeom>
          <a:noFill/>
          <a:ln w="9525" algn="ctr">
            <a:miter lim="800000"/>
            <a:headEnd/>
            <a:tailEnd/>
          </a:ln>
        </p:spPr>
      </p:pic>
      <p:pic>
        <p:nvPicPr>
          <p:cNvPr id="4" name="Image 3" descr="Une image contenant texte, alcool, alimentation, boisson&#10;&#10;Description générée automatiquement">
            <a:extLst>
              <a:ext uri="{FF2B5EF4-FFF2-40B4-BE49-F238E27FC236}">
                <a16:creationId xmlns:a16="http://schemas.microsoft.com/office/drawing/2014/main" id="{6EA1ACFF-F63B-2169-F595-FE01B1FA5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45" y="1449396"/>
            <a:ext cx="1556141" cy="5187134"/>
          </a:xfrm>
          <a:prstGeom prst="rect">
            <a:avLst/>
          </a:prstGeom>
        </p:spPr>
      </p:pic>
      <p:pic>
        <p:nvPicPr>
          <p:cNvPr id="7" name="Image 6" descr="Une image contenant texte, boisson, alcool, alimentation&#10;&#10;Description générée automatiquement">
            <a:extLst>
              <a:ext uri="{FF2B5EF4-FFF2-40B4-BE49-F238E27FC236}">
                <a16:creationId xmlns:a16="http://schemas.microsoft.com/office/drawing/2014/main" id="{D93A899D-F2B0-8858-4478-73B2835D2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977" y="1455810"/>
            <a:ext cx="1556141" cy="51871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789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755576" y="357188"/>
            <a:ext cx="6615130"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effectLst>
                  <a:outerShdw blurRad="38100" dist="38100" dir="2700000" algn="tl">
                    <a:srgbClr val="000000">
                      <a:alpha val="43137"/>
                    </a:srgbClr>
                  </a:outerShdw>
                </a:effectLst>
              </a:rPr>
              <a:t>Style</a:t>
            </a:r>
            <a:r>
              <a:rPr lang="it-IT" b="1" dirty="0">
                <a:solidFill>
                  <a:schemeClr val="tx2">
                    <a:tint val="100000"/>
                    <a:shade val="90000"/>
                    <a:satMod val="250000"/>
                    <a:alpha val="100000"/>
                  </a:schemeClr>
                </a:solidFill>
              </a:rPr>
              <a:t> of wine in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38915" name="Segnaposto contenuto 2"/>
          <p:cNvSpPr>
            <a:spLocks noGrp="1"/>
          </p:cNvSpPr>
          <p:nvPr>
            <p:ph sz="half" idx="4294967295"/>
          </p:nvPr>
        </p:nvSpPr>
        <p:spPr>
          <a:xfrm>
            <a:off x="468313" y="1484313"/>
            <a:ext cx="4829175" cy="4525962"/>
          </a:xfrm>
        </p:spPr>
        <p:txBody>
          <a:bodyPr/>
          <a:lstStyle/>
          <a:p>
            <a:r>
              <a:rPr lang="fr-FR" sz="1600"/>
              <a:t>Les vins traditionnels sont produits avec des technologies modernes : c'est la philosophie de « Villa Poggio Salvi ». Nos vins sont caractérisés par le goût moderne adapté au consommateur international.  Villa Poggio Salvi  a une structure moderne tournée vers le futur.</a:t>
            </a:r>
          </a:p>
          <a:p>
            <a:r>
              <a:rPr lang="fr-FR" sz="1600"/>
              <a:t> La cave est maintenue à température, on y garde les vins en  fermentation, elle est équipée d’installations modernes : foulage automatique, pressoirs pneumatiques, pigeuse automatique et cuves thermo-régulées,… Un soin particulier est apporté à la partie de la cave qui abrite les magnifiques barriques de chêne et grands foudres. Une pièce spéciale sert à stocker les bouteilles en phase d’affinage, Poggio Salvi y fait vieillir  ses Brunello pendant trois années et après mise en bouteilles, y fait reposer ses flacons pendant encore quelques mois.</a:t>
            </a:r>
            <a:r>
              <a:rPr lang="fr-FR" sz="2800"/>
              <a:t> </a:t>
            </a:r>
            <a:endParaRPr lang="it-IT" sz="2800"/>
          </a:p>
        </p:txBody>
      </p:sp>
      <p:pic>
        <p:nvPicPr>
          <p:cNvPr id="7" name="Segnaposto contenuto 5" descr="poggiosalvi5.jpg"/>
          <p:cNvPicPr>
            <a:picLocks noGrp="1" noChangeAspect="1"/>
          </p:cNvPicPr>
          <p:nvPr>
            <p:ph sz="half" idx="4294967295"/>
          </p:nvPr>
        </p:nvPicPr>
        <p:blipFill>
          <a:blip r:embed="rId2"/>
          <a:stretch>
            <a:fillRect/>
          </a:stretch>
        </p:blipFill>
        <p:spPr>
          <a:xfrm>
            <a:off x="5357813" y="1500188"/>
            <a:ext cx="3357562" cy="4929187"/>
          </a:xfrm>
          <a:ln>
            <a:solidFill>
              <a:schemeClr val="tx1">
                <a:lumMod val="50000"/>
              </a:schemeClr>
            </a:solidFill>
          </a:ln>
          <a:effectLst>
            <a:outerShdw blurRad="292100" dist="139700" dir="2700000" algn="tl" rotWithShape="0">
              <a:srgbClr val="333333">
                <a:alpha val="65000"/>
              </a:srgbClr>
            </a:outerShdw>
          </a:effectLst>
        </p:spPr>
      </p:pic>
      <p:pic>
        <p:nvPicPr>
          <p:cNvPr id="6" name="Immagine 5" descr="stemma.jpg"/>
          <p:cNvPicPr>
            <a:picLocks noChangeAspect="1"/>
          </p:cNvPicPr>
          <p:nvPr/>
        </p:nvPicPr>
        <p:blipFill>
          <a:blip r:embed="rId3"/>
          <a:stretch>
            <a:fillRect/>
          </a:stretch>
        </p:blipFill>
        <p:spPr>
          <a:xfrm>
            <a:off x="6300192" y="188640"/>
            <a:ext cx="1943447" cy="201046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25860"/>
            <a:ext cx="6615130"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effectLst>
                  <a:outerShdw blurRad="38100" dist="38100" dir="2700000" algn="tl">
                    <a:srgbClr val="000000">
                      <a:alpha val="43137"/>
                    </a:srgbClr>
                  </a:outerShdw>
                </a:effectLst>
              </a:rPr>
              <a:t>Style</a:t>
            </a:r>
            <a:r>
              <a:rPr lang="it-IT" b="1" dirty="0">
                <a:solidFill>
                  <a:schemeClr val="tx2">
                    <a:tint val="100000"/>
                    <a:shade val="90000"/>
                    <a:satMod val="250000"/>
                    <a:alpha val="100000"/>
                  </a:schemeClr>
                </a:solidFill>
              </a:rPr>
              <a:t> of wine in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17410" name="Segnaposto contenuto 2"/>
          <p:cNvSpPr>
            <a:spLocks noGrp="1"/>
          </p:cNvSpPr>
          <p:nvPr>
            <p:ph sz="half" idx="1"/>
          </p:nvPr>
        </p:nvSpPr>
        <p:spPr>
          <a:xfrm>
            <a:off x="457200" y="1600200"/>
            <a:ext cx="4829175" cy="4525963"/>
          </a:xfrm>
        </p:spPr>
        <p:txBody>
          <a:bodyPr/>
          <a:lstStyle/>
          <a:p>
            <a:pPr algn="just"/>
            <a:r>
              <a:rPr lang="en-US" sz="1600"/>
              <a:t>Traditional wines produced with modern technologies: this is the philosophy of Villa Poggio Salvi. Our wines are characterised by modern taste suited for the international qualified consumer.  Villa Poggio Salvi is a winery company with a modern structure aimed to the future.  The cellar is split into a storeroom devoted to fermentation, with thermic conditioned shafts equipped for automatic fulling with pneumatic rakes and with a special device devoted to sink the head of the must (extremely important for wine quality); into a bottling area; and into a wide storeroom organised for the stock of bottles in the refining process.  A special care is given to the oak barrels' storeroom, where Brunello Villa Poggio Salvi is aging inside rows of slavonian oak barrels, where it is aged for three years before some more months of refining in bottles. </a:t>
            </a:r>
          </a:p>
          <a:p>
            <a:pPr algn="just"/>
            <a:endParaRPr lang="it-IT" sz="1600"/>
          </a:p>
        </p:txBody>
      </p:sp>
      <p:pic>
        <p:nvPicPr>
          <p:cNvPr id="7" name="Segnaposto contenuto 5" descr="poggiosalvi5.jpg"/>
          <p:cNvPicPr>
            <a:picLocks noGrp="1" noChangeAspect="1"/>
          </p:cNvPicPr>
          <p:nvPr>
            <p:ph sz="half" idx="2"/>
          </p:nvPr>
        </p:nvPicPr>
        <p:blipFill>
          <a:blip r:embed="rId2"/>
          <a:stretch>
            <a:fillRect/>
          </a:stretch>
        </p:blipFill>
        <p:spPr>
          <a:xfrm>
            <a:off x="5357813" y="1500188"/>
            <a:ext cx="3357562" cy="4929187"/>
          </a:xfrm>
          <a:ln>
            <a:solidFill>
              <a:schemeClr val="tx1">
                <a:lumMod val="50000"/>
              </a:schemeClr>
            </a:solidFill>
          </a:ln>
          <a:effectLst>
            <a:outerShdw blurRad="292100" dist="139700" dir="2700000" algn="tl" rotWithShape="0">
              <a:srgbClr val="333333">
                <a:alpha val="65000"/>
              </a:srgbClr>
            </a:outerShdw>
          </a:effectLst>
        </p:spPr>
      </p:pic>
      <p:pic>
        <p:nvPicPr>
          <p:cNvPr id="6" name="Immagine 5" descr="stemma.jpg"/>
          <p:cNvPicPr>
            <a:picLocks noChangeAspect="1"/>
          </p:cNvPicPr>
          <p:nvPr/>
        </p:nvPicPr>
        <p:blipFill>
          <a:blip r:embed="rId3" cstate="print"/>
          <a:stretch>
            <a:fillRect/>
          </a:stretch>
        </p:blipFill>
        <p:spPr>
          <a:xfrm>
            <a:off x="6614052" y="325860"/>
            <a:ext cx="1656184" cy="1713293"/>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76412" y="436902"/>
            <a:ext cx="7186634"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rPr>
              <a:t>Enologo in Villa Poggio Salvi Dr.Vittorio Fiore</a:t>
            </a:r>
          </a:p>
        </p:txBody>
      </p:sp>
      <p:sp>
        <p:nvSpPr>
          <p:cNvPr id="3" name="Segnaposto contenuto 2"/>
          <p:cNvSpPr>
            <a:spLocks noGrp="1"/>
          </p:cNvSpPr>
          <p:nvPr>
            <p:ph sz="half" idx="4294967295"/>
          </p:nvPr>
        </p:nvSpPr>
        <p:spPr>
          <a:xfrm>
            <a:off x="495870" y="1766548"/>
            <a:ext cx="8424862" cy="4525963"/>
          </a:xfrm>
        </p:spPr>
        <p:txBody>
          <a:bodyPr>
            <a:normAutofit lnSpcReduction="10000"/>
          </a:bodyPr>
          <a:lstStyle/>
          <a:p>
            <a:pPr marL="2057400" lvl="4" indent="-228600"/>
            <a:r>
              <a:rPr lang="it-IT" dirty="0"/>
              <a:t>Vittorio Fiore est né à Fortezza (Bolzano - Italie) en 1941. </a:t>
            </a:r>
            <a:r>
              <a:rPr lang="fr-FR" dirty="0"/>
              <a:t>Il a eu une éducation poussée, se spécialisant en viticulture et œnologie à la Haute Ecole Technique de San Michele dans le Alto Adige (Trentin); ensuite, il reçu son diplôme d’ingénieur agronome à </a:t>
            </a:r>
            <a:r>
              <a:rPr lang="fr-FR" dirty="0" err="1"/>
              <a:t>Conegliano</a:t>
            </a:r>
            <a:r>
              <a:rPr lang="fr-FR" dirty="0"/>
              <a:t> (Trévise - Italie) en 1961. </a:t>
            </a:r>
          </a:p>
          <a:p>
            <a:pPr marL="2057400" lvl="4" indent="-228600"/>
            <a:r>
              <a:rPr lang="fr-FR" dirty="0"/>
              <a:t>Eminent professeur, il a  organisé et dirigé beaucoup de concours sur le vin  et dispensé des cours sur la </a:t>
            </a:r>
            <a:r>
              <a:rPr lang="fr-FR" dirty="0" err="1"/>
              <a:t>vitigestion</a:t>
            </a:r>
            <a:r>
              <a:rPr lang="fr-FR" dirty="0"/>
              <a:t>.</a:t>
            </a:r>
          </a:p>
          <a:p>
            <a:pPr marL="2057400" lvl="4" indent="-228600"/>
            <a:r>
              <a:rPr lang="fr-FR" dirty="0"/>
              <a:t>Aujourd’hui il est considéré comme un des plus grand expert en familiarisation des vins italiens et étrangers, des techniques de production, du traitement raisonné de la vigne, de la conservation des vins et de leur vieillissement et des techniques d’embouteillage. Depuis 1978, il s'est installé en Toscane, où il consulte pour </a:t>
            </a:r>
            <a:r>
              <a:rPr lang="fr-FR" dirty="0" err="1"/>
              <a:t>Biondi</a:t>
            </a:r>
            <a:r>
              <a:rPr lang="fr-FR" dirty="0"/>
              <a:t> </a:t>
            </a:r>
            <a:r>
              <a:rPr lang="fr-FR" dirty="0" err="1"/>
              <a:t>Santi</a:t>
            </a:r>
            <a:r>
              <a:rPr lang="fr-FR" dirty="0"/>
              <a:t> </a:t>
            </a:r>
            <a:r>
              <a:rPr lang="fr-FR" dirty="0" err="1"/>
              <a:t>s.p.a</a:t>
            </a:r>
            <a:r>
              <a:rPr lang="fr-FR" dirty="0"/>
              <a:t>.</a:t>
            </a:r>
          </a:p>
          <a:p>
            <a:pPr>
              <a:lnSpc>
                <a:spcPct val="80000"/>
              </a:lnSpc>
            </a:pPr>
            <a:endParaRPr lang="it-IT" sz="1900" dirty="0"/>
          </a:p>
        </p:txBody>
      </p:sp>
      <p:sp>
        <p:nvSpPr>
          <p:cNvPr id="4" name="Segnaposto contenuto 3"/>
          <p:cNvSpPr>
            <a:spLocks noGrp="1"/>
          </p:cNvSpPr>
          <p:nvPr>
            <p:ph sz="half" idx="4294967295"/>
          </p:nvPr>
        </p:nvSpPr>
        <p:spPr>
          <a:xfrm>
            <a:off x="5429250" y="1646238"/>
            <a:ext cx="3257550" cy="4525962"/>
          </a:xfrm>
        </p:spPr>
        <p:txBody>
          <a:bodyPr>
            <a:normAutofit/>
          </a:bodyPr>
          <a:lstStyle/>
          <a:p>
            <a:pPr fontAlgn="auto">
              <a:spcBef>
                <a:spcPts val="0"/>
              </a:spcBef>
              <a:spcAft>
                <a:spcPts val="0"/>
              </a:spcAft>
              <a:buFont typeface="Wingdings 2"/>
              <a:buChar char=""/>
              <a:defRPr/>
            </a:pPr>
            <a:endParaRPr lang="it-IT" sz="2800" dirty="0"/>
          </a:p>
          <a:p>
            <a:pPr fontAlgn="auto">
              <a:spcBef>
                <a:spcPts val="0"/>
              </a:spcBef>
              <a:spcAft>
                <a:spcPts val="0"/>
              </a:spcAft>
              <a:buFont typeface="Wingdings 2"/>
              <a:buChar char=""/>
              <a:defRPr/>
            </a:pPr>
            <a:endParaRPr lang="it-IT" sz="2800" dirty="0"/>
          </a:p>
        </p:txBody>
      </p:sp>
      <p:pic>
        <p:nvPicPr>
          <p:cNvPr id="5" name="Immagine 4" descr="stemma.jpg"/>
          <p:cNvPicPr>
            <a:picLocks noChangeAspect="1"/>
          </p:cNvPicPr>
          <p:nvPr/>
        </p:nvPicPr>
        <p:blipFill>
          <a:blip r:embed="rId2"/>
          <a:stretch>
            <a:fillRect/>
          </a:stretch>
        </p:blipFill>
        <p:spPr>
          <a:xfrm>
            <a:off x="7786710" y="214290"/>
            <a:ext cx="1104908" cy="1143008"/>
          </a:xfrm>
          <a:prstGeom prst="rect">
            <a:avLst/>
          </a:prstGeom>
          <a:ln>
            <a:noFill/>
          </a:ln>
          <a:effectLst>
            <a:softEdge rad="112500"/>
          </a:effectLst>
        </p:spPr>
      </p:pic>
      <p:pic>
        <p:nvPicPr>
          <p:cNvPr id="39942" name="Picture 6"/>
          <p:cNvPicPr>
            <a:picLocks noChangeAspect="1" noChangeArrowheads="1"/>
          </p:cNvPicPr>
          <p:nvPr/>
        </p:nvPicPr>
        <p:blipFill>
          <a:blip r:embed="rId3"/>
          <a:srcRect/>
          <a:stretch>
            <a:fillRect/>
          </a:stretch>
        </p:blipFill>
        <p:spPr bwMode="auto">
          <a:xfrm>
            <a:off x="395536" y="1989152"/>
            <a:ext cx="2133600" cy="31623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 to="" calcmode="lin" valueType="num">
                                      <p:cBhvr>
                                        <p:cTn id="7" dur="1" fill="hold"/>
                                        <p:tgtEl>
                                          <p:spTgt spid="399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p:cNvPicPr>
            <a:picLocks noChangeAspect="1" noChangeArrowheads="1"/>
          </p:cNvPicPr>
          <p:nvPr/>
        </p:nvPicPr>
        <p:blipFill>
          <a:blip r:embed="rId2"/>
          <a:srcRect/>
          <a:stretch>
            <a:fillRect/>
          </a:stretch>
        </p:blipFill>
        <p:spPr bwMode="auto">
          <a:xfrm>
            <a:off x="179388" y="2205038"/>
            <a:ext cx="3143250" cy="4267200"/>
          </a:xfrm>
          <a:prstGeom prst="rect">
            <a:avLst/>
          </a:prstGeom>
          <a:noFill/>
          <a:ln w="9525">
            <a:noFill/>
            <a:miter lim="800000"/>
            <a:headEnd/>
            <a:tailEnd/>
          </a:ln>
          <a:effectLst/>
        </p:spPr>
      </p:pic>
      <p:sp>
        <p:nvSpPr>
          <p:cNvPr id="40967" name="Rectangle 7"/>
          <p:cNvSpPr>
            <a:spLocks noChangeArrowheads="1"/>
          </p:cNvSpPr>
          <p:nvPr/>
        </p:nvSpPr>
        <p:spPr bwMode="auto">
          <a:xfrm>
            <a:off x="3348038" y="2205038"/>
            <a:ext cx="3600450" cy="4486275"/>
          </a:xfrm>
          <a:prstGeom prst="rect">
            <a:avLst/>
          </a:prstGeom>
          <a:noFill/>
          <a:ln w="9525">
            <a:noFill/>
            <a:miter lim="800000"/>
            <a:headEnd/>
            <a:tailEnd/>
          </a:ln>
          <a:effectLst/>
        </p:spPr>
        <p:txBody>
          <a:bodyPr>
            <a:spAutoFit/>
          </a:bodyPr>
          <a:lstStyle/>
          <a:p>
            <a:r>
              <a:rPr lang="fr-FR" dirty="0"/>
              <a:t>Le </a:t>
            </a:r>
            <a:r>
              <a:rPr lang="fr-FR" dirty="0" err="1"/>
              <a:t>Brunello</a:t>
            </a:r>
            <a:r>
              <a:rPr lang="fr-FR" dirty="0"/>
              <a:t>, même si il a une production limitée, est  connu et aimé de qui le déguste et ce, de part le monde!</a:t>
            </a:r>
          </a:p>
          <a:p>
            <a:endParaRPr lang="fr-FR" dirty="0"/>
          </a:p>
          <a:p>
            <a:r>
              <a:rPr lang="fr-FR" dirty="0"/>
              <a:t>Grands Hommes, personnalités de la scène  et du cinéma,  intellectuels érudits et épicuriens, tous le vénère!...</a:t>
            </a:r>
          </a:p>
          <a:p>
            <a:endParaRPr lang="fr-FR" dirty="0"/>
          </a:p>
          <a:p>
            <a:r>
              <a:rPr lang="fr-FR" dirty="0"/>
              <a:t>Dès les premières heures du </a:t>
            </a:r>
            <a:r>
              <a:rPr lang="fr-FR" dirty="0" err="1"/>
              <a:t>Brunello</a:t>
            </a:r>
            <a:r>
              <a:rPr lang="fr-FR" dirty="0"/>
              <a:t>, il est déjà cité par </a:t>
            </a:r>
            <a:r>
              <a:rPr lang="fr-FR" dirty="0" err="1"/>
              <a:t>Giosué</a:t>
            </a:r>
            <a:r>
              <a:rPr lang="fr-FR" dirty="0"/>
              <a:t> Carducci - 1837/1907 Prix Nobel de littérature. Le 22 décembre 1886, il écrivait déjà sur le </a:t>
            </a:r>
            <a:r>
              <a:rPr lang="fr-FR" dirty="0" err="1"/>
              <a:t>Brunello</a:t>
            </a:r>
            <a:r>
              <a:rPr lang="fr-FR" dirty="0"/>
              <a:t> di </a:t>
            </a:r>
            <a:r>
              <a:rPr lang="fr-FR" dirty="0" err="1"/>
              <a:t>Montalcino</a:t>
            </a:r>
            <a:r>
              <a:rPr lang="fr-FR" dirty="0"/>
              <a:t>.</a:t>
            </a:r>
            <a:endParaRPr lang="en-US" dirty="0"/>
          </a:p>
        </p:txBody>
      </p:sp>
      <p:pic>
        <p:nvPicPr>
          <p:cNvPr id="40968" name="Picture 8"/>
          <p:cNvPicPr>
            <a:picLocks noChangeAspect="1" noChangeArrowheads="1"/>
          </p:cNvPicPr>
          <p:nvPr/>
        </p:nvPicPr>
        <p:blipFill>
          <a:blip r:embed="rId3"/>
          <a:srcRect/>
          <a:stretch>
            <a:fillRect/>
          </a:stretch>
        </p:blipFill>
        <p:spPr bwMode="auto">
          <a:xfrm>
            <a:off x="6877050" y="3860800"/>
            <a:ext cx="1871663" cy="2781300"/>
          </a:xfrm>
          <a:prstGeom prst="rect">
            <a:avLst/>
          </a:prstGeom>
          <a:noFill/>
          <a:ln w="9525">
            <a:noFill/>
            <a:miter lim="800000"/>
            <a:headEnd/>
            <a:tailEnd/>
          </a:ln>
          <a:effectLst/>
        </p:spPr>
      </p:pic>
      <p:pic>
        <p:nvPicPr>
          <p:cNvPr id="40970" name="Picture 10"/>
          <p:cNvPicPr>
            <a:picLocks noChangeAspect="1" noChangeArrowheads="1"/>
          </p:cNvPicPr>
          <p:nvPr/>
        </p:nvPicPr>
        <p:blipFill>
          <a:blip r:embed="rId4"/>
          <a:srcRect b="14827"/>
          <a:stretch>
            <a:fillRect/>
          </a:stretch>
        </p:blipFill>
        <p:spPr bwMode="auto">
          <a:xfrm>
            <a:off x="6877050" y="2133600"/>
            <a:ext cx="1871663" cy="2376488"/>
          </a:xfrm>
          <a:prstGeom prst="rect">
            <a:avLst/>
          </a:prstGeom>
          <a:noFill/>
          <a:ln w="9525" algn="ctr">
            <a:noFill/>
            <a:miter lim="800000"/>
            <a:headEnd/>
            <a:tailEnd/>
          </a:ln>
          <a:effectLst/>
        </p:spPr>
      </p:pic>
      <p:pic>
        <p:nvPicPr>
          <p:cNvPr id="40971" name="Picture 11" descr="villa_poggio_salvi"/>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100513" y="260350"/>
            <a:ext cx="1408112" cy="2160588"/>
          </a:xfrm>
          <a:prstGeom prst="rect">
            <a:avLst/>
          </a:prstGeom>
          <a:noFill/>
          <a:ln w="9525" algn="ctr">
            <a:miter lim="800000"/>
            <a:headEnd/>
            <a:tailEnd/>
          </a:ln>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966"/>
                                        </p:tgtEl>
                                      </p:cBhvr>
                                    </p:animEffect>
                                    <p:animScale>
                                      <p:cBhvr>
                                        <p:cTn id="7" dur="250" autoRev="1" fill="hold"/>
                                        <p:tgtEl>
                                          <p:spTgt spid="4096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68"/>
                                        </p:tgtEl>
                                        <p:attrNameLst>
                                          <p:attrName>style.visibility</p:attrName>
                                        </p:attrNameLst>
                                      </p:cBhvr>
                                      <p:to>
                                        <p:strVal val="visible"/>
                                      </p:to>
                                    </p:set>
                                    <p:anim to="" calcmode="lin" valueType="num">
                                      <p:cBhvr>
                                        <p:cTn id="12" dur="1" fill="hold"/>
                                        <p:tgtEl>
                                          <p:spTgt spid="4096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70"/>
                                        </p:tgtEl>
                                        <p:attrNameLst>
                                          <p:attrName>style.visibility</p:attrName>
                                        </p:attrNameLst>
                                      </p:cBhvr>
                                      <p:to>
                                        <p:strVal val="visible"/>
                                      </p:to>
                                    </p:set>
                                    <p:anim calcmode="lin" valueType="num">
                                      <p:cBhvr additive="base">
                                        <p:cTn id="17" dur="500" fill="hold"/>
                                        <p:tgtEl>
                                          <p:spTgt spid="40970"/>
                                        </p:tgtEl>
                                        <p:attrNameLst>
                                          <p:attrName>ppt_x</p:attrName>
                                        </p:attrNameLst>
                                      </p:cBhvr>
                                      <p:tavLst>
                                        <p:tav tm="0">
                                          <p:val>
                                            <p:strVal val="#ppt_x"/>
                                          </p:val>
                                        </p:tav>
                                        <p:tav tm="100000">
                                          <p:val>
                                            <p:strVal val="#ppt_x"/>
                                          </p:val>
                                        </p:tav>
                                      </p:tavLst>
                                    </p:anim>
                                    <p:anim calcmode="lin" valueType="num">
                                      <p:cBhvr additive="base">
                                        <p:cTn id="18" dur="500" fill="hold"/>
                                        <p:tgtEl>
                                          <p:spTgt spid="40970"/>
                                        </p:tgtEl>
                                        <p:attrNameLst>
                                          <p:attrName>ppt_y</p:attrName>
                                        </p:attrNameLst>
                                      </p:cBhvr>
                                      <p:tavLst>
                                        <p:tav tm="0">
                                          <p:val>
                                            <p:strVal val="1+#ppt_h/2"/>
                                          </p:val>
                                        </p:tav>
                                        <p:tav tm="100000">
                                          <p:val>
                                            <p:strVal val="#ppt_y"/>
                                          </p:val>
                                        </p:tav>
                                      </p:tavLst>
                                    </p:anim>
                                  </p:childTnLst>
                                </p:cTn>
                              </p:par>
                              <p:par>
                                <p:cTn id="19" presetID="24" presetClass="entr" presetSubtype="0" fill="hold" nodeType="withEffect">
                                  <p:stCondLst>
                                    <p:cond delay="0"/>
                                  </p:stCondLst>
                                  <p:childTnLst>
                                    <p:set>
                                      <p:cBhvr>
                                        <p:cTn id="20" dur="1" fill="hold">
                                          <p:stCondLst>
                                            <p:cond delay="0"/>
                                          </p:stCondLst>
                                        </p:cTn>
                                        <p:tgtEl>
                                          <p:spTgt spid="40971"/>
                                        </p:tgtEl>
                                        <p:attrNameLst>
                                          <p:attrName>style.visibility</p:attrName>
                                        </p:attrNameLst>
                                      </p:cBhvr>
                                      <p:to>
                                        <p:strVal val="visible"/>
                                      </p:to>
                                    </p:set>
                                    <p:anim to="" calcmode="lin" valueType="num">
                                      <p:cBhvr>
                                        <p:cTn id="21" dur="1" fill="hold"/>
                                        <p:tgtEl>
                                          <p:spTgt spid="409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VASCO avec fond"/>
          <p:cNvPicPr>
            <a:picLocks noChangeAspect="1" noChangeArrowheads="1"/>
          </p:cNvPicPr>
          <p:nvPr/>
        </p:nvPicPr>
        <p:blipFill>
          <a:blip r:embed="rId2">
            <a:clrChange>
              <a:clrFrom>
                <a:srgbClr val="872639"/>
              </a:clrFrom>
              <a:clrTo>
                <a:srgbClr val="872639">
                  <a:alpha val="0"/>
                </a:srgbClr>
              </a:clrTo>
            </a:clrChange>
          </a:blip>
          <a:srcRect/>
          <a:stretch>
            <a:fillRect/>
          </a:stretch>
        </p:blipFill>
        <p:spPr bwMode="auto">
          <a:xfrm>
            <a:off x="2411413" y="0"/>
            <a:ext cx="4321175" cy="2640013"/>
          </a:xfrm>
          <a:prstGeom prst="rect">
            <a:avLst/>
          </a:prstGeom>
          <a:noFill/>
          <a:ln w="9525" algn="in">
            <a:noFill/>
            <a:miter lim="800000"/>
            <a:headEnd/>
            <a:tailEnd/>
          </a:ln>
          <a:effectLst/>
        </p:spPr>
      </p:pic>
      <p:pic>
        <p:nvPicPr>
          <p:cNvPr id="41987" name="Picture 3" descr="Vasco 30 cm-300 dpi"/>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2700338" y="1531938"/>
            <a:ext cx="3816350" cy="1897062"/>
          </a:xfrm>
          <a:prstGeom prst="rect">
            <a:avLst/>
          </a:prstGeom>
          <a:noFill/>
          <a:ln w="9525" algn="ctr">
            <a:miter lim="800000"/>
            <a:headEnd/>
            <a:tailEnd/>
          </a:ln>
        </p:spPr>
      </p:pic>
      <p:pic>
        <p:nvPicPr>
          <p:cNvPr id="41990" name="Picture 6" descr="villa_poggio_salvi"/>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51275" y="4495800"/>
            <a:ext cx="1539875" cy="2362200"/>
          </a:xfrm>
          <a:prstGeom prst="rect">
            <a:avLst/>
          </a:prstGeom>
          <a:noFill/>
          <a:ln w="9525" algn="ctr">
            <a:miter lim="800000"/>
            <a:headEnd/>
            <a:tailEnd/>
          </a:ln>
        </p:spPr>
      </p:pic>
      <p:sp>
        <p:nvSpPr>
          <p:cNvPr id="41991" name="Rectangle 7"/>
          <p:cNvSpPr>
            <a:spLocks noGrp="1"/>
          </p:cNvSpPr>
          <p:nvPr>
            <p:ph type="title" idx="4294967295"/>
          </p:nvPr>
        </p:nvSpPr>
        <p:spPr bwMode="auto">
          <a:xfrm>
            <a:off x="-684213" y="3438525"/>
            <a:ext cx="10440988" cy="1143000"/>
          </a:xfrm>
          <a:noFill/>
        </p:spPr>
        <p:txBody>
          <a:bodyPr vert="horz" wrap="square" lIns="91440" tIns="45720" bIns="45720" numCol="1" anchorCtr="0" compatLnSpc="1">
            <a:prstTxWarp prst="textNoShape">
              <a:avLst/>
            </a:prstTxWarp>
          </a:bodyPr>
          <a:lstStyle/>
          <a:p>
            <a:pPr algn="ctr"/>
            <a:r>
              <a:rPr lang="fr-BE" sz="3000" dirty="0">
                <a:effectLst/>
                <a:latin typeface="Baskerville Old Face" pitchFamily="18" charset="0"/>
              </a:rPr>
              <a:t>THANK YOU TO HAVE SHARED OUR PASSION !</a:t>
            </a:r>
            <a:br>
              <a:rPr lang="fr-BE" sz="3000" dirty="0">
                <a:effectLst/>
                <a:latin typeface="Baskerville Old Face" pitchFamily="18" charset="0"/>
              </a:rPr>
            </a:br>
            <a:r>
              <a:rPr lang="fr-BE" sz="1800" i="1" dirty="0">
                <a:effectLst/>
                <a:latin typeface="Baskerville Old Face" pitchFamily="18" charset="0"/>
              </a:rPr>
              <a:t>C.TERRAZZINO</a:t>
            </a:r>
            <a:br>
              <a:rPr lang="fr-BE" sz="1800" i="1" dirty="0">
                <a:effectLst/>
                <a:latin typeface="Baskerville Old Face" pitchFamily="18" charset="0"/>
              </a:rPr>
            </a:br>
            <a:r>
              <a:rPr lang="fr-BE" sz="1800" i="1" dirty="0">
                <a:effectLst/>
                <a:latin typeface="Baskerville Old Face" pitchFamily="18" charset="0"/>
              </a:rPr>
              <a:t>Senior Sales § Brand Manager VA.S.CO</a:t>
            </a:r>
            <a:endParaRPr lang="en-US" sz="1800" i="1" dirty="0">
              <a:effectLst/>
              <a:latin typeface="Baskerville Old Face"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diamond(in)">
                                      <p:cBhvr>
                                        <p:cTn id="13" dur="2000"/>
                                        <p:tgtEl>
                                          <p:spTgt spid="41986"/>
                                        </p:tgtEl>
                                      </p:cBhvr>
                                    </p:animEffect>
                                  </p:childTnLst>
                                </p:cTn>
                              </p:par>
                              <p:par>
                                <p:cTn id="14" presetID="8" presetClass="entr" presetSubtype="16" fill="hold" nodeType="withEffect">
                                  <p:stCondLst>
                                    <p:cond delay="0"/>
                                  </p:stCondLst>
                                  <p:childTnLst>
                                    <p:set>
                                      <p:cBhvr>
                                        <p:cTn id="15" dur="1" fill="hold">
                                          <p:stCondLst>
                                            <p:cond delay="0"/>
                                          </p:stCondLst>
                                        </p:cTn>
                                        <p:tgtEl>
                                          <p:spTgt spid="41987"/>
                                        </p:tgtEl>
                                        <p:attrNameLst>
                                          <p:attrName>style.visibility</p:attrName>
                                        </p:attrNameLst>
                                      </p:cBhvr>
                                      <p:to>
                                        <p:strVal val="visible"/>
                                      </p:to>
                                    </p:set>
                                    <p:animEffect transition="in" filter="diamond(in)">
                                      <p:cBhvr>
                                        <p:cTn id="16" dur="2000"/>
                                        <p:tgtEl>
                                          <p:spTgt spid="4198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animEffect transition="in" filter="diamond(in)">
                                      <p:cBhvr>
                                        <p:cTn id="19" dur="2000"/>
                                        <p:tgtEl>
                                          <p:spTgt spid="41991"/>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1986"/>
                                        </p:tgtEl>
                                        <p:attrNameLst>
                                          <p:attrName>style.visibility</p:attrName>
                                        </p:attrNameLst>
                                      </p:cBhvr>
                                      <p:to>
                                        <p:strVal val="visible"/>
                                      </p:to>
                                    </p:set>
                                    <p:anim to="" calcmode="lin" valueType="num">
                                      <p:cBhvr>
                                        <p:cTn id="24" dur="1" fill="hold"/>
                                        <p:tgtEl>
                                          <p:spTgt spid="41986"/>
                                        </p:tgtEl>
                                        <p:attrNameLst>
                                          <p:attrName/>
                                        </p:attrNameLst>
                                      </p:cBhvr>
                                    </p:anim>
                                  </p:childTnLst>
                                </p:cTn>
                              </p:par>
                              <p:par>
                                <p:cTn id="25" presetID="24" presetClass="entr" presetSubtype="0" fill="hold" nodeType="withEffect">
                                  <p:stCondLst>
                                    <p:cond delay="0"/>
                                  </p:stCondLst>
                                  <p:childTnLst>
                                    <p:set>
                                      <p:cBhvr>
                                        <p:cTn id="26" dur="1" fill="hold">
                                          <p:stCondLst>
                                            <p:cond delay="0"/>
                                          </p:stCondLst>
                                        </p:cTn>
                                        <p:tgtEl>
                                          <p:spTgt spid="41987"/>
                                        </p:tgtEl>
                                        <p:attrNameLst>
                                          <p:attrName>style.visibility</p:attrName>
                                        </p:attrNameLst>
                                      </p:cBhvr>
                                      <p:to>
                                        <p:strVal val="visible"/>
                                      </p:to>
                                    </p:set>
                                    <p:anim to="" calcmode="lin" valueType="num">
                                      <p:cBhvr>
                                        <p:cTn id="27" dur="1" fill="hold"/>
                                        <p:tgtEl>
                                          <p:spTgt spid="41987"/>
                                        </p:tgtEl>
                                        <p:attrNameLst>
                                          <p:attrName/>
                                        </p:attrNameLst>
                                      </p:cBhvr>
                                    </p:anim>
                                  </p:childTnLst>
                                </p:cTn>
                              </p:par>
                              <p:par>
                                <p:cTn id="28" presetID="24" presetClass="entr" presetSubtype="0" fill="hold" grpId="1" nodeType="withEffect">
                                  <p:stCondLst>
                                    <p:cond delay="0"/>
                                  </p:stCondLst>
                                  <p:childTnLst>
                                    <p:set>
                                      <p:cBhvr>
                                        <p:cTn id="29" dur="1" fill="hold">
                                          <p:stCondLst>
                                            <p:cond delay="0"/>
                                          </p:stCondLst>
                                        </p:cTn>
                                        <p:tgtEl>
                                          <p:spTgt spid="41991"/>
                                        </p:tgtEl>
                                        <p:attrNameLst>
                                          <p:attrName>style.visibility</p:attrName>
                                        </p:attrNameLst>
                                      </p:cBhvr>
                                      <p:to>
                                        <p:strVal val="visible"/>
                                      </p:to>
                                    </p:set>
                                    <p:anim to="" calcmode="lin" valueType="num">
                                      <p:cBhvr>
                                        <p:cTn id="30" dur="1" fill="hold"/>
                                        <p:tgtEl>
                                          <p:spTgt spid="41991"/>
                                        </p:tgtEl>
                                        <p:attrNameLst>
                                          <p:attrName/>
                                        </p:attrNameLst>
                                      </p:cBhvr>
                                    </p:anim>
                                  </p:childTnLst>
                                </p:cTn>
                              </p:par>
                              <p:par>
                                <p:cTn id="31" presetID="24" presetClass="entr" presetSubtype="0" fill="hold" nodeType="withEffect">
                                  <p:stCondLst>
                                    <p:cond delay="0"/>
                                  </p:stCondLst>
                                  <p:childTnLst>
                                    <p:set>
                                      <p:cBhvr>
                                        <p:cTn id="32" dur="1" fill="hold">
                                          <p:stCondLst>
                                            <p:cond delay="0"/>
                                          </p:stCondLst>
                                        </p:cTn>
                                        <p:tgtEl>
                                          <p:spTgt spid="41990"/>
                                        </p:tgtEl>
                                        <p:attrNameLst>
                                          <p:attrName>style.visibility</p:attrName>
                                        </p:attrNameLst>
                                      </p:cBhvr>
                                      <p:to>
                                        <p:strVal val="visible"/>
                                      </p:to>
                                    </p:set>
                                    <p:anim to="" calcmode="lin" valueType="num">
                                      <p:cBhvr>
                                        <p:cTn id="33" dur="1" fill="hold"/>
                                        <p:tgtEl>
                                          <p:spTgt spid="4199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P spid="4199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bwMode="auto">
          <a:xfrm>
            <a:off x="-323850" y="0"/>
            <a:ext cx="9217025" cy="1143000"/>
          </a:xfrm>
          <a:noFill/>
        </p:spPr>
        <p:txBody>
          <a:bodyPr vert="horz" wrap="square" lIns="91440" tIns="45720" bIns="45720" numCol="1" anchorCtr="0" compatLnSpc="1">
            <a:prstTxWarp prst="textNoShape">
              <a:avLst/>
            </a:prstTxWarp>
          </a:bodyPr>
          <a:lstStyle/>
          <a:p>
            <a:r>
              <a:rPr lang="fr-BE" sz="3200">
                <a:effectLst/>
                <a:latin typeface="Baskerville Old Face" pitchFamily="18" charset="0"/>
              </a:rPr>
              <a:t>TOSCANY  HISTORY, ART AND TRADITION</a:t>
            </a:r>
            <a:endParaRPr lang="en-US" sz="3200">
              <a:effectLst/>
              <a:latin typeface="Baskerville Old Face" pitchFamily="18" charset="0"/>
            </a:endParaRPr>
          </a:p>
        </p:txBody>
      </p:sp>
      <p:pic>
        <p:nvPicPr>
          <p:cNvPr id="32771" name="Picture 3"/>
          <p:cNvPicPr>
            <a:picLocks noChangeAspect="1" noChangeArrowheads="1"/>
          </p:cNvPicPr>
          <p:nvPr/>
        </p:nvPicPr>
        <p:blipFill>
          <a:blip r:embed="rId2"/>
          <a:srcRect/>
          <a:stretch>
            <a:fillRect/>
          </a:stretch>
        </p:blipFill>
        <p:spPr bwMode="auto">
          <a:xfrm>
            <a:off x="7019925" y="1484313"/>
            <a:ext cx="1884363" cy="2952750"/>
          </a:xfrm>
          <a:prstGeom prst="rect">
            <a:avLst/>
          </a:prstGeom>
          <a:noFill/>
          <a:ln w="9525">
            <a:noFill/>
            <a:miter lim="800000"/>
            <a:headEnd/>
            <a:tailEnd/>
          </a:ln>
          <a:effectLst/>
        </p:spPr>
      </p:pic>
      <p:pic>
        <p:nvPicPr>
          <p:cNvPr id="32772" name="Picture 4"/>
          <p:cNvPicPr>
            <a:picLocks noChangeAspect="1" noChangeArrowheads="1"/>
          </p:cNvPicPr>
          <p:nvPr/>
        </p:nvPicPr>
        <p:blipFill>
          <a:blip r:embed="rId3"/>
          <a:srcRect/>
          <a:stretch>
            <a:fillRect/>
          </a:stretch>
        </p:blipFill>
        <p:spPr bwMode="auto">
          <a:xfrm>
            <a:off x="250825" y="1484313"/>
            <a:ext cx="2124075" cy="2520950"/>
          </a:xfrm>
          <a:prstGeom prst="rect">
            <a:avLst/>
          </a:prstGeom>
          <a:noFill/>
          <a:ln w="9525">
            <a:noFill/>
            <a:miter lim="800000"/>
            <a:headEnd/>
            <a:tailEnd/>
          </a:ln>
          <a:effectLst/>
        </p:spPr>
      </p:pic>
      <p:pic>
        <p:nvPicPr>
          <p:cNvPr id="32773" name="Picture 5"/>
          <p:cNvPicPr>
            <a:picLocks noChangeAspect="1" noChangeArrowheads="1"/>
          </p:cNvPicPr>
          <p:nvPr/>
        </p:nvPicPr>
        <p:blipFill>
          <a:blip r:embed="rId4"/>
          <a:srcRect/>
          <a:stretch>
            <a:fillRect/>
          </a:stretch>
        </p:blipFill>
        <p:spPr bwMode="auto">
          <a:xfrm>
            <a:off x="1979613" y="1628775"/>
            <a:ext cx="2881312" cy="2187575"/>
          </a:xfrm>
          <a:prstGeom prst="rect">
            <a:avLst/>
          </a:prstGeom>
          <a:noFill/>
          <a:ln w="9525">
            <a:noFill/>
            <a:miter lim="800000"/>
            <a:headEnd/>
            <a:tailEnd/>
          </a:ln>
          <a:effectLst/>
        </p:spPr>
      </p:pic>
      <p:pic>
        <p:nvPicPr>
          <p:cNvPr id="32774" name="Picture 6"/>
          <p:cNvPicPr>
            <a:picLocks noChangeAspect="1" noChangeArrowheads="1"/>
          </p:cNvPicPr>
          <p:nvPr/>
        </p:nvPicPr>
        <p:blipFill>
          <a:blip r:embed="rId5"/>
          <a:srcRect/>
          <a:stretch>
            <a:fillRect/>
          </a:stretch>
        </p:blipFill>
        <p:spPr bwMode="auto">
          <a:xfrm>
            <a:off x="971550" y="3429000"/>
            <a:ext cx="2006600" cy="3095625"/>
          </a:xfrm>
          <a:prstGeom prst="rect">
            <a:avLst/>
          </a:prstGeom>
          <a:noFill/>
          <a:ln w="9525">
            <a:noFill/>
            <a:miter lim="800000"/>
            <a:headEnd/>
            <a:tailEnd/>
          </a:ln>
          <a:effectLst/>
        </p:spPr>
      </p:pic>
      <p:pic>
        <p:nvPicPr>
          <p:cNvPr id="32775" name="Picture 7"/>
          <p:cNvPicPr>
            <a:picLocks noChangeAspect="1" noChangeArrowheads="1"/>
          </p:cNvPicPr>
          <p:nvPr/>
        </p:nvPicPr>
        <p:blipFill>
          <a:blip r:embed="rId6"/>
          <a:srcRect t="3377" r="5055" b="7481"/>
          <a:stretch>
            <a:fillRect/>
          </a:stretch>
        </p:blipFill>
        <p:spPr bwMode="auto">
          <a:xfrm>
            <a:off x="4716463" y="1484313"/>
            <a:ext cx="2268537" cy="2879725"/>
          </a:xfrm>
          <a:prstGeom prst="rect">
            <a:avLst/>
          </a:prstGeom>
          <a:noFill/>
          <a:ln w="9525" algn="ctr">
            <a:noFill/>
            <a:miter lim="800000"/>
            <a:headEnd/>
            <a:tailEnd/>
          </a:ln>
          <a:effectLst/>
        </p:spPr>
      </p:pic>
      <p:pic>
        <p:nvPicPr>
          <p:cNvPr id="32776" name="Picture 8"/>
          <p:cNvPicPr>
            <a:picLocks noChangeAspect="1" noChangeArrowheads="1"/>
          </p:cNvPicPr>
          <p:nvPr/>
        </p:nvPicPr>
        <p:blipFill>
          <a:blip r:embed="rId7"/>
          <a:srcRect/>
          <a:stretch>
            <a:fillRect/>
          </a:stretch>
        </p:blipFill>
        <p:spPr bwMode="auto">
          <a:xfrm>
            <a:off x="3563938" y="3644900"/>
            <a:ext cx="2414587" cy="2879725"/>
          </a:xfrm>
          <a:prstGeom prst="rect">
            <a:avLst/>
          </a:prstGeom>
          <a:noFill/>
          <a:ln w="9525">
            <a:noFill/>
            <a:miter lim="800000"/>
            <a:headEnd/>
            <a:tailEnd/>
          </a:ln>
          <a:effectLst/>
        </p:spPr>
      </p:pic>
      <p:pic>
        <p:nvPicPr>
          <p:cNvPr id="32777" name="Picture 9"/>
          <p:cNvPicPr>
            <a:picLocks noChangeAspect="1" noChangeArrowheads="1"/>
          </p:cNvPicPr>
          <p:nvPr/>
        </p:nvPicPr>
        <p:blipFill>
          <a:blip r:embed="rId8"/>
          <a:srcRect/>
          <a:stretch>
            <a:fillRect/>
          </a:stretch>
        </p:blipFill>
        <p:spPr bwMode="auto">
          <a:xfrm>
            <a:off x="6156325" y="3644900"/>
            <a:ext cx="2417763" cy="2997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 to="" calcmode="lin" valueType="num">
                                      <p:cBhvr>
                                        <p:cTn id="7" dur="1" fill="hold"/>
                                        <p:tgtEl>
                                          <p:spTgt spid="3277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2773"/>
                                        </p:tgtEl>
                                        <p:attrNameLst>
                                          <p:attrName>style.visibility</p:attrName>
                                        </p:attrNameLst>
                                      </p:cBhvr>
                                      <p:to>
                                        <p:strVal val="visible"/>
                                      </p:to>
                                    </p:set>
                                    <p:anim to="" calcmode="lin" valueType="num">
                                      <p:cBhvr>
                                        <p:cTn id="10" dur="1" fill="hold"/>
                                        <p:tgtEl>
                                          <p:spTgt spid="3277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2775"/>
                                        </p:tgtEl>
                                        <p:attrNameLst>
                                          <p:attrName>style.visibility</p:attrName>
                                        </p:attrNameLst>
                                      </p:cBhvr>
                                      <p:to>
                                        <p:strVal val="visible"/>
                                      </p:to>
                                    </p:set>
                                    <p:anim to="" calcmode="lin" valueType="num">
                                      <p:cBhvr>
                                        <p:cTn id="13" dur="1" fill="hold"/>
                                        <p:tgtEl>
                                          <p:spTgt spid="32775"/>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2771"/>
                                        </p:tgtEl>
                                        <p:attrNameLst>
                                          <p:attrName>style.visibility</p:attrName>
                                        </p:attrNameLst>
                                      </p:cBhvr>
                                      <p:to>
                                        <p:strVal val="visible"/>
                                      </p:to>
                                    </p:set>
                                    <p:anim to="" calcmode="lin" valueType="num">
                                      <p:cBhvr>
                                        <p:cTn id="16" dur="1" fill="hold"/>
                                        <p:tgtEl>
                                          <p:spTgt spid="32771"/>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32774"/>
                                        </p:tgtEl>
                                        <p:attrNameLst>
                                          <p:attrName>style.visibility</p:attrName>
                                        </p:attrNameLst>
                                      </p:cBhvr>
                                      <p:to>
                                        <p:strVal val="visible"/>
                                      </p:to>
                                    </p:set>
                                    <p:anim to="" calcmode="lin" valueType="num">
                                      <p:cBhvr>
                                        <p:cTn id="19" dur="1" fill="hold"/>
                                        <p:tgtEl>
                                          <p:spTgt spid="32774"/>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32776"/>
                                        </p:tgtEl>
                                        <p:attrNameLst>
                                          <p:attrName>style.visibility</p:attrName>
                                        </p:attrNameLst>
                                      </p:cBhvr>
                                      <p:to>
                                        <p:strVal val="visible"/>
                                      </p:to>
                                    </p:set>
                                    <p:anim to="" calcmode="lin" valueType="num">
                                      <p:cBhvr>
                                        <p:cTn id="22" dur="1" fill="hold"/>
                                        <p:tgtEl>
                                          <p:spTgt spid="32776"/>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2777"/>
                                        </p:tgtEl>
                                        <p:attrNameLst>
                                          <p:attrName>style.visibility</p:attrName>
                                        </p:attrNameLst>
                                      </p:cBhvr>
                                      <p:to>
                                        <p:strVal val="visible"/>
                                      </p:to>
                                    </p:set>
                                    <p:anim to="" calcmode="lin" valueType="num">
                                      <p:cBhvr>
                                        <p:cTn id="25" dur="1" fill="hold"/>
                                        <p:tgtEl>
                                          <p:spTgt spid="327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bwMode="auto">
          <a:xfrm>
            <a:off x="-323850" y="0"/>
            <a:ext cx="9217025" cy="1143000"/>
          </a:xfrm>
          <a:noFill/>
        </p:spPr>
        <p:txBody>
          <a:bodyPr vert="horz" wrap="square" lIns="91440" tIns="45720" bIns="45720" numCol="1" anchorCtr="0" compatLnSpc="1">
            <a:prstTxWarp prst="textNoShape">
              <a:avLst/>
            </a:prstTxWarp>
          </a:bodyPr>
          <a:lstStyle/>
          <a:p>
            <a:r>
              <a:rPr lang="fr-BE" sz="3200">
                <a:effectLst/>
                <a:latin typeface="Baskerville Old Face" pitchFamily="18" charset="0"/>
              </a:rPr>
              <a:t>TOSCANY  HISTORY, ART AND TRADITION</a:t>
            </a:r>
            <a:endParaRPr lang="en-US" sz="3200">
              <a:effectLst/>
              <a:latin typeface="Baskerville Old Face" pitchFamily="18" charset="0"/>
            </a:endParaRPr>
          </a:p>
        </p:txBody>
      </p:sp>
      <p:pic>
        <p:nvPicPr>
          <p:cNvPr id="33795" name="Picture 3"/>
          <p:cNvPicPr>
            <a:picLocks noChangeAspect="1" noChangeArrowheads="1"/>
          </p:cNvPicPr>
          <p:nvPr/>
        </p:nvPicPr>
        <p:blipFill>
          <a:blip r:embed="rId2"/>
          <a:srcRect/>
          <a:stretch>
            <a:fillRect/>
          </a:stretch>
        </p:blipFill>
        <p:spPr bwMode="auto">
          <a:xfrm>
            <a:off x="250825" y="1557338"/>
            <a:ext cx="6192838" cy="4651375"/>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a:srcRect/>
          <a:stretch>
            <a:fillRect/>
          </a:stretch>
        </p:blipFill>
        <p:spPr bwMode="auto">
          <a:xfrm>
            <a:off x="5867400" y="2133600"/>
            <a:ext cx="2909888" cy="400526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slide(fromBottom)">
                                      <p:cBhvr>
                                        <p:cTn id="13"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3924300" y="1628775"/>
            <a:ext cx="4857750" cy="3267075"/>
          </a:xfrm>
          <a:prstGeom prst="rect">
            <a:avLst/>
          </a:prstGeom>
          <a:noFill/>
          <a:ln w="9525">
            <a:noFill/>
            <a:miter lim="800000"/>
            <a:headEnd/>
            <a:tailEnd/>
          </a:ln>
          <a:effectLst/>
        </p:spPr>
      </p:pic>
      <p:sp>
        <p:nvSpPr>
          <p:cNvPr id="34819" name="Rectangle 3"/>
          <p:cNvSpPr>
            <a:spLocks noGrp="1"/>
          </p:cNvSpPr>
          <p:nvPr>
            <p:ph type="title" idx="4294967295"/>
          </p:nvPr>
        </p:nvSpPr>
        <p:spPr bwMode="auto">
          <a:xfrm>
            <a:off x="-155575" y="620713"/>
            <a:ext cx="9299575" cy="1143000"/>
          </a:xfrm>
          <a:noFill/>
        </p:spPr>
        <p:txBody>
          <a:bodyPr vert="horz" wrap="square" lIns="91440" tIns="45720" bIns="45720" numCol="1" anchorCtr="0" compatLnSpc="1">
            <a:prstTxWarp prst="textNoShape">
              <a:avLst/>
            </a:prstTxWarp>
          </a:bodyPr>
          <a:lstStyle/>
          <a:p>
            <a:r>
              <a:rPr lang="fr-BE" sz="4000">
                <a:effectLst/>
              </a:rPr>
              <a:t>Something unique in Montalcino !...</a:t>
            </a:r>
            <a:endParaRPr lang="en-US" sz="4000">
              <a:effectLst/>
            </a:endParaRPr>
          </a:p>
        </p:txBody>
      </p:sp>
      <p:pic>
        <p:nvPicPr>
          <p:cNvPr id="6" name="Immagine 5" descr="stemma.jpg"/>
          <p:cNvPicPr>
            <a:picLocks noChangeAspect="1"/>
          </p:cNvPicPr>
          <p:nvPr/>
        </p:nvPicPr>
        <p:blipFill>
          <a:blip r:embed="rId3"/>
          <a:stretch>
            <a:fillRect/>
          </a:stretch>
        </p:blipFill>
        <p:spPr>
          <a:xfrm>
            <a:off x="4364060" y="195240"/>
            <a:ext cx="1104908" cy="1143008"/>
          </a:xfrm>
          <a:prstGeom prst="rect">
            <a:avLst/>
          </a:prstGeom>
          <a:ln>
            <a:noFill/>
          </a:ln>
          <a:effectLst>
            <a:softEdge rad="112500"/>
          </a:effectLst>
        </p:spPr>
      </p:pic>
      <p:pic>
        <p:nvPicPr>
          <p:cNvPr id="34821" name="Picture 5"/>
          <p:cNvPicPr>
            <a:picLocks noChangeAspect="1" noChangeArrowheads="1"/>
          </p:cNvPicPr>
          <p:nvPr/>
        </p:nvPicPr>
        <p:blipFill>
          <a:blip r:embed="rId4"/>
          <a:srcRect/>
          <a:stretch>
            <a:fillRect/>
          </a:stretch>
        </p:blipFill>
        <p:spPr bwMode="auto">
          <a:xfrm>
            <a:off x="4500563" y="4652963"/>
            <a:ext cx="3348037" cy="2017712"/>
          </a:xfrm>
          <a:prstGeom prst="rect">
            <a:avLst/>
          </a:prstGeom>
          <a:noFill/>
          <a:ln w="9525">
            <a:noFill/>
            <a:miter lim="800000"/>
            <a:headEnd/>
            <a:tailEnd/>
          </a:ln>
          <a:effectLst/>
        </p:spPr>
      </p:pic>
      <p:pic>
        <p:nvPicPr>
          <p:cNvPr id="34822" name="Picture 6"/>
          <p:cNvPicPr>
            <a:picLocks noChangeAspect="1" noChangeArrowheads="1"/>
          </p:cNvPicPr>
          <p:nvPr/>
        </p:nvPicPr>
        <p:blipFill>
          <a:blip r:embed="rId5"/>
          <a:srcRect/>
          <a:stretch>
            <a:fillRect/>
          </a:stretch>
        </p:blipFill>
        <p:spPr bwMode="auto">
          <a:xfrm>
            <a:off x="395288" y="1700213"/>
            <a:ext cx="3328987" cy="3968750"/>
          </a:xfrm>
          <a:prstGeom prst="rect">
            <a:avLst/>
          </a:prstGeom>
          <a:noFill/>
          <a:ln w="9525">
            <a:noFill/>
            <a:miter lim="800000"/>
            <a:headEnd/>
            <a:tailEnd/>
          </a:ln>
          <a:effectLst/>
        </p:spPr>
      </p:pic>
      <p:pic>
        <p:nvPicPr>
          <p:cNvPr id="34823"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03363" y="3213100"/>
            <a:ext cx="188912" cy="188913"/>
          </a:xfrm>
          <a:prstGeom prst="rect">
            <a:avLst/>
          </a:prstGeom>
          <a:noFill/>
          <a:ln w="9525" algn="in">
            <a:noFill/>
            <a:miter lim="800000"/>
            <a:headEnd/>
            <a:tailEnd/>
          </a:ln>
          <a:effectLst/>
        </p:spPr>
      </p:pic>
      <p:pic>
        <p:nvPicPr>
          <p:cNvPr id="2" name="Immagine 5" descr="stemma.jpg"/>
          <p:cNvPicPr>
            <a:picLocks noChangeAspect="1"/>
          </p:cNvPicPr>
          <p:nvPr/>
        </p:nvPicPr>
        <p:blipFill>
          <a:blip r:embed="rId3"/>
          <a:stretch>
            <a:fillRect/>
          </a:stretch>
        </p:blipFill>
        <p:spPr>
          <a:xfrm>
            <a:off x="4364060" y="195240"/>
            <a:ext cx="1104908" cy="1143008"/>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23"/>
                                        </p:tgtEl>
                                        <p:attrNameLst>
                                          <p:attrName>style.visibility</p:attrName>
                                        </p:attrNameLst>
                                      </p:cBhvr>
                                      <p:to>
                                        <p:strVal val="visible"/>
                                      </p:to>
                                    </p:set>
                                    <p:anim calcmode="lin" valueType="num">
                                      <p:cBhvr additive="base">
                                        <p:cTn id="13" dur="500" fill="hold"/>
                                        <p:tgtEl>
                                          <p:spTgt spid="34823"/>
                                        </p:tgtEl>
                                        <p:attrNameLst>
                                          <p:attrName>ppt_x</p:attrName>
                                        </p:attrNameLst>
                                      </p:cBhvr>
                                      <p:tavLst>
                                        <p:tav tm="0">
                                          <p:val>
                                            <p:strVal val="#ppt_x"/>
                                          </p:val>
                                        </p:tav>
                                        <p:tav tm="100000">
                                          <p:val>
                                            <p:strVal val="#ppt_x"/>
                                          </p:val>
                                        </p:tav>
                                      </p:tavLst>
                                    </p:anim>
                                    <p:anim calcmode="lin" valueType="num">
                                      <p:cBhvr additive="base">
                                        <p:cTn id="14" dur="500" fill="hold"/>
                                        <p:tgtEl>
                                          <p:spTgt spid="348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48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4821"/>
                                        </p:tgtEl>
                                        <p:attrNameLst>
                                          <p:attrName>r</p:attrName>
                                        </p:attrNameLst>
                                      </p:cBhvr>
                                    </p:animRot>
                                  </p:childTnLst>
                                </p:cTn>
                              </p:par>
                              <p:par>
                                <p:cTn id="23" presetID="7"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0" fill="hold"/>
                                        <p:tgtEl>
                                          <p:spTgt spid="2"/>
                                        </p:tgtEl>
                                        <p:attrNameLst>
                                          <p:attrName>ppt_x</p:attrName>
                                        </p:attrNameLst>
                                      </p:cBhvr>
                                      <p:tavLst>
                                        <p:tav tm="0">
                                          <p:val>
                                            <p:strVal val="#ppt_x"/>
                                          </p:val>
                                        </p:tav>
                                        <p:tav tm="100000">
                                          <p:val>
                                            <p:strVal val="#ppt_x"/>
                                          </p:val>
                                        </p:tav>
                                      </p:tavLst>
                                    </p:anim>
                                    <p:anim calcmode="lin" valueType="num">
                                      <p:cBhvr additive="base">
                                        <p:cTn id="26"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457200" y="357166"/>
            <a:ext cx="8229600" cy="1071570"/>
          </a:xfrm>
        </p:spPr>
        <p:txBody>
          <a:bodyPr>
            <a:normAutofit fontScale="90000"/>
          </a:bodyPr>
          <a:lstStyle/>
          <a:p>
            <a:pPr marL="54864" indent="0" fontAlgn="auto">
              <a:spcAft>
                <a:spcPts val="0"/>
              </a:spcAft>
              <a:defRPr/>
            </a:pPr>
            <a:br>
              <a:rPr lang="it-IT" b="1" dirty="0">
                <a:solidFill>
                  <a:schemeClr val="tx2">
                    <a:tint val="100000"/>
                    <a:shade val="90000"/>
                    <a:satMod val="250000"/>
                    <a:alpha val="100000"/>
                  </a:schemeClr>
                </a:solidFill>
              </a:rPr>
            </a:br>
            <a:br>
              <a:rPr lang="it-IT" dirty="0">
                <a:solidFill>
                  <a:schemeClr val="tx2">
                    <a:tint val="100000"/>
                    <a:shade val="90000"/>
                    <a:satMod val="250000"/>
                    <a:alpha val="100000"/>
                  </a:schemeClr>
                </a:solidFill>
              </a:rPr>
            </a:br>
            <a:r>
              <a:rPr lang="it-IT" dirty="0">
                <a:solidFill>
                  <a:schemeClr val="tx2">
                    <a:tint val="100000"/>
                    <a:shade val="90000"/>
                    <a:satMod val="250000"/>
                    <a:alpha val="100000"/>
                  </a:schemeClr>
                </a:solidFill>
              </a:rPr>
              <a:t>History of </a:t>
            </a:r>
            <a:br>
              <a:rPr lang="it-IT" dirty="0">
                <a:solidFill>
                  <a:schemeClr val="tx2">
                    <a:tint val="100000"/>
                    <a:shade val="90000"/>
                    <a:satMod val="250000"/>
                    <a:alpha val="100000"/>
                  </a:schemeClr>
                </a:solidFill>
              </a:rPr>
            </a:br>
            <a:r>
              <a:rPr lang="it-IT" dirty="0">
                <a:solidFill>
                  <a:schemeClr val="tx2">
                    <a:tint val="100000"/>
                    <a:shade val="90000"/>
                    <a:satMod val="250000"/>
                    <a:alpha val="100000"/>
                  </a:schemeClr>
                </a:solidFill>
              </a:rPr>
              <a:t>Brunello di Montalcino</a:t>
            </a:r>
          </a:p>
        </p:txBody>
      </p:sp>
      <p:sp>
        <p:nvSpPr>
          <p:cNvPr id="3" name="Segnaposto contenuto 2"/>
          <p:cNvSpPr>
            <a:spLocks noGrp="1"/>
          </p:cNvSpPr>
          <p:nvPr>
            <p:ph sz="half" idx="4294967295"/>
          </p:nvPr>
        </p:nvSpPr>
        <p:spPr>
          <a:xfrm>
            <a:off x="179388" y="1412875"/>
            <a:ext cx="7129462" cy="5256213"/>
          </a:xfrm>
        </p:spPr>
        <p:txBody>
          <a:bodyPr>
            <a:normAutofit/>
          </a:bodyPr>
          <a:lstStyle/>
          <a:p>
            <a:r>
              <a:rPr lang="fr-FR" sz="1400" i="1"/>
              <a:t>“500 ans de tradition du vignoble et 150 ans d'histoire du Brunello transmis de père en fils représentent un patrimoine que bien peu d'entreprises du vin peuvent vanter »</a:t>
            </a:r>
            <a:endParaRPr lang="fr-FR" sz="1400"/>
          </a:p>
          <a:p>
            <a:r>
              <a:rPr lang="fr-FR" sz="1400"/>
              <a:t>La maison Biondi-Santi a été créée en 1840 par le grand-père </a:t>
            </a:r>
            <a:r>
              <a:rPr lang="fr-FR" sz="1400" i="1"/>
              <a:t>de Ferruccio Biondi-Santi l'inventeur du Brunello di Montalcino. La première cuvée</a:t>
            </a:r>
            <a:r>
              <a:rPr lang="fr-FR" sz="1400" b="1" i="1"/>
              <a:t> </a:t>
            </a:r>
            <a:r>
              <a:rPr lang="fr-FR" sz="1400" i="1"/>
              <a:t>de Brunello di Montalcino a été faite en 1888. La Famille Biondi Santi est toujours propriétaire du vignoble d'origine : « Tenuta Greppo ». Les 18 hectares historiques sont situés près du village médiéval de Montalcino.</a:t>
            </a:r>
          </a:p>
          <a:p>
            <a:r>
              <a:rPr lang="fr-FR" sz="1400" i="1"/>
              <a:t>L'activité vinicole des Biondi-Santi démarre en 1840 avec Clémente Santi, le trisaïeul de l'actuel propriétaire Franco Biondi-Santi. Dans sa propriété du Greppo, Clémente Santi inventa le clone de Sangiovese grosso (BBS11) qui sera à l’origine des vins les plus prestigieux d’Italie. Viticulteur, œnologue et homme de culture, Clémente Santi obtint des diplômes et des prix à l'Exposition de Londres en 1856 et à l'Exposition Universelle de Paris en 1867, et ensuite en Italie, pour son vin « Le premier Brunello de l’Histoire » en 1865, et tant d'autres reconnaissances.</a:t>
            </a:r>
          </a:p>
          <a:p>
            <a:pPr>
              <a:buFont typeface="Wingdings 2" pitchFamily="18" charset="2"/>
              <a:buNone/>
            </a:pPr>
            <a:r>
              <a:rPr lang="fr-FR" sz="1400" i="1"/>
              <a:t>	</a:t>
            </a:r>
          </a:p>
          <a:p>
            <a:r>
              <a:rPr lang="fr-FR" sz="1400" i="1"/>
              <a:t>L'activité vinicole continua avec la fille Catarina Santi, épousée par Jacopo Biondi, et elle se développa avec leur fils Ferruccio. Peintre, Garibaldin, vaillant viticulteur, œnologue, amoureux et passionné du terroir, il poursuivit l’adoration du Sangiovese Grosso. 	</a:t>
            </a:r>
          </a:p>
          <a:p>
            <a:r>
              <a:rPr lang="fr-FR" sz="1400" i="1"/>
              <a:t>Le Ministère de l'Agriculture et des Forêts reconnu à la Famille Biondi-Santi le titre d’ « inventeur  du Brunello » en 1932.</a:t>
            </a:r>
          </a:p>
          <a:p>
            <a:r>
              <a:rPr lang="fr-FR" sz="1400" i="1"/>
              <a:t>Les vins de Biondi Santi restent depuis plusieurs années parmi le brillant palmarès des 100 meilleurs vins du Monde !</a:t>
            </a:r>
            <a:endParaRPr lang="it-IT" sz="1400" i="1"/>
          </a:p>
        </p:txBody>
      </p:sp>
      <p:pic>
        <p:nvPicPr>
          <p:cNvPr id="45060" name="Picture 4"/>
          <p:cNvPicPr>
            <a:picLocks noChangeAspect="1" noChangeArrowheads="1"/>
          </p:cNvPicPr>
          <p:nvPr/>
        </p:nvPicPr>
        <p:blipFill>
          <a:blip r:embed="rId2">
            <a:clrChange>
              <a:clrFrom>
                <a:srgbClr val="826D58"/>
              </a:clrFrom>
              <a:clrTo>
                <a:srgbClr val="826D58">
                  <a:alpha val="0"/>
                </a:srgbClr>
              </a:clrTo>
            </a:clrChange>
          </a:blip>
          <a:srcRect/>
          <a:stretch>
            <a:fillRect/>
          </a:stretch>
        </p:blipFill>
        <p:spPr bwMode="auto">
          <a:xfrm>
            <a:off x="7308850" y="1844675"/>
            <a:ext cx="1466850" cy="2014538"/>
          </a:xfrm>
          <a:prstGeom prst="rect">
            <a:avLst/>
          </a:prstGeom>
          <a:noFill/>
          <a:ln w="9525" algn="in">
            <a:noFill/>
            <a:miter lim="800000"/>
            <a:headEnd/>
            <a:tailEnd/>
          </a:ln>
          <a:effectLst/>
        </p:spPr>
      </p:pic>
      <p:pic>
        <p:nvPicPr>
          <p:cNvPr id="8" name="Immagine 7" descr="stemma.jpg"/>
          <p:cNvPicPr>
            <a:picLocks noChangeAspect="1"/>
          </p:cNvPicPr>
          <p:nvPr/>
        </p:nvPicPr>
        <p:blipFill>
          <a:blip r:embed="rId3" cstate="print"/>
          <a:stretch>
            <a:fillRect/>
          </a:stretch>
        </p:blipFill>
        <p:spPr>
          <a:xfrm>
            <a:off x="1049119" y="266677"/>
            <a:ext cx="1098798" cy="1143009"/>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50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051720" y="253536"/>
            <a:ext cx="6635080" cy="1143000"/>
          </a:xfrm>
        </p:spPr>
        <p:txBody>
          <a:bodyPr>
            <a:normAutofit fontScale="90000"/>
          </a:bodyPr>
          <a:lstStyle/>
          <a:p>
            <a:pPr marL="54864" indent="0" algn="l" fontAlgn="auto">
              <a:spcAft>
                <a:spcPts val="0"/>
              </a:spcAft>
              <a:defRPr/>
            </a:pPr>
            <a:r>
              <a:rPr lang="it-IT" sz="4000" b="1" dirty="0">
                <a:solidFill>
                  <a:schemeClr val="tx2">
                    <a:tint val="100000"/>
                    <a:shade val="90000"/>
                    <a:satMod val="250000"/>
                    <a:alpha val="100000"/>
                  </a:schemeClr>
                </a:solidFill>
              </a:rPr>
              <a:t>History of </a:t>
            </a:r>
            <a:br>
              <a:rPr lang="it-IT" sz="4000" b="1" dirty="0">
                <a:solidFill>
                  <a:schemeClr val="tx2">
                    <a:tint val="100000"/>
                    <a:shade val="90000"/>
                    <a:satMod val="250000"/>
                    <a:alpha val="100000"/>
                  </a:schemeClr>
                </a:solidFill>
              </a:rPr>
            </a:br>
            <a:r>
              <a:rPr lang="it-IT" sz="4000" b="1" dirty="0">
                <a:solidFill>
                  <a:schemeClr val="tx2">
                    <a:tint val="100000"/>
                    <a:shade val="90000"/>
                    <a:satMod val="250000"/>
                    <a:alpha val="100000"/>
                  </a:schemeClr>
                </a:solidFill>
              </a:rPr>
              <a:t>Sangiovese Grosso</a:t>
            </a:r>
          </a:p>
        </p:txBody>
      </p:sp>
      <p:sp>
        <p:nvSpPr>
          <p:cNvPr id="3" name="Segnaposto contenuto 2"/>
          <p:cNvSpPr>
            <a:spLocks noGrp="1"/>
          </p:cNvSpPr>
          <p:nvPr>
            <p:ph sz="half" idx="4294967295"/>
          </p:nvPr>
        </p:nvSpPr>
        <p:spPr>
          <a:xfrm>
            <a:off x="0" y="1700213"/>
            <a:ext cx="6227763" cy="5400675"/>
          </a:xfrm>
        </p:spPr>
        <p:txBody>
          <a:bodyPr>
            <a:normAutofit/>
          </a:bodyPr>
          <a:lstStyle/>
          <a:p>
            <a:r>
              <a:rPr lang="fr-FR" sz="1600"/>
              <a:t>Vers la fin du 19ème siècle,BIONDI SANTI a élaboré ses vins </a:t>
            </a:r>
          </a:p>
          <a:p>
            <a:pPr>
              <a:buFont typeface="Wingdings 2" pitchFamily="18" charset="2"/>
              <a:buNone/>
            </a:pPr>
            <a:r>
              <a:rPr lang="fr-FR" sz="1600"/>
              <a:t>      à partir du  Sangiovese Grosso, et à en 1880, a obtenu les résultats qu'il avait espérés pour : « un vin de grande structure et grande finesse ». Après le phylloxéra, il a greffé de toutes nouvelles vignes avec des bourgeons qu'il avait sélectionnés sur des pieds de vignes choisis, obtenant ainsi,le vin que nous admirons ,le «  Brunello di Montalcino ». Devenant ainsi l’inventeur du Brunello di Montalcino …</a:t>
            </a:r>
          </a:p>
          <a:p>
            <a:pPr>
              <a:buFont typeface="Wingdings 2" pitchFamily="18" charset="2"/>
              <a:buNone/>
            </a:pPr>
            <a:endParaRPr lang="fr-FR" sz="1600"/>
          </a:p>
          <a:p>
            <a:r>
              <a:rPr lang="fr-FR" sz="1600"/>
              <a:t>Le Sangiovese Grosso est différent de Sangiovese normal parce qu‘il  est  spécial et le seul type de Sangiovese à pouvoir être utilisé pour le Brunello di Montalcino . Certains appellent non seulement le vin mais également le Sangiovese Grosso : «  Brunello » .</a:t>
            </a:r>
          </a:p>
          <a:p>
            <a:pPr>
              <a:buFont typeface="Wingdings 2" pitchFamily="18" charset="2"/>
              <a:buNone/>
            </a:pPr>
            <a:endParaRPr lang="fr-FR" sz="1600"/>
          </a:p>
          <a:p>
            <a:r>
              <a:rPr lang="fr-FR" sz="1600"/>
              <a:t>Toutes les vignes au Domaine  « Greppo » produisent des raisins de Sangiovese Grosso, et son clone appelé BBS11 (Brunello Biondi Santi) a été choisi au Domaine par l'université de Florence en 1970 avec l'aide de la Famille Biondi Santi comme l’unique référence mondiale.</a:t>
            </a:r>
          </a:p>
          <a:p>
            <a:pPr>
              <a:lnSpc>
                <a:spcPct val="80000"/>
              </a:lnSpc>
              <a:buFont typeface="Wingdings 2" pitchFamily="18" charset="2"/>
              <a:buNone/>
            </a:pPr>
            <a:endParaRPr lang="it-IT" sz="1600"/>
          </a:p>
        </p:txBody>
      </p:sp>
      <p:pic>
        <p:nvPicPr>
          <p:cNvPr id="46084" name="Picture 4"/>
          <p:cNvPicPr>
            <a:picLocks noChangeAspect="1" noChangeArrowheads="1"/>
          </p:cNvPicPr>
          <p:nvPr/>
        </p:nvPicPr>
        <p:blipFill>
          <a:blip r:embed="rId2"/>
          <a:srcRect/>
          <a:stretch>
            <a:fillRect/>
          </a:stretch>
        </p:blipFill>
        <p:spPr bwMode="auto">
          <a:xfrm>
            <a:off x="6227763" y="2060575"/>
            <a:ext cx="2593975" cy="3529013"/>
          </a:xfrm>
          <a:prstGeom prst="rect">
            <a:avLst/>
          </a:prstGeom>
          <a:noFill/>
          <a:ln w="9525">
            <a:noFill/>
            <a:miter lim="800000"/>
            <a:headEnd/>
            <a:tailEnd/>
          </a:ln>
          <a:effectLst/>
        </p:spPr>
      </p:pic>
      <p:pic>
        <p:nvPicPr>
          <p:cNvPr id="8" name="Immagine 7" descr="stemma.jpg"/>
          <p:cNvPicPr>
            <a:picLocks noChangeAspect="1"/>
          </p:cNvPicPr>
          <p:nvPr/>
        </p:nvPicPr>
        <p:blipFill>
          <a:blip r:embed="rId3" cstate="print"/>
          <a:stretch>
            <a:fillRect/>
          </a:stretch>
        </p:blipFill>
        <p:spPr>
          <a:xfrm>
            <a:off x="1049119" y="266677"/>
            <a:ext cx="1098798" cy="1143009"/>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6084"/>
                                        </p:tgtEl>
                                        <p:attrNameLst>
                                          <p:attrName>style.color</p:attrName>
                                        </p:attrNameLst>
                                      </p:cBhvr>
                                      <p:to>
                                        <a:schemeClr val="accent2"/>
                                      </p:to>
                                    </p:animClr>
                                    <p:animClr clrSpc="rgb" dir="cw">
                                      <p:cBhvr>
                                        <p:cTn id="7" dur="500" fill="hold"/>
                                        <p:tgtEl>
                                          <p:spTgt spid="46084"/>
                                        </p:tgtEl>
                                        <p:attrNameLst>
                                          <p:attrName>fillcolor</p:attrName>
                                        </p:attrNameLst>
                                      </p:cBhvr>
                                      <p:to>
                                        <a:schemeClr val="accent2"/>
                                      </p:to>
                                    </p:animClr>
                                    <p:set>
                                      <p:cBhvr>
                                        <p:cTn id="8" dur="500" fill="hold"/>
                                        <p:tgtEl>
                                          <p:spTgt spid="46084"/>
                                        </p:tgtEl>
                                        <p:attrNameLst>
                                          <p:attrName>fill.type</p:attrName>
                                        </p:attrNameLst>
                                      </p:cBhvr>
                                      <p:to>
                                        <p:strVal val="solid"/>
                                      </p:to>
                                    </p:set>
                                    <p:set>
                                      <p:cBhvr>
                                        <p:cTn id="9" dur="500" fill="hold"/>
                                        <p:tgtEl>
                                          <p:spTgt spid="4608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46084"/>
                                        </p:tgtEl>
                                        <p:attrNameLst>
                                          <p:attrName>style.visibility</p:attrName>
                                        </p:attrNameLst>
                                      </p:cBhvr>
                                      <p:to>
                                        <p:strVal val="visible"/>
                                      </p:to>
                                    </p:set>
                                    <p:animEffect transition="in" filter="checkerboard(across)">
                                      <p:cBhvr>
                                        <p:cTn id="14"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676385"/>
            <a:ext cx="6186502" cy="989034"/>
          </a:xfrm>
        </p:spPr>
        <p:txBody>
          <a:bodyPr>
            <a:normAutofit fontScale="90000"/>
          </a:bodyPr>
          <a:lstStyle/>
          <a:p>
            <a:pPr marL="54864" indent="0" fontAlgn="auto">
              <a:spcAft>
                <a:spcPts val="0"/>
              </a:spcAft>
              <a:defRPr/>
            </a:pPr>
            <a:r>
              <a:rPr lang="it-IT" b="1" dirty="0">
                <a:solidFill>
                  <a:schemeClr val="tx2">
                    <a:tint val="100000"/>
                    <a:shade val="90000"/>
                    <a:satMod val="250000"/>
                    <a:alpha val="100000"/>
                  </a:schemeClr>
                </a:solidFill>
              </a:rPr>
              <a:t>Villa Poggio Salvi</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 </a:t>
            </a:r>
          </a:p>
        </p:txBody>
      </p:sp>
      <p:sp>
        <p:nvSpPr>
          <p:cNvPr id="3" name="Segnaposto contenuto 2"/>
          <p:cNvSpPr>
            <a:spLocks noGrp="1"/>
          </p:cNvSpPr>
          <p:nvPr>
            <p:ph sz="half" idx="1"/>
          </p:nvPr>
        </p:nvSpPr>
        <p:spPr>
          <a:xfrm>
            <a:off x="457200" y="1571625"/>
            <a:ext cx="4614863" cy="4500563"/>
          </a:xfrm>
        </p:spPr>
        <p:txBody>
          <a:bodyPr anchor="b">
            <a:noAutofit/>
          </a:bodyPr>
          <a:lstStyle/>
          <a:p>
            <a:pPr fontAlgn="auto">
              <a:spcBef>
                <a:spcPts val="0"/>
              </a:spcBef>
              <a:spcAft>
                <a:spcPts val="0"/>
              </a:spcAft>
              <a:buFont typeface="Wingdings 2"/>
              <a:buChar char=""/>
              <a:defRPr/>
            </a:pPr>
            <a:r>
              <a:rPr lang="en-US" sz="2000" dirty="0"/>
              <a:t>Traditional wines produced with modern technologies: this is the philosophy of Villa Poggio Salvi. Our wines are </a:t>
            </a:r>
            <a:r>
              <a:rPr lang="en-US" sz="2000" dirty="0" err="1"/>
              <a:t>characterised</a:t>
            </a:r>
            <a:r>
              <a:rPr lang="en-US" sz="2000" dirty="0"/>
              <a:t> by modern taste suited for the international qualified consumer. This area of the Montalcino county is well-known for its Brunello, fine structured and with a strong body, that offers its best in the first years after breaking in the market. Villa Poggio Salvi is a winery company with a modern structure aimed to the future. </a:t>
            </a:r>
            <a:endParaRPr lang="it-IT" sz="2000" dirty="0"/>
          </a:p>
        </p:txBody>
      </p:sp>
      <p:pic>
        <p:nvPicPr>
          <p:cNvPr id="5" name="Segnaposto contenuto 4" descr="bs foto nuova_ritoccata.jpg"/>
          <p:cNvPicPr>
            <a:picLocks noGrp="1" noChangeAspect="1"/>
          </p:cNvPicPr>
          <p:nvPr>
            <p:ph sz="half" idx="2"/>
          </p:nvPr>
        </p:nvPicPr>
        <p:blipFill>
          <a:blip r:embed="rId2" cstate="print"/>
          <a:stretch>
            <a:fillRect/>
          </a:stretch>
        </p:blipFill>
        <p:spPr>
          <a:xfrm>
            <a:off x="5868144" y="1698872"/>
            <a:ext cx="2497800" cy="3833257"/>
          </a:xfrm>
          <a:prstGeom prst="roundRect">
            <a:avLst>
              <a:gd name="adj" fmla="val 8594"/>
            </a:avLst>
          </a:prstGeom>
          <a:solidFill>
            <a:srgbClr val="FFFFFF">
              <a:shade val="85000"/>
            </a:srgbClr>
          </a:solidFill>
          <a:effectLst>
            <a:outerShdw blurRad="107950" dist="12700" dir="5400000" algn="ctr">
              <a:srgbClr val="000000"/>
            </a:outerShdw>
            <a:reflection blurRad="12700" stA="38000" endPos="28000" dist="5000" dir="5400000" sy="-100000" algn="bl" rotWithShape="0"/>
          </a:effectLst>
          <a:scene3d>
            <a:camera prst="perspectiveFront"/>
            <a:lightRig rig="soft" dir="t">
              <a:rot lat="0" lon="0" rev="0"/>
            </a:lightRig>
          </a:scene3d>
          <a:sp3d contourW="44450" prstMaterial="matte">
            <a:bevelT w="63500" h="63500" prst="riblet"/>
            <a:contourClr>
              <a:srgbClr val="FFFFFF"/>
            </a:contourClr>
          </a:sp3d>
        </p:spPr>
      </p:pic>
      <p:pic>
        <p:nvPicPr>
          <p:cNvPr id="8" name="Immagine 7" descr="stemma.jpg"/>
          <p:cNvPicPr>
            <a:picLocks noChangeAspect="1"/>
          </p:cNvPicPr>
          <p:nvPr/>
        </p:nvPicPr>
        <p:blipFill>
          <a:blip r:embed="rId3" cstate="print"/>
          <a:stretch>
            <a:fillRect/>
          </a:stretch>
        </p:blipFill>
        <p:spPr>
          <a:xfrm>
            <a:off x="7746781" y="195240"/>
            <a:ext cx="1098799" cy="1143008"/>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328618"/>
            <a:ext cx="7043758"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rPr>
              <a:t>History of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14338" name="Segnaposto contenuto 2"/>
          <p:cNvSpPr>
            <a:spLocks noGrp="1"/>
          </p:cNvSpPr>
          <p:nvPr>
            <p:ph sz="half" idx="1"/>
          </p:nvPr>
        </p:nvSpPr>
        <p:spPr>
          <a:xfrm>
            <a:off x="214313" y="1600200"/>
            <a:ext cx="4714875" cy="4525963"/>
          </a:xfrm>
        </p:spPr>
        <p:txBody>
          <a:bodyPr/>
          <a:lstStyle/>
          <a:p>
            <a:pPr algn="just"/>
            <a:r>
              <a:rPr lang="en-US" sz="1600" dirty="0"/>
              <a:t>Villa </a:t>
            </a:r>
            <a:r>
              <a:rPr lang="en-US" sz="1600" dirty="0" err="1"/>
              <a:t>Poggio</a:t>
            </a:r>
            <a:r>
              <a:rPr lang="en-US" sz="1600" dirty="0"/>
              <a:t> Salvi takes its name from the lucky side of the Montalcino hilltop tending towards the </a:t>
            </a:r>
            <a:r>
              <a:rPr lang="en-US" sz="1600" dirty="0" err="1"/>
              <a:t>Tirrenian</a:t>
            </a:r>
            <a:r>
              <a:rPr lang="en-US" sz="1600" dirty="0"/>
              <a:t> Sea. Folks from the Maremma region have been always attracted up here by the clean air and the smells coming from the thick woods of holm-oaks and </a:t>
            </a:r>
            <a:r>
              <a:rPr lang="en-US" sz="1600" dirty="0" err="1"/>
              <a:t>mediterreanean</a:t>
            </a:r>
            <a:r>
              <a:rPr lang="en-US" sz="1600" dirty="0"/>
              <a:t> bushes. In the historical archives kept by the township of Montalcino this place was already known around 1500 for wines. Struck by the landscape's beauty, in 1979 Mr. </a:t>
            </a:r>
            <a:r>
              <a:rPr lang="en-US" sz="1600" dirty="0" err="1"/>
              <a:t>Pierluigi</a:t>
            </a:r>
            <a:r>
              <a:rPr lang="en-US" sz="1600" dirty="0"/>
              <a:t> Tagliabue purchases the property. Nowadays </a:t>
            </a:r>
            <a:r>
              <a:rPr lang="en-US" sz="1600" dirty="0" err="1"/>
              <a:t>Poggio</a:t>
            </a:r>
            <a:r>
              <a:rPr lang="en-US" sz="1600" dirty="0"/>
              <a:t> Salvi has 23 hectares of property vineyards, all founded with clones of Sangiovese Grosso of Montalcino. Beside the property in Montalcino, the Villa </a:t>
            </a:r>
            <a:r>
              <a:rPr lang="en-US" sz="1600" dirty="0" err="1"/>
              <a:t>Poggio</a:t>
            </a:r>
            <a:r>
              <a:rPr lang="en-US" sz="1600" dirty="0"/>
              <a:t> Salvi winery company owns since 1998 more 20 hectares of land in </a:t>
            </a:r>
            <a:r>
              <a:rPr lang="en-US" sz="1600" dirty="0" err="1"/>
              <a:t>Monteriggioni</a:t>
            </a:r>
            <a:r>
              <a:rPr lang="en-US" sz="1600" dirty="0"/>
              <a:t> (Chianti area), founded with Sangiovese and Merlot grapes and 3 hectares in </a:t>
            </a:r>
            <a:r>
              <a:rPr lang="en-US" sz="1600" dirty="0" err="1"/>
              <a:t>Scansano</a:t>
            </a:r>
            <a:r>
              <a:rPr lang="en-US" sz="1600" dirty="0"/>
              <a:t> area.</a:t>
            </a:r>
            <a:endParaRPr lang="it-IT" sz="1600" dirty="0"/>
          </a:p>
        </p:txBody>
      </p:sp>
      <p:sp>
        <p:nvSpPr>
          <p:cNvPr id="14339" name="Segnaposto contenuto 3"/>
          <p:cNvSpPr>
            <a:spLocks noGrp="1"/>
          </p:cNvSpPr>
          <p:nvPr>
            <p:ph sz="half" idx="2"/>
          </p:nvPr>
        </p:nvSpPr>
        <p:spPr>
          <a:xfrm>
            <a:off x="5429250" y="1600200"/>
            <a:ext cx="3257550" cy="4525963"/>
          </a:xfrm>
        </p:spPr>
        <p:txBody>
          <a:bodyPr/>
          <a:lstStyle/>
          <a:p>
            <a:endParaRPr lang="it-IT"/>
          </a:p>
          <a:p>
            <a:endParaRPr lang="it-IT"/>
          </a:p>
        </p:txBody>
      </p:sp>
      <p:pic>
        <p:nvPicPr>
          <p:cNvPr id="5" name="Immagine 4" descr="stemma.jpg"/>
          <p:cNvPicPr>
            <a:picLocks noChangeAspect="1"/>
          </p:cNvPicPr>
          <p:nvPr/>
        </p:nvPicPr>
        <p:blipFill>
          <a:blip r:embed="rId2" cstate="print"/>
          <a:stretch>
            <a:fillRect/>
          </a:stretch>
        </p:blipFill>
        <p:spPr>
          <a:xfrm>
            <a:off x="7759481" y="214290"/>
            <a:ext cx="1098799" cy="1143008"/>
          </a:xfrm>
          <a:prstGeom prst="rect">
            <a:avLst/>
          </a:prstGeom>
          <a:ln>
            <a:noFill/>
          </a:ln>
          <a:effectLst>
            <a:softEdge rad="112500"/>
          </a:effectLst>
        </p:spPr>
      </p:pic>
      <p:pic>
        <p:nvPicPr>
          <p:cNvPr id="8" name="Immagine 7" descr="poggio_salvi.jpg"/>
          <p:cNvPicPr>
            <a:picLocks noChangeAspect="1"/>
          </p:cNvPicPr>
          <p:nvPr/>
        </p:nvPicPr>
        <p:blipFill>
          <a:blip r:embed="rId3" cstate="print"/>
          <a:stretch>
            <a:fillRect/>
          </a:stretch>
        </p:blipFill>
        <p:spPr>
          <a:xfrm>
            <a:off x="5072066" y="1857364"/>
            <a:ext cx="3643338" cy="3929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341785"/>
            <a:ext cx="6900882" cy="1143000"/>
          </a:xfrm>
        </p:spPr>
        <p:txBody>
          <a:bodyPr>
            <a:normAutofit fontScale="90000"/>
          </a:bodyPr>
          <a:lstStyle/>
          <a:p>
            <a:pPr marL="54864" indent="0" algn="l" fontAlgn="auto">
              <a:spcAft>
                <a:spcPts val="0"/>
              </a:spcAft>
              <a:defRPr/>
            </a:pPr>
            <a:r>
              <a:rPr lang="it-IT" b="1" dirty="0">
                <a:solidFill>
                  <a:schemeClr val="tx2">
                    <a:tint val="100000"/>
                    <a:shade val="90000"/>
                    <a:satMod val="250000"/>
                    <a:alpha val="100000"/>
                  </a:schemeClr>
                </a:solidFill>
              </a:rPr>
              <a:t>Terroir of </a:t>
            </a:r>
            <a:br>
              <a:rPr lang="it-IT" b="1" dirty="0">
                <a:solidFill>
                  <a:schemeClr val="tx2">
                    <a:tint val="100000"/>
                    <a:shade val="90000"/>
                    <a:satMod val="250000"/>
                    <a:alpha val="100000"/>
                  </a:schemeClr>
                </a:solidFill>
              </a:rPr>
            </a:br>
            <a:r>
              <a:rPr lang="it-IT" b="1" dirty="0">
                <a:solidFill>
                  <a:schemeClr val="tx2">
                    <a:tint val="100000"/>
                    <a:shade val="90000"/>
                    <a:satMod val="250000"/>
                    <a:alpha val="100000"/>
                  </a:schemeClr>
                </a:solidFill>
              </a:rPr>
              <a:t>Villa Poggio Salvi  </a:t>
            </a:r>
          </a:p>
        </p:txBody>
      </p:sp>
      <p:sp>
        <p:nvSpPr>
          <p:cNvPr id="15362" name="Segnaposto contenuto 2"/>
          <p:cNvSpPr>
            <a:spLocks noGrp="1"/>
          </p:cNvSpPr>
          <p:nvPr>
            <p:ph sz="half" idx="1"/>
          </p:nvPr>
        </p:nvSpPr>
        <p:spPr>
          <a:xfrm>
            <a:off x="251520" y="1600200"/>
            <a:ext cx="4608512" cy="4525963"/>
          </a:xfrm>
        </p:spPr>
        <p:txBody>
          <a:bodyPr/>
          <a:lstStyle/>
          <a:p>
            <a:r>
              <a:rPr lang="en-US" sz="1700" dirty="0"/>
              <a:t>The excellent setting, with average altitude ranging from 300 to 500 </a:t>
            </a:r>
            <a:r>
              <a:rPr lang="en-US" sz="1700" dirty="0" err="1"/>
              <a:t>metres</a:t>
            </a:r>
            <a:r>
              <a:rPr lang="en-US" sz="1700" dirty="0"/>
              <a:t> above sea level, the soil's richness in marl and the light breeze blowing up from the </a:t>
            </a:r>
            <a:r>
              <a:rPr lang="en-US" sz="1700" dirty="0" err="1"/>
              <a:t>Tirrenian</a:t>
            </a:r>
            <a:r>
              <a:rPr lang="en-US" sz="1700" dirty="0"/>
              <a:t> Sea keep the land healthy and perfect for the grapevines. The vineyards were founded after in-depth studies of the soil and selecting the best locations for grapevines growing: all vineyards are luckily exposed towards south-west, contributing to a homogeneous ripening of the grape-clusters. Clever agricultural techniques and careful control of the grape-clusters are producing grapes with plenty of extracts. Vineyards are about 15 to 20 years old, the format of implantation being 2,50 x 0,80 </a:t>
            </a:r>
            <a:r>
              <a:rPr lang="en-US" sz="1700" dirty="0" err="1"/>
              <a:t>metres</a:t>
            </a:r>
            <a:r>
              <a:rPr lang="en-US" sz="1700" dirty="0"/>
              <a:t> with a density of about 5000 roots / ha.</a:t>
            </a:r>
            <a:endParaRPr lang="it-IT" sz="1700" dirty="0"/>
          </a:p>
        </p:txBody>
      </p:sp>
      <p:pic>
        <p:nvPicPr>
          <p:cNvPr id="5" name="Segnaposto contenuto 4" descr="ps-esterno.jpg"/>
          <p:cNvPicPr>
            <a:picLocks noGrp="1" noChangeAspect="1"/>
          </p:cNvPicPr>
          <p:nvPr>
            <p:ph sz="half" idx="2"/>
          </p:nvPr>
        </p:nvPicPr>
        <p:blipFill>
          <a:blip r:embed="rId2" cstate="print"/>
          <a:stretch>
            <a:fillRect/>
          </a:stretch>
        </p:blipFill>
        <p:spPr>
          <a:xfrm>
            <a:off x="4929190" y="2137768"/>
            <a:ext cx="3824286" cy="3235447"/>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7" name="Immagine 6" descr="stemma.jpg"/>
          <p:cNvPicPr>
            <a:picLocks noChangeAspect="1"/>
          </p:cNvPicPr>
          <p:nvPr/>
        </p:nvPicPr>
        <p:blipFill>
          <a:blip r:embed="rId3" cstate="print"/>
          <a:stretch>
            <a:fillRect/>
          </a:stretch>
        </p:blipFill>
        <p:spPr>
          <a:xfrm>
            <a:off x="7759481" y="285728"/>
            <a:ext cx="1027361" cy="1071570"/>
          </a:xfrm>
          <a:prstGeom prst="rect">
            <a:avLst/>
          </a:prstGeom>
          <a:ln>
            <a:noFill/>
          </a:ln>
          <a:effectLst>
            <a:softEdge rad="1125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lassia">
  <a:themeElements>
    <a:clrScheme name="Personalizzato 3">
      <a:dk1>
        <a:sysClr val="windowText" lastClr="000000"/>
      </a:dk1>
      <a:lt1>
        <a:sysClr val="window" lastClr="FFFFFF"/>
      </a:lt1>
      <a:dk2>
        <a:srgbClr val="696464"/>
      </a:dk2>
      <a:lt2>
        <a:srgbClr val="E9E5DC"/>
      </a:lt2>
      <a:accent1>
        <a:srgbClr val="D34817"/>
      </a:accent1>
      <a:accent2>
        <a:srgbClr val="EE8C69"/>
      </a:accent2>
      <a:accent3>
        <a:srgbClr val="A28E6A"/>
      </a:accent3>
      <a:accent4>
        <a:srgbClr val="9E3611"/>
      </a:accent4>
      <a:accent5>
        <a:srgbClr val="918485"/>
      </a:accent5>
      <a:accent6>
        <a:srgbClr val="855D5D"/>
      </a:accent6>
      <a:hlink>
        <a:srgbClr val="CC9900"/>
      </a:hlink>
      <a:folHlink>
        <a:srgbClr val="96A9A9"/>
      </a:folHlink>
    </a:clrScheme>
    <a:fontScheme name="Galassia">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alassia">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495</TotalTime>
  <Words>1737</Words>
  <Application>Microsoft Office PowerPoint</Application>
  <PresentationFormat>Affichage à l'écran (4:3)</PresentationFormat>
  <Paragraphs>57</Paragraphs>
  <Slides>17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Baskerville Old Face</vt:lpstr>
      <vt:lpstr>Rockwell</vt:lpstr>
      <vt:lpstr>Wingdings 2</vt:lpstr>
      <vt:lpstr>Galassia</vt:lpstr>
      <vt:lpstr>DISCOVER  VILLA POGGIO SALVI WORLD  WITH VA.S.CO</vt:lpstr>
      <vt:lpstr>TOSCANY  HISTORY, ART AND TRADITION</vt:lpstr>
      <vt:lpstr>TOSCANY  HISTORY, ART AND TRADITION</vt:lpstr>
      <vt:lpstr>Something unique in Montalcino !...</vt:lpstr>
      <vt:lpstr>  History of  Brunello di Montalcino</vt:lpstr>
      <vt:lpstr>History of  Sangiovese Grosso</vt:lpstr>
      <vt:lpstr>Villa Poggio Salvi  </vt:lpstr>
      <vt:lpstr>History of  Villa Poggio Salvi </vt:lpstr>
      <vt:lpstr>Terroir of  Villa Poggio Salvi  </vt:lpstr>
      <vt:lpstr>History of  Villa Poggio Salvi </vt:lpstr>
      <vt:lpstr>Terroir of  Villa Poggio Salvi  </vt:lpstr>
      <vt:lpstr>Wines of  Villa Poggio Salvi  </vt:lpstr>
      <vt:lpstr>Style of wine in  Villa Poggio Salvi  </vt:lpstr>
      <vt:lpstr>Style of wine in  Villa Poggio Salvi  </vt:lpstr>
      <vt:lpstr>Enologo in Villa Poggio Salvi Dr.Vittorio Fiore</vt:lpstr>
      <vt:lpstr>Présentation PowerPoint</vt:lpstr>
      <vt:lpstr>THANK YOU TO HAVE SHARED OUR PASSION ! C.TERRAZZINO Senior Sales § Brand Manager VA.S.CO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Biondi Santi SpA  company(logo)</dc:title>
  <dc:creator>Luca</dc:creator>
  <cp:lastModifiedBy>Calcedonio Terrazzino</cp:lastModifiedBy>
  <cp:revision>72</cp:revision>
  <dcterms:created xsi:type="dcterms:W3CDTF">2008-10-15T07:28:33Z</dcterms:created>
  <dcterms:modified xsi:type="dcterms:W3CDTF">2022-08-01T09:30:10Z</dcterms:modified>
</cp:coreProperties>
</file>