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0" r:id="rId3"/>
  </p:sldMasterIdLst>
  <p:notesMasterIdLst>
    <p:notesMasterId r:id="rId21"/>
  </p:notesMasterIdLst>
  <p:sldIdLst>
    <p:sldId id="295" r:id="rId4"/>
    <p:sldId id="261" r:id="rId5"/>
    <p:sldId id="274" r:id="rId6"/>
    <p:sldId id="275" r:id="rId7"/>
    <p:sldId id="273" r:id="rId8"/>
    <p:sldId id="257" r:id="rId9"/>
    <p:sldId id="293" r:id="rId10"/>
    <p:sldId id="277" r:id="rId11"/>
    <p:sldId id="280" r:id="rId12"/>
    <p:sldId id="281" r:id="rId13"/>
    <p:sldId id="282" r:id="rId14"/>
    <p:sldId id="283" r:id="rId15"/>
    <p:sldId id="311" r:id="rId16"/>
    <p:sldId id="312" r:id="rId17"/>
    <p:sldId id="305" r:id="rId18"/>
    <p:sldId id="300" r:id="rId19"/>
    <p:sldId id="310" r:id="rId20"/>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4B81A"/>
    <a:srgbClr val="FCE091"/>
    <a:srgbClr val="E3D1B9"/>
    <a:srgbClr val="E1D0B8"/>
    <a:srgbClr val="B0CEED"/>
    <a:srgbClr val="E3D5C3"/>
    <a:srgbClr val="AFCEEC"/>
    <a:srgbClr val="AFCE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5" autoAdjust="0"/>
    <p:restoredTop sz="94660"/>
  </p:normalViewPr>
  <p:slideViewPr>
    <p:cSldViewPr snapToGrid="0">
      <p:cViewPr varScale="1">
        <p:scale>
          <a:sx n="94" d="100"/>
          <a:sy n="94" d="100"/>
        </p:scale>
        <p:origin x="-39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C81BC-E6A5-437E-B7CE-C226AE6AAF51}" type="doc">
      <dgm:prSet loTypeId="urn:microsoft.com/office/officeart/2005/8/layout/vList6" loCatId="list" qsTypeId="urn:microsoft.com/office/officeart/2005/8/quickstyle/simple3" qsCatId="simple" csTypeId="urn:microsoft.com/office/officeart/2005/8/colors/colorful1" csCatId="colorful" phldr="1"/>
      <dgm:spPr/>
      <dgm:t>
        <a:bodyPr/>
        <a:lstStyle/>
        <a:p>
          <a:endParaRPr lang="it-IT"/>
        </a:p>
      </dgm:t>
    </dgm:pt>
    <dgm:pt modelId="{B9962232-D1E8-4002-83B6-C25797AB7660}">
      <dgm:prSet phldrT="[Testo]">
        <dgm:style>
          <a:lnRef idx="2">
            <a:schemeClr val="accent1"/>
          </a:lnRef>
          <a:fillRef idx="1">
            <a:schemeClr val="lt1"/>
          </a:fillRef>
          <a:effectRef idx="0">
            <a:schemeClr val="accent1"/>
          </a:effectRef>
          <a:fontRef idx="minor">
            <a:schemeClr val="dk1"/>
          </a:fontRef>
        </dgm:style>
      </dgm:prSet>
      <dgm:spPr>
        <a:ln>
          <a:solidFill>
            <a:srgbClr val="AFCEEC"/>
          </a:solidFill>
        </a:ln>
      </dgm:spPr>
      <dgm:t>
        <a:bodyPr/>
        <a:lstStyle/>
        <a:p>
          <a:pPr algn="l"/>
          <a:r>
            <a:rPr lang="it-IT" dirty="0" smtClean="0">
              <a:latin typeface="Myriad Pro" panose="020B0503030403020204" pitchFamily="34" charset="0"/>
            </a:rPr>
            <a:t>THIOLS</a:t>
          </a:r>
        </a:p>
        <a:p>
          <a:pPr algn="l"/>
          <a:r>
            <a:rPr lang="it-IT" dirty="0" smtClean="0">
              <a:latin typeface="Myriad Pro" panose="020B0503030403020204" pitchFamily="34" charset="0"/>
            </a:rPr>
            <a:t>METHOXYPYRAZINES</a:t>
          </a:r>
          <a:endParaRPr lang="it-IT" dirty="0">
            <a:latin typeface="Myriad Pro" panose="020B0503030403020204" pitchFamily="34" charset="0"/>
          </a:endParaRPr>
        </a:p>
      </dgm:t>
    </dgm:pt>
    <dgm:pt modelId="{021D613B-92CA-4B5C-9C30-CD5066EA48EA}" type="parTrans" cxnId="{F139D6DF-7F1C-44CF-BC86-B93CB28BE4C2}">
      <dgm:prSet/>
      <dgm:spPr/>
      <dgm:t>
        <a:bodyPr/>
        <a:lstStyle/>
        <a:p>
          <a:endParaRPr lang="it-IT"/>
        </a:p>
      </dgm:t>
    </dgm:pt>
    <dgm:pt modelId="{7461D6B7-36EE-49AA-A0CC-0040B577F179}" type="sibTrans" cxnId="{F139D6DF-7F1C-44CF-BC86-B93CB28BE4C2}">
      <dgm:prSet/>
      <dgm:spPr/>
      <dgm:t>
        <a:bodyPr/>
        <a:lstStyle/>
        <a:p>
          <a:endParaRPr lang="it-IT"/>
        </a:p>
      </dgm:t>
    </dgm:pt>
    <dgm:pt modelId="{8AC2EFD7-45E5-4131-89FC-F72C12255569}">
      <dgm:prSet phldrT="[Testo]">
        <dgm:style>
          <a:lnRef idx="2">
            <a:schemeClr val="accent1"/>
          </a:lnRef>
          <a:fillRef idx="1">
            <a:schemeClr val="lt1"/>
          </a:fillRef>
          <a:effectRef idx="0">
            <a:schemeClr val="accent1"/>
          </a:effectRef>
          <a:fontRef idx="minor">
            <a:schemeClr val="dk1"/>
          </a:fontRef>
        </dgm:style>
      </dgm:prSet>
      <dgm:spPr>
        <a:ln>
          <a:solidFill>
            <a:srgbClr val="E3D5C3"/>
          </a:solidFill>
        </a:ln>
      </dgm:spPr>
      <dgm:t>
        <a:bodyPr/>
        <a:lstStyle/>
        <a:p>
          <a:pPr algn="l"/>
          <a:r>
            <a:rPr lang="it-IT" dirty="0" smtClean="0">
              <a:latin typeface="Myriad Pro" panose="020B0503030403020204" pitchFamily="34" charset="0"/>
            </a:rPr>
            <a:t>TERPENES</a:t>
          </a:r>
        </a:p>
        <a:p>
          <a:pPr algn="l"/>
          <a:r>
            <a:rPr lang="it-IT" dirty="0" smtClean="0">
              <a:latin typeface="Myriad Pro" panose="020B0503030403020204" pitchFamily="34" charset="0"/>
            </a:rPr>
            <a:t>HYDROCARBONS</a:t>
          </a:r>
        </a:p>
        <a:p>
          <a:pPr algn="l"/>
          <a:r>
            <a:rPr lang="it-IT" dirty="0" smtClean="0">
              <a:latin typeface="Myriad Pro" panose="020B0503030403020204" pitchFamily="34" charset="0"/>
            </a:rPr>
            <a:t>NORISOPRENOIDS</a:t>
          </a:r>
          <a:endParaRPr lang="it-IT" dirty="0">
            <a:latin typeface="Myriad Pro" panose="020B0503030403020204" pitchFamily="34" charset="0"/>
          </a:endParaRPr>
        </a:p>
      </dgm:t>
    </dgm:pt>
    <dgm:pt modelId="{02B9C31C-384E-4676-B235-C56CCCA6B738}" type="parTrans" cxnId="{BBB28E64-2BFD-4D4E-9D59-880A05A6AA33}">
      <dgm:prSet/>
      <dgm:spPr/>
      <dgm:t>
        <a:bodyPr/>
        <a:lstStyle/>
        <a:p>
          <a:endParaRPr lang="it-IT"/>
        </a:p>
      </dgm:t>
    </dgm:pt>
    <dgm:pt modelId="{AFB0F083-E374-4C3A-A53B-027A5E9B4FC2}" type="sibTrans" cxnId="{BBB28E64-2BFD-4D4E-9D59-880A05A6AA33}">
      <dgm:prSet/>
      <dgm:spPr/>
      <dgm:t>
        <a:bodyPr/>
        <a:lstStyle/>
        <a:p>
          <a:endParaRPr lang="it-IT"/>
        </a:p>
      </dgm:t>
    </dgm:pt>
    <dgm:pt modelId="{27A3C8E9-C935-4BEC-BDDB-43ADEAA9D5EE}">
      <dgm:prSet phldrT="[Testo]">
        <dgm:style>
          <a:lnRef idx="2">
            <a:schemeClr val="accent1"/>
          </a:lnRef>
          <a:fillRef idx="1">
            <a:schemeClr val="lt1"/>
          </a:fillRef>
          <a:effectRef idx="0">
            <a:schemeClr val="accent1"/>
          </a:effectRef>
          <a:fontRef idx="minor">
            <a:schemeClr val="dk1"/>
          </a:fontRef>
        </dgm:style>
      </dgm:prSet>
      <dgm:spPr>
        <a:ln>
          <a:solidFill>
            <a:srgbClr val="FCE091"/>
          </a:solidFill>
        </a:ln>
      </dgm:spPr>
      <dgm:t>
        <a:bodyPr/>
        <a:lstStyle/>
        <a:p>
          <a:pPr algn="l"/>
          <a:r>
            <a:rPr lang="it-IT" dirty="0" smtClean="0">
              <a:latin typeface="Myriad Pro" panose="020B0503030403020204" pitchFamily="34" charset="0"/>
            </a:rPr>
            <a:t>CITRUS</a:t>
          </a:r>
        </a:p>
        <a:p>
          <a:pPr algn="l"/>
          <a:r>
            <a:rPr lang="it-IT" dirty="0" smtClean="0">
              <a:latin typeface="Myriad Pro" panose="020B0503030403020204" pitchFamily="34" charset="0"/>
            </a:rPr>
            <a:t>SPICES</a:t>
          </a:r>
          <a:endParaRPr lang="it-IT" dirty="0">
            <a:latin typeface="Myriad Pro" panose="020B0503030403020204" pitchFamily="34" charset="0"/>
          </a:endParaRPr>
        </a:p>
      </dgm:t>
    </dgm:pt>
    <dgm:pt modelId="{E7A969DF-4C5F-42E7-A0DC-E303B7C8DE24}" type="parTrans" cxnId="{0E4A8C01-67E9-484B-9D61-1D8AE2F44A6B}">
      <dgm:prSet/>
      <dgm:spPr/>
      <dgm:t>
        <a:bodyPr/>
        <a:lstStyle/>
        <a:p>
          <a:endParaRPr lang="it-IT"/>
        </a:p>
      </dgm:t>
    </dgm:pt>
    <dgm:pt modelId="{3D0AE4C1-7AF2-468D-9046-E2C63E45BB0D}" type="sibTrans" cxnId="{0E4A8C01-67E9-484B-9D61-1D8AE2F44A6B}">
      <dgm:prSet/>
      <dgm:spPr/>
      <dgm:t>
        <a:bodyPr/>
        <a:lstStyle/>
        <a:p>
          <a:endParaRPr lang="it-IT"/>
        </a:p>
      </dgm:t>
    </dgm:pt>
    <dgm:pt modelId="{CAE6129C-19E3-4E8A-BD17-3881C37B4371}">
      <dgm:prSet phldrT="[Testo]" custT="1"/>
      <dgm:spPr>
        <a:solidFill>
          <a:srgbClr val="AFCEEC">
            <a:alpha val="90000"/>
          </a:srgbClr>
        </a:solidFill>
      </dgm:spPr>
      <dgm:t>
        <a:bodyPr anchor="ctr"/>
        <a:lstStyle/>
        <a:p>
          <a:r>
            <a:rPr lang="it-IT" sz="3600" dirty="0" smtClean="0"/>
            <a:t>SAUVIGNON</a:t>
          </a:r>
          <a:endParaRPr lang="it-IT" sz="3600" dirty="0"/>
        </a:p>
      </dgm:t>
    </dgm:pt>
    <dgm:pt modelId="{31944735-B384-4CE2-9DEA-20DEF685480C}" type="parTrans" cxnId="{FC557FC8-4F66-482F-B598-D89A522149E4}">
      <dgm:prSet/>
      <dgm:spPr/>
      <dgm:t>
        <a:bodyPr/>
        <a:lstStyle/>
        <a:p>
          <a:endParaRPr lang="it-IT"/>
        </a:p>
      </dgm:t>
    </dgm:pt>
    <dgm:pt modelId="{4FFC04B1-D322-4BD7-AC76-BDAB816BFCC5}" type="sibTrans" cxnId="{FC557FC8-4F66-482F-B598-D89A522149E4}">
      <dgm:prSet/>
      <dgm:spPr/>
      <dgm:t>
        <a:bodyPr/>
        <a:lstStyle/>
        <a:p>
          <a:endParaRPr lang="it-IT"/>
        </a:p>
      </dgm:t>
    </dgm:pt>
    <dgm:pt modelId="{5686849F-0EE1-4FBF-B704-8C29083E9731}">
      <dgm:prSet phldrT="[Testo]" custT="1"/>
      <dgm:spPr>
        <a:solidFill>
          <a:srgbClr val="E1D0B8">
            <a:alpha val="90000"/>
          </a:srgbClr>
        </a:solidFill>
      </dgm:spPr>
      <dgm:t>
        <a:bodyPr anchor="ctr"/>
        <a:lstStyle/>
        <a:p>
          <a:r>
            <a:rPr lang="it-IT" sz="3600" dirty="0" smtClean="0">
              <a:latin typeface="Myriad Pro" panose="020B0503030403020204" pitchFamily="34" charset="0"/>
            </a:rPr>
            <a:t>RIESLING</a:t>
          </a:r>
          <a:endParaRPr lang="it-IT" sz="3600" dirty="0">
            <a:latin typeface="Myriad Pro" panose="020B0503030403020204" pitchFamily="34" charset="0"/>
          </a:endParaRPr>
        </a:p>
      </dgm:t>
    </dgm:pt>
    <dgm:pt modelId="{B7A2ACF5-D8D2-443C-9DE5-979D857374B5}" type="parTrans" cxnId="{1C9A3E34-2ACE-4AE9-8807-69006805118A}">
      <dgm:prSet/>
      <dgm:spPr/>
      <dgm:t>
        <a:bodyPr/>
        <a:lstStyle/>
        <a:p>
          <a:endParaRPr lang="it-IT"/>
        </a:p>
      </dgm:t>
    </dgm:pt>
    <dgm:pt modelId="{750F6DE5-A81A-4570-AAEC-AAA5E0D0F1F5}" type="sibTrans" cxnId="{1C9A3E34-2ACE-4AE9-8807-69006805118A}">
      <dgm:prSet/>
      <dgm:spPr/>
      <dgm:t>
        <a:bodyPr/>
        <a:lstStyle/>
        <a:p>
          <a:endParaRPr lang="it-IT"/>
        </a:p>
      </dgm:t>
    </dgm:pt>
    <dgm:pt modelId="{466BE94F-9786-472F-9B7A-709BB70B38C9}">
      <dgm:prSet phldrT="[Testo]" custT="1"/>
      <dgm:spPr>
        <a:solidFill>
          <a:srgbClr val="FCE091">
            <a:alpha val="90000"/>
          </a:srgbClr>
        </a:solidFill>
      </dgm:spPr>
      <dgm:t>
        <a:bodyPr anchor="ctr"/>
        <a:lstStyle/>
        <a:p>
          <a:r>
            <a:rPr lang="it-IT" sz="3600" dirty="0" smtClean="0">
              <a:latin typeface="Myriad Pro" panose="020B0503030403020204" pitchFamily="34" charset="0"/>
            </a:rPr>
            <a:t>CHARDONNAY</a:t>
          </a:r>
          <a:endParaRPr lang="it-IT" sz="3600" dirty="0">
            <a:latin typeface="Myriad Pro" panose="020B0503030403020204" pitchFamily="34" charset="0"/>
          </a:endParaRPr>
        </a:p>
      </dgm:t>
    </dgm:pt>
    <dgm:pt modelId="{BFBCCEFC-B55C-4868-95E4-D636D43C6650}" type="parTrans" cxnId="{5921F89F-4B0F-4096-A46D-ECF47394A81C}">
      <dgm:prSet/>
      <dgm:spPr/>
      <dgm:t>
        <a:bodyPr/>
        <a:lstStyle/>
        <a:p>
          <a:endParaRPr lang="it-IT"/>
        </a:p>
      </dgm:t>
    </dgm:pt>
    <dgm:pt modelId="{B640D8AB-1323-4903-A6ED-865E8B7BDABF}" type="sibTrans" cxnId="{5921F89F-4B0F-4096-A46D-ECF47394A81C}">
      <dgm:prSet/>
      <dgm:spPr/>
      <dgm:t>
        <a:bodyPr/>
        <a:lstStyle/>
        <a:p>
          <a:endParaRPr lang="it-IT"/>
        </a:p>
      </dgm:t>
    </dgm:pt>
    <dgm:pt modelId="{BA64EEC1-9619-4593-A426-FA57B3EB0F21}" type="pres">
      <dgm:prSet presAssocID="{BB9C81BC-E6A5-437E-B7CE-C226AE6AAF51}" presName="Name0" presStyleCnt="0">
        <dgm:presLayoutVars>
          <dgm:dir/>
          <dgm:animLvl val="lvl"/>
          <dgm:resizeHandles/>
        </dgm:presLayoutVars>
      </dgm:prSet>
      <dgm:spPr/>
      <dgm:t>
        <a:bodyPr/>
        <a:lstStyle/>
        <a:p>
          <a:endParaRPr lang="it-IT"/>
        </a:p>
      </dgm:t>
    </dgm:pt>
    <dgm:pt modelId="{53713639-BB75-4496-9210-603D700D3922}" type="pres">
      <dgm:prSet presAssocID="{B9962232-D1E8-4002-83B6-C25797AB7660}" presName="linNode" presStyleCnt="0"/>
      <dgm:spPr/>
    </dgm:pt>
    <dgm:pt modelId="{9454E743-541E-4A3E-BE48-98ADDFF5D85A}" type="pres">
      <dgm:prSet presAssocID="{B9962232-D1E8-4002-83B6-C25797AB7660}" presName="parentShp" presStyleLbl="node1" presStyleIdx="0" presStyleCnt="3">
        <dgm:presLayoutVars>
          <dgm:bulletEnabled val="1"/>
        </dgm:presLayoutVars>
      </dgm:prSet>
      <dgm:spPr/>
      <dgm:t>
        <a:bodyPr/>
        <a:lstStyle/>
        <a:p>
          <a:endParaRPr lang="it-IT"/>
        </a:p>
      </dgm:t>
    </dgm:pt>
    <dgm:pt modelId="{1FF938CE-BCC3-431D-9B90-18CF66EA845A}" type="pres">
      <dgm:prSet presAssocID="{B9962232-D1E8-4002-83B6-C25797AB7660}" presName="childShp" presStyleLbl="bgAccFollowNode1" presStyleIdx="0" presStyleCnt="3">
        <dgm:presLayoutVars>
          <dgm:bulletEnabled val="1"/>
        </dgm:presLayoutVars>
      </dgm:prSet>
      <dgm:spPr/>
      <dgm:t>
        <a:bodyPr/>
        <a:lstStyle/>
        <a:p>
          <a:endParaRPr lang="it-IT"/>
        </a:p>
      </dgm:t>
    </dgm:pt>
    <dgm:pt modelId="{8B9CDCFA-FD4C-404C-8790-EC0B69189B32}" type="pres">
      <dgm:prSet presAssocID="{7461D6B7-36EE-49AA-A0CC-0040B577F179}" presName="spacing" presStyleCnt="0"/>
      <dgm:spPr/>
    </dgm:pt>
    <dgm:pt modelId="{B7F6EF78-4C2C-41B0-84FF-53E59C9F1F1A}" type="pres">
      <dgm:prSet presAssocID="{8AC2EFD7-45E5-4131-89FC-F72C12255569}" presName="linNode" presStyleCnt="0"/>
      <dgm:spPr/>
    </dgm:pt>
    <dgm:pt modelId="{94C75E2D-B9DB-480D-969D-481953E02922}" type="pres">
      <dgm:prSet presAssocID="{8AC2EFD7-45E5-4131-89FC-F72C12255569}" presName="parentShp" presStyleLbl="node1" presStyleIdx="1" presStyleCnt="3">
        <dgm:presLayoutVars>
          <dgm:bulletEnabled val="1"/>
        </dgm:presLayoutVars>
      </dgm:prSet>
      <dgm:spPr/>
      <dgm:t>
        <a:bodyPr/>
        <a:lstStyle/>
        <a:p>
          <a:endParaRPr lang="it-IT"/>
        </a:p>
      </dgm:t>
    </dgm:pt>
    <dgm:pt modelId="{063F0DC1-671B-4470-8E74-19DC8E5F8B13}" type="pres">
      <dgm:prSet presAssocID="{8AC2EFD7-45E5-4131-89FC-F72C12255569}" presName="childShp" presStyleLbl="bgAccFollowNode1" presStyleIdx="1" presStyleCnt="3">
        <dgm:presLayoutVars>
          <dgm:bulletEnabled val="1"/>
        </dgm:presLayoutVars>
      </dgm:prSet>
      <dgm:spPr/>
      <dgm:t>
        <a:bodyPr/>
        <a:lstStyle/>
        <a:p>
          <a:endParaRPr lang="it-IT"/>
        </a:p>
      </dgm:t>
    </dgm:pt>
    <dgm:pt modelId="{28C88CD4-6F35-4A31-B4CD-AC80F646457A}" type="pres">
      <dgm:prSet presAssocID="{AFB0F083-E374-4C3A-A53B-027A5E9B4FC2}" presName="spacing" presStyleCnt="0"/>
      <dgm:spPr/>
    </dgm:pt>
    <dgm:pt modelId="{FAB66923-D7DA-4ACF-AE44-DEF3F4E4129B}" type="pres">
      <dgm:prSet presAssocID="{27A3C8E9-C935-4BEC-BDDB-43ADEAA9D5EE}" presName="linNode" presStyleCnt="0"/>
      <dgm:spPr/>
    </dgm:pt>
    <dgm:pt modelId="{15007D55-D06C-4108-A008-F7EB8C2AF7B7}" type="pres">
      <dgm:prSet presAssocID="{27A3C8E9-C935-4BEC-BDDB-43ADEAA9D5EE}" presName="parentShp" presStyleLbl="node1" presStyleIdx="2" presStyleCnt="3">
        <dgm:presLayoutVars>
          <dgm:bulletEnabled val="1"/>
        </dgm:presLayoutVars>
      </dgm:prSet>
      <dgm:spPr/>
      <dgm:t>
        <a:bodyPr/>
        <a:lstStyle/>
        <a:p>
          <a:endParaRPr lang="it-IT"/>
        </a:p>
      </dgm:t>
    </dgm:pt>
    <dgm:pt modelId="{E9D0A3B2-0583-4CD0-A3EE-E7F64B1993F0}" type="pres">
      <dgm:prSet presAssocID="{27A3C8E9-C935-4BEC-BDDB-43ADEAA9D5EE}" presName="childShp" presStyleLbl="bgAccFollowNode1" presStyleIdx="2" presStyleCnt="3">
        <dgm:presLayoutVars>
          <dgm:bulletEnabled val="1"/>
        </dgm:presLayoutVars>
      </dgm:prSet>
      <dgm:spPr/>
      <dgm:t>
        <a:bodyPr/>
        <a:lstStyle/>
        <a:p>
          <a:endParaRPr lang="it-IT"/>
        </a:p>
      </dgm:t>
    </dgm:pt>
  </dgm:ptLst>
  <dgm:cxnLst>
    <dgm:cxn modelId="{B8605717-1ACA-4B41-BA63-22687B4C235F}" type="presOf" srcId="{BB9C81BC-E6A5-437E-B7CE-C226AE6AAF51}" destId="{BA64EEC1-9619-4593-A426-FA57B3EB0F21}" srcOrd="0" destOrd="0" presId="urn:microsoft.com/office/officeart/2005/8/layout/vList6"/>
    <dgm:cxn modelId="{500C4DC8-F4B2-4588-95F4-D60B00708F23}" type="presOf" srcId="{466BE94F-9786-472F-9B7A-709BB70B38C9}" destId="{E9D0A3B2-0583-4CD0-A3EE-E7F64B1993F0}" srcOrd="0" destOrd="0" presId="urn:microsoft.com/office/officeart/2005/8/layout/vList6"/>
    <dgm:cxn modelId="{90025CDF-EEA0-4F38-8D95-EFEFB21A1537}" type="presOf" srcId="{CAE6129C-19E3-4E8A-BD17-3881C37B4371}" destId="{1FF938CE-BCC3-431D-9B90-18CF66EA845A}" srcOrd="0" destOrd="0" presId="urn:microsoft.com/office/officeart/2005/8/layout/vList6"/>
    <dgm:cxn modelId="{613C79BE-3486-479D-AC14-EA8F41FD1DD0}" type="presOf" srcId="{27A3C8E9-C935-4BEC-BDDB-43ADEAA9D5EE}" destId="{15007D55-D06C-4108-A008-F7EB8C2AF7B7}" srcOrd="0" destOrd="0" presId="urn:microsoft.com/office/officeart/2005/8/layout/vList6"/>
    <dgm:cxn modelId="{1C9A3E34-2ACE-4AE9-8807-69006805118A}" srcId="{8AC2EFD7-45E5-4131-89FC-F72C12255569}" destId="{5686849F-0EE1-4FBF-B704-8C29083E9731}" srcOrd="0" destOrd="0" parTransId="{B7A2ACF5-D8D2-443C-9DE5-979D857374B5}" sibTransId="{750F6DE5-A81A-4570-AAEC-AAA5E0D0F1F5}"/>
    <dgm:cxn modelId="{BBB28E64-2BFD-4D4E-9D59-880A05A6AA33}" srcId="{BB9C81BC-E6A5-437E-B7CE-C226AE6AAF51}" destId="{8AC2EFD7-45E5-4131-89FC-F72C12255569}" srcOrd="1" destOrd="0" parTransId="{02B9C31C-384E-4676-B235-C56CCCA6B738}" sibTransId="{AFB0F083-E374-4C3A-A53B-027A5E9B4FC2}"/>
    <dgm:cxn modelId="{D9D106A5-7108-4C92-A7A9-02435977B1B6}" type="presOf" srcId="{5686849F-0EE1-4FBF-B704-8C29083E9731}" destId="{063F0DC1-671B-4470-8E74-19DC8E5F8B13}" srcOrd="0" destOrd="0" presId="urn:microsoft.com/office/officeart/2005/8/layout/vList6"/>
    <dgm:cxn modelId="{5921F89F-4B0F-4096-A46D-ECF47394A81C}" srcId="{27A3C8E9-C935-4BEC-BDDB-43ADEAA9D5EE}" destId="{466BE94F-9786-472F-9B7A-709BB70B38C9}" srcOrd="0" destOrd="0" parTransId="{BFBCCEFC-B55C-4868-95E4-D636D43C6650}" sibTransId="{B640D8AB-1323-4903-A6ED-865E8B7BDABF}"/>
    <dgm:cxn modelId="{F139D6DF-7F1C-44CF-BC86-B93CB28BE4C2}" srcId="{BB9C81BC-E6A5-437E-B7CE-C226AE6AAF51}" destId="{B9962232-D1E8-4002-83B6-C25797AB7660}" srcOrd="0" destOrd="0" parTransId="{021D613B-92CA-4B5C-9C30-CD5066EA48EA}" sibTransId="{7461D6B7-36EE-49AA-A0CC-0040B577F179}"/>
    <dgm:cxn modelId="{FC557FC8-4F66-482F-B598-D89A522149E4}" srcId="{B9962232-D1E8-4002-83B6-C25797AB7660}" destId="{CAE6129C-19E3-4E8A-BD17-3881C37B4371}" srcOrd="0" destOrd="0" parTransId="{31944735-B384-4CE2-9DEA-20DEF685480C}" sibTransId="{4FFC04B1-D322-4BD7-AC76-BDAB816BFCC5}"/>
    <dgm:cxn modelId="{4DB9B83F-6830-45AA-9D58-6F3BADE41E1E}" type="presOf" srcId="{8AC2EFD7-45E5-4131-89FC-F72C12255569}" destId="{94C75E2D-B9DB-480D-969D-481953E02922}" srcOrd="0" destOrd="0" presId="urn:microsoft.com/office/officeart/2005/8/layout/vList6"/>
    <dgm:cxn modelId="{0E4A8C01-67E9-484B-9D61-1D8AE2F44A6B}" srcId="{BB9C81BC-E6A5-437E-B7CE-C226AE6AAF51}" destId="{27A3C8E9-C935-4BEC-BDDB-43ADEAA9D5EE}" srcOrd="2" destOrd="0" parTransId="{E7A969DF-4C5F-42E7-A0DC-E303B7C8DE24}" sibTransId="{3D0AE4C1-7AF2-468D-9046-E2C63E45BB0D}"/>
    <dgm:cxn modelId="{88581AE4-92FD-46E7-B181-A7E964BFF3D7}" type="presOf" srcId="{B9962232-D1E8-4002-83B6-C25797AB7660}" destId="{9454E743-541E-4A3E-BE48-98ADDFF5D85A}" srcOrd="0" destOrd="0" presId="urn:microsoft.com/office/officeart/2005/8/layout/vList6"/>
    <dgm:cxn modelId="{C826BD17-9BE8-4C0E-8717-E163B7A970C4}" type="presParOf" srcId="{BA64EEC1-9619-4593-A426-FA57B3EB0F21}" destId="{53713639-BB75-4496-9210-603D700D3922}" srcOrd="0" destOrd="0" presId="urn:microsoft.com/office/officeart/2005/8/layout/vList6"/>
    <dgm:cxn modelId="{A260F174-A4DD-4545-91CF-726A3DEB3CD3}" type="presParOf" srcId="{53713639-BB75-4496-9210-603D700D3922}" destId="{9454E743-541E-4A3E-BE48-98ADDFF5D85A}" srcOrd="0" destOrd="0" presId="urn:microsoft.com/office/officeart/2005/8/layout/vList6"/>
    <dgm:cxn modelId="{4C055FA5-A50A-420C-B3AE-80E1B9B535B3}" type="presParOf" srcId="{53713639-BB75-4496-9210-603D700D3922}" destId="{1FF938CE-BCC3-431D-9B90-18CF66EA845A}" srcOrd="1" destOrd="0" presId="urn:microsoft.com/office/officeart/2005/8/layout/vList6"/>
    <dgm:cxn modelId="{21A22CE5-6082-4D90-909B-9F6028B7A3D3}" type="presParOf" srcId="{BA64EEC1-9619-4593-A426-FA57B3EB0F21}" destId="{8B9CDCFA-FD4C-404C-8790-EC0B69189B32}" srcOrd="1" destOrd="0" presId="urn:microsoft.com/office/officeart/2005/8/layout/vList6"/>
    <dgm:cxn modelId="{D8270772-A61F-420B-897B-1B8A23262596}" type="presParOf" srcId="{BA64EEC1-9619-4593-A426-FA57B3EB0F21}" destId="{B7F6EF78-4C2C-41B0-84FF-53E59C9F1F1A}" srcOrd="2" destOrd="0" presId="urn:microsoft.com/office/officeart/2005/8/layout/vList6"/>
    <dgm:cxn modelId="{E1E8A0EC-48A4-4E4C-8559-E6E97AE73308}" type="presParOf" srcId="{B7F6EF78-4C2C-41B0-84FF-53E59C9F1F1A}" destId="{94C75E2D-B9DB-480D-969D-481953E02922}" srcOrd="0" destOrd="0" presId="urn:microsoft.com/office/officeart/2005/8/layout/vList6"/>
    <dgm:cxn modelId="{880CE1EF-905F-4EF2-9BA7-E5B9EDA061F5}" type="presParOf" srcId="{B7F6EF78-4C2C-41B0-84FF-53E59C9F1F1A}" destId="{063F0DC1-671B-4470-8E74-19DC8E5F8B13}" srcOrd="1" destOrd="0" presId="urn:microsoft.com/office/officeart/2005/8/layout/vList6"/>
    <dgm:cxn modelId="{D27BCBA9-AAE8-4098-ACC0-AEF99728022B}" type="presParOf" srcId="{BA64EEC1-9619-4593-A426-FA57B3EB0F21}" destId="{28C88CD4-6F35-4A31-B4CD-AC80F646457A}" srcOrd="3" destOrd="0" presId="urn:microsoft.com/office/officeart/2005/8/layout/vList6"/>
    <dgm:cxn modelId="{25600FF1-90CC-4712-AB86-20D58E72E275}" type="presParOf" srcId="{BA64EEC1-9619-4593-A426-FA57B3EB0F21}" destId="{FAB66923-D7DA-4ACF-AE44-DEF3F4E4129B}" srcOrd="4" destOrd="0" presId="urn:microsoft.com/office/officeart/2005/8/layout/vList6"/>
    <dgm:cxn modelId="{1F1DCFE7-C173-4B24-9207-F0DFE004CB28}" type="presParOf" srcId="{FAB66923-D7DA-4ACF-AE44-DEF3F4E4129B}" destId="{15007D55-D06C-4108-A008-F7EB8C2AF7B7}" srcOrd="0" destOrd="0" presId="urn:microsoft.com/office/officeart/2005/8/layout/vList6"/>
    <dgm:cxn modelId="{AF421EB1-E18C-47B0-9A9F-345B5350D60A}" type="presParOf" srcId="{FAB66923-D7DA-4ACF-AE44-DEF3F4E4129B}" destId="{E9D0A3B2-0583-4CD0-A3EE-E7F64B1993F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9C81BC-E6A5-437E-B7CE-C226AE6AAF51}" type="doc">
      <dgm:prSet loTypeId="urn:microsoft.com/office/officeart/2005/8/layout/hierarchy4" loCatId="hierarchy" qsTypeId="urn:microsoft.com/office/officeart/2005/8/quickstyle/simple3" qsCatId="simple" csTypeId="urn:microsoft.com/office/officeart/2005/8/colors/colorful1" csCatId="colorful" phldr="1"/>
      <dgm:spPr/>
      <dgm:t>
        <a:bodyPr/>
        <a:lstStyle/>
        <a:p>
          <a:endParaRPr lang="it-IT"/>
        </a:p>
      </dgm:t>
    </dgm:pt>
    <dgm:pt modelId="{B9962232-D1E8-4002-83B6-C25797AB7660}">
      <dgm:prSet phldrT="[Testo]">
        <dgm:style>
          <a:lnRef idx="2">
            <a:schemeClr val="accent1"/>
          </a:lnRef>
          <a:fillRef idx="1">
            <a:schemeClr val="lt1"/>
          </a:fillRef>
          <a:effectRef idx="0">
            <a:schemeClr val="accent1"/>
          </a:effectRef>
          <a:fontRef idx="minor">
            <a:schemeClr val="dk1"/>
          </a:fontRef>
        </dgm:style>
      </dgm:prSet>
      <dgm:spPr>
        <a:solidFill>
          <a:srgbClr val="B0CEED"/>
        </a:solidFill>
        <a:ln>
          <a:solidFill>
            <a:srgbClr val="AFCEEC"/>
          </a:solidFill>
        </a:ln>
      </dgm:spPr>
      <dgm:t>
        <a:bodyPr/>
        <a:lstStyle/>
        <a:p>
          <a:pPr algn="ctr"/>
          <a:r>
            <a:rPr lang="it-IT" dirty="0" smtClean="0">
              <a:latin typeface="Myriad Pro" panose="020B0503030403020204" pitchFamily="34" charset="0"/>
            </a:rPr>
            <a:t>CRISP</a:t>
          </a:r>
          <a:br>
            <a:rPr lang="it-IT" dirty="0" smtClean="0">
              <a:latin typeface="Myriad Pro" panose="020B0503030403020204" pitchFamily="34" charset="0"/>
            </a:rPr>
          </a:br>
          <a:r>
            <a:rPr lang="it-IT" dirty="0" smtClean="0">
              <a:latin typeface="Myriad Pro" panose="020B0503030403020204" pitchFamily="34" charset="0"/>
            </a:rPr>
            <a:t>SEASIDE</a:t>
          </a:r>
        </a:p>
      </dgm:t>
    </dgm:pt>
    <dgm:pt modelId="{021D613B-92CA-4B5C-9C30-CD5066EA48EA}" type="parTrans" cxnId="{F139D6DF-7F1C-44CF-BC86-B93CB28BE4C2}">
      <dgm:prSet/>
      <dgm:spPr/>
      <dgm:t>
        <a:bodyPr/>
        <a:lstStyle/>
        <a:p>
          <a:endParaRPr lang="it-IT"/>
        </a:p>
      </dgm:t>
    </dgm:pt>
    <dgm:pt modelId="{7461D6B7-36EE-49AA-A0CC-0040B577F179}" type="sibTrans" cxnId="{F139D6DF-7F1C-44CF-BC86-B93CB28BE4C2}">
      <dgm:prSet/>
      <dgm:spPr/>
      <dgm:t>
        <a:bodyPr/>
        <a:lstStyle/>
        <a:p>
          <a:endParaRPr lang="it-IT"/>
        </a:p>
      </dgm:t>
    </dgm:pt>
    <dgm:pt modelId="{35AF5A58-DC26-4117-BD31-7FDF15EA8413}">
      <dgm:prSet phldrT="[Testo]">
        <dgm:style>
          <a:lnRef idx="2">
            <a:schemeClr val="accent1"/>
          </a:lnRef>
          <a:fillRef idx="1">
            <a:schemeClr val="lt1"/>
          </a:fillRef>
          <a:effectRef idx="0">
            <a:schemeClr val="accent1"/>
          </a:effectRef>
          <a:fontRef idx="minor">
            <a:schemeClr val="dk1"/>
          </a:fontRef>
        </dgm:style>
      </dgm:prSet>
      <dgm:spPr>
        <a:solidFill>
          <a:srgbClr val="E1D0B8"/>
        </a:solidFill>
        <a:ln>
          <a:solidFill>
            <a:srgbClr val="E3D1B9"/>
          </a:solidFill>
        </a:ln>
      </dgm:spPr>
      <dgm:t>
        <a:bodyPr/>
        <a:lstStyle/>
        <a:p>
          <a:pPr algn="ctr"/>
          <a:r>
            <a:rPr lang="it-IT" dirty="0" smtClean="0">
              <a:latin typeface="Myriad Pro" panose="020B0503030403020204" pitchFamily="34" charset="0"/>
            </a:rPr>
            <a:t>MATURE</a:t>
          </a:r>
          <a:br>
            <a:rPr lang="it-IT" dirty="0" smtClean="0">
              <a:latin typeface="Myriad Pro" panose="020B0503030403020204" pitchFamily="34" charset="0"/>
            </a:rPr>
          </a:br>
          <a:r>
            <a:rPr lang="it-IT" dirty="0" smtClean="0">
              <a:latin typeface="Myriad Pro" panose="020B0503030403020204" pitchFamily="34" charset="0"/>
            </a:rPr>
            <a:t>ROUNDED</a:t>
          </a:r>
        </a:p>
      </dgm:t>
    </dgm:pt>
    <dgm:pt modelId="{E14DC480-06DB-4B3C-A3C2-CA73C9855177}" type="parTrans" cxnId="{0F8E7AAC-431A-475A-BA71-2F02541A7969}">
      <dgm:prSet/>
      <dgm:spPr/>
      <dgm:t>
        <a:bodyPr/>
        <a:lstStyle/>
        <a:p>
          <a:endParaRPr lang="it-IT"/>
        </a:p>
      </dgm:t>
    </dgm:pt>
    <dgm:pt modelId="{9C00C134-5840-4ABE-ADAC-B9F0FCA10747}" type="sibTrans" cxnId="{0F8E7AAC-431A-475A-BA71-2F02541A7969}">
      <dgm:prSet/>
      <dgm:spPr/>
      <dgm:t>
        <a:bodyPr/>
        <a:lstStyle/>
        <a:p>
          <a:endParaRPr lang="it-IT"/>
        </a:p>
      </dgm:t>
    </dgm:pt>
    <dgm:pt modelId="{ED5779D2-9B72-42F4-A11F-948A53B34EF2}">
      <dgm:prSet phldrT="[Testo]">
        <dgm:style>
          <a:lnRef idx="2">
            <a:schemeClr val="accent1"/>
          </a:lnRef>
          <a:fillRef idx="1">
            <a:schemeClr val="lt1"/>
          </a:fillRef>
          <a:effectRef idx="0">
            <a:schemeClr val="accent1"/>
          </a:effectRef>
          <a:fontRef idx="minor">
            <a:schemeClr val="dk1"/>
          </a:fontRef>
        </dgm:style>
      </dgm:prSet>
      <dgm:spPr>
        <a:solidFill>
          <a:srgbClr val="FCE091"/>
        </a:solidFill>
        <a:ln>
          <a:solidFill>
            <a:srgbClr val="FCE091"/>
          </a:solidFill>
        </a:ln>
      </dgm:spPr>
      <dgm:t>
        <a:bodyPr/>
        <a:lstStyle/>
        <a:p>
          <a:pPr algn="ctr"/>
          <a:r>
            <a:rPr lang="it-IT" dirty="0" smtClean="0">
              <a:latin typeface="Myriad Pro" panose="020B0503030403020204" pitchFamily="34" charset="0"/>
            </a:rPr>
            <a:t>ELEGANT</a:t>
          </a:r>
          <a:br>
            <a:rPr lang="it-IT" dirty="0" smtClean="0">
              <a:latin typeface="Myriad Pro" panose="020B0503030403020204" pitchFamily="34" charset="0"/>
            </a:rPr>
          </a:br>
          <a:r>
            <a:rPr lang="it-IT" dirty="0" smtClean="0">
              <a:latin typeface="Myriad Pro" panose="020B0503030403020204" pitchFamily="34" charset="0"/>
            </a:rPr>
            <a:t>LONG-LIVED</a:t>
          </a:r>
        </a:p>
      </dgm:t>
    </dgm:pt>
    <dgm:pt modelId="{B4D7721C-6056-4C7B-9259-CB4D8ABD0E6D}" type="parTrans" cxnId="{6D886BC9-0D86-43C1-9436-5A97D1CDA068}">
      <dgm:prSet/>
      <dgm:spPr/>
      <dgm:t>
        <a:bodyPr/>
        <a:lstStyle/>
        <a:p>
          <a:endParaRPr lang="it-IT"/>
        </a:p>
      </dgm:t>
    </dgm:pt>
    <dgm:pt modelId="{B6C96108-F59C-4D1C-80F9-466B46F85091}" type="sibTrans" cxnId="{6D886BC9-0D86-43C1-9436-5A97D1CDA068}">
      <dgm:prSet/>
      <dgm:spPr/>
      <dgm:t>
        <a:bodyPr/>
        <a:lstStyle/>
        <a:p>
          <a:endParaRPr lang="it-IT"/>
        </a:p>
      </dgm:t>
    </dgm:pt>
    <dgm:pt modelId="{9C134698-DAE1-4BC3-80E7-23C770BBA149}">
      <dgm:prSet phldrT="[Testo]">
        <dgm:style>
          <a:lnRef idx="2">
            <a:schemeClr val="accent1"/>
          </a:lnRef>
          <a:fillRef idx="1">
            <a:schemeClr val="lt1"/>
          </a:fillRef>
          <a:effectRef idx="0">
            <a:schemeClr val="accent1"/>
          </a:effectRef>
          <a:fontRef idx="minor">
            <a:schemeClr val="dk1"/>
          </a:fontRef>
        </dgm:style>
      </dgm:prSet>
      <dgm:spPr>
        <a:solidFill>
          <a:srgbClr val="B0CEED">
            <a:alpha val="70000"/>
          </a:srgbClr>
        </a:solidFill>
        <a:ln>
          <a:solidFill>
            <a:srgbClr val="AFCEEC"/>
          </a:solidFill>
        </a:ln>
      </dgm:spPr>
      <dgm:t>
        <a:bodyPr/>
        <a:lstStyle/>
        <a:p>
          <a:pPr algn="ctr"/>
          <a:r>
            <a:rPr lang="it-IT" dirty="0" smtClean="0">
              <a:latin typeface="Myriad Pro" panose="020B0503030403020204" pitchFamily="34" charset="0"/>
            </a:rPr>
            <a:t>WISTERIA</a:t>
          </a:r>
        </a:p>
        <a:p>
          <a:pPr algn="ctr"/>
          <a:r>
            <a:rPr lang="it-IT" dirty="0" smtClean="0">
              <a:latin typeface="Myriad Pro" panose="020B0503030403020204" pitchFamily="34" charset="0"/>
            </a:rPr>
            <a:t>ELDERFLOWER</a:t>
          </a:r>
          <a:br>
            <a:rPr lang="it-IT" dirty="0" smtClean="0">
              <a:latin typeface="Myriad Pro" panose="020B0503030403020204" pitchFamily="34" charset="0"/>
            </a:rPr>
          </a:br>
          <a:r>
            <a:rPr lang="it-IT" dirty="0" smtClean="0">
              <a:latin typeface="Myriad Pro" panose="020B0503030403020204" pitchFamily="34" charset="0"/>
            </a:rPr>
            <a:t>ANISE </a:t>
          </a:r>
        </a:p>
        <a:p>
          <a:pPr algn="ctr"/>
          <a:r>
            <a:rPr lang="it-IT" dirty="0" smtClean="0">
              <a:latin typeface="Myriad Pro" panose="020B0503030403020204" pitchFamily="34" charset="0"/>
            </a:rPr>
            <a:t>TROPICAL FRUIT</a:t>
          </a:r>
        </a:p>
      </dgm:t>
    </dgm:pt>
    <dgm:pt modelId="{316919FF-ED9C-4AB6-A3F7-2CBA2AFEFABA}" type="parTrans" cxnId="{534261DD-94D7-47A3-9507-0F51D9F45009}">
      <dgm:prSet/>
      <dgm:spPr/>
      <dgm:t>
        <a:bodyPr/>
        <a:lstStyle/>
        <a:p>
          <a:endParaRPr lang="it-IT"/>
        </a:p>
      </dgm:t>
    </dgm:pt>
    <dgm:pt modelId="{0BEC5D87-EA27-4298-87C3-F19368387AFE}" type="sibTrans" cxnId="{534261DD-94D7-47A3-9507-0F51D9F45009}">
      <dgm:prSet/>
      <dgm:spPr/>
      <dgm:t>
        <a:bodyPr/>
        <a:lstStyle/>
        <a:p>
          <a:endParaRPr lang="it-IT"/>
        </a:p>
      </dgm:t>
    </dgm:pt>
    <dgm:pt modelId="{7D1CE982-41D8-4820-BE6B-E9DF732D57C3}">
      <dgm:prSet phldrT="[Testo]" custT="1">
        <dgm:style>
          <a:lnRef idx="2">
            <a:schemeClr val="accent1"/>
          </a:lnRef>
          <a:fillRef idx="1">
            <a:schemeClr val="lt1"/>
          </a:fillRef>
          <a:effectRef idx="0">
            <a:schemeClr val="accent1"/>
          </a:effectRef>
          <a:fontRef idx="minor">
            <a:schemeClr val="dk1"/>
          </a:fontRef>
        </dgm:style>
      </dgm:prSet>
      <dgm:spPr>
        <a:solidFill>
          <a:srgbClr val="B0CEED">
            <a:alpha val="40000"/>
          </a:srgbClr>
        </a:solidFill>
        <a:ln>
          <a:solidFill>
            <a:srgbClr val="AFCEEC"/>
          </a:solidFill>
        </a:ln>
      </dgm:spPr>
      <dgm:t>
        <a:bodyPr/>
        <a:lstStyle/>
        <a:p>
          <a:pPr algn="ctr"/>
          <a:r>
            <a:rPr lang="it-IT" sz="1800" b="1" dirty="0" smtClean="0">
              <a:latin typeface="Myriad Pro" panose="020B0503030403020204" pitchFamily="34" charset="0"/>
            </a:rPr>
            <a:t>SAVORY / FRESH</a:t>
          </a:r>
        </a:p>
      </dgm:t>
    </dgm:pt>
    <dgm:pt modelId="{FE4F4F5E-2870-407F-8B74-7528E1DB98DD}" type="parTrans" cxnId="{04A26201-9324-47A1-AF8E-BCAAFD35C497}">
      <dgm:prSet/>
      <dgm:spPr/>
      <dgm:t>
        <a:bodyPr/>
        <a:lstStyle/>
        <a:p>
          <a:endParaRPr lang="it-IT"/>
        </a:p>
      </dgm:t>
    </dgm:pt>
    <dgm:pt modelId="{CFE946E4-F8EE-4477-9577-8A1321105FAF}" type="sibTrans" cxnId="{04A26201-9324-47A1-AF8E-BCAAFD35C497}">
      <dgm:prSet/>
      <dgm:spPr/>
      <dgm:t>
        <a:bodyPr/>
        <a:lstStyle/>
        <a:p>
          <a:endParaRPr lang="it-IT"/>
        </a:p>
      </dgm:t>
    </dgm:pt>
    <dgm:pt modelId="{C3F7CB0E-989C-451A-84D3-0ECA1511EC24}">
      <dgm:prSet phldrT="[Testo]">
        <dgm:style>
          <a:lnRef idx="2">
            <a:schemeClr val="accent1"/>
          </a:lnRef>
          <a:fillRef idx="1">
            <a:schemeClr val="lt1"/>
          </a:fillRef>
          <a:effectRef idx="0">
            <a:schemeClr val="accent1"/>
          </a:effectRef>
          <a:fontRef idx="minor">
            <a:schemeClr val="dk1"/>
          </a:fontRef>
        </dgm:style>
      </dgm:prSet>
      <dgm:spPr>
        <a:solidFill>
          <a:srgbClr val="E1D0B8">
            <a:alpha val="70000"/>
          </a:srgbClr>
        </a:solidFill>
        <a:ln>
          <a:solidFill>
            <a:srgbClr val="E3D1B9"/>
          </a:solidFill>
        </a:ln>
      </dgm:spPr>
      <dgm:t>
        <a:bodyPr/>
        <a:lstStyle/>
        <a:p>
          <a:pPr algn="ctr"/>
          <a:r>
            <a:rPr lang="it-IT" dirty="0" smtClean="0">
              <a:latin typeface="Myriad Pro" panose="020B0503030403020204" pitchFamily="34" charset="0"/>
            </a:rPr>
            <a:t>GOLDEN APPLE</a:t>
          </a:r>
        </a:p>
        <a:p>
          <a:pPr algn="ctr"/>
          <a:r>
            <a:rPr lang="it-IT" dirty="0" smtClean="0">
              <a:latin typeface="Myriad Pro" panose="020B0503030403020204" pitchFamily="34" charset="0"/>
            </a:rPr>
            <a:t>STEWED PEAR</a:t>
          </a:r>
        </a:p>
        <a:p>
          <a:pPr algn="ctr"/>
          <a:r>
            <a:rPr lang="it-IT" dirty="0" smtClean="0">
              <a:latin typeface="Myriad Pro" panose="020B0503030403020204" pitchFamily="34" charset="0"/>
            </a:rPr>
            <a:t>ANISE</a:t>
          </a:r>
        </a:p>
        <a:p>
          <a:pPr algn="ctr"/>
          <a:r>
            <a:rPr lang="it-IT" dirty="0" smtClean="0">
              <a:latin typeface="Myriad Pro" panose="020B0503030403020204" pitchFamily="34" charset="0"/>
            </a:rPr>
            <a:t>HYDROCARBONS</a:t>
          </a:r>
        </a:p>
      </dgm:t>
    </dgm:pt>
    <dgm:pt modelId="{453B6B0F-16C0-47A9-8411-608D5A0BD487}" type="parTrans" cxnId="{7BF741DD-D8DD-4426-ABB1-1841D93122D2}">
      <dgm:prSet/>
      <dgm:spPr/>
      <dgm:t>
        <a:bodyPr/>
        <a:lstStyle/>
        <a:p>
          <a:endParaRPr lang="it-IT"/>
        </a:p>
      </dgm:t>
    </dgm:pt>
    <dgm:pt modelId="{7C48A4B0-0119-4300-BC42-D7AD1303F6AA}" type="sibTrans" cxnId="{7BF741DD-D8DD-4426-ABB1-1841D93122D2}">
      <dgm:prSet/>
      <dgm:spPr/>
      <dgm:t>
        <a:bodyPr/>
        <a:lstStyle/>
        <a:p>
          <a:endParaRPr lang="it-IT"/>
        </a:p>
      </dgm:t>
    </dgm:pt>
    <dgm:pt modelId="{780C2CA7-D45B-4900-9C72-7BE2239C2294}">
      <dgm:prSet phldrT="[Testo]" custT="1">
        <dgm:style>
          <a:lnRef idx="2">
            <a:schemeClr val="accent1"/>
          </a:lnRef>
          <a:fillRef idx="1">
            <a:schemeClr val="lt1"/>
          </a:fillRef>
          <a:effectRef idx="0">
            <a:schemeClr val="accent1"/>
          </a:effectRef>
          <a:fontRef idx="minor">
            <a:schemeClr val="dk1"/>
          </a:fontRef>
        </dgm:style>
      </dgm:prSet>
      <dgm:spPr>
        <a:solidFill>
          <a:srgbClr val="E1D0B8">
            <a:alpha val="50000"/>
          </a:srgbClr>
        </a:solidFill>
        <a:ln>
          <a:solidFill>
            <a:srgbClr val="E3D1B9"/>
          </a:solidFill>
        </a:ln>
      </dgm:spPr>
      <dgm:t>
        <a:bodyPr/>
        <a:lstStyle/>
        <a:p>
          <a:pPr algn="ctr"/>
          <a:r>
            <a:rPr lang="it-IT" sz="1800" b="1" dirty="0" smtClean="0">
              <a:latin typeface="Myriad Pro" panose="020B0503030403020204" pitchFamily="34" charset="0"/>
            </a:rPr>
            <a:t>ROUNDED / MINERAL</a:t>
          </a:r>
        </a:p>
      </dgm:t>
    </dgm:pt>
    <dgm:pt modelId="{E494791A-2103-48D7-8D6E-7DE9D1D160F4}" type="parTrans" cxnId="{5DF7711B-C687-48E4-B510-81BE1567AF9D}">
      <dgm:prSet/>
      <dgm:spPr/>
      <dgm:t>
        <a:bodyPr/>
        <a:lstStyle/>
        <a:p>
          <a:endParaRPr lang="it-IT"/>
        </a:p>
      </dgm:t>
    </dgm:pt>
    <dgm:pt modelId="{B6456ADB-B11F-4A8F-95B1-AD6064315692}" type="sibTrans" cxnId="{5DF7711B-C687-48E4-B510-81BE1567AF9D}">
      <dgm:prSet/>
      <dgm:spPr/>
      <dgm:t>
        <a:bodyPr/>
        <a:lstStyle/>
        <a:p>
          <a:endParaRPr lang="it-IT"/>
        </a:p>
      </dgm:t>
    </dgm:pt>
    <dgm:pt modelId="{CB1B9813-84C9-4EE0-B181-E1EF422B3C24}">
      <dgm:prSet phldrT="[Testo]">
        <dgm:style>
          <a:lnRef idx="2">
            <a:schemeClr val="accent1"/>
          </a:lnRef>
          <a:fillRef idx="1">
            <a:schemeClr val="lt1"/>
          </a:fillRef>
          <a:effectRef idx="0">
            <a:schemeClr val="accent1"/>
          </a:effectRef>
          <a:fontRef idx="minor">
            <a:schemeClr val="dk1"/>
          </a:fontRef>
        </dgm:style>
      </dgm:prSet>
      <dgm:spPr>
        <a:solidFill>
          <a:srgbClr val="FCE091">
            <a:alpha val="70000"/>
          </a:srgbClr>
        </a:solidFill>
        <a:ln>
          <a:solidFill>
            <a:srgbClr val="FCE091"/>
          </a:solidFill>
        </a:ln>
      </dgm:spPr>
      <dgm:t>
        <a:bodyPr/>
        <a:lstStyle/>
        <a:p>
          <a:pPr algn="ctr"/>
          <a:r>
            <a:rPr lang="it-IT" dirty="0" smtClean="0">
              <a:latin typeface="Myriad Pro" panose="020B0503030403020204" pitchFamily="34" charset="0"/>
            </a:rPr>
            <a:t>CITRUS</a:t>
          </a:r>
        </a:p>
        <a:p>
          <a:pPr algn="ctr"/>
          <a:r>
            <a:rPr lang="it-IT" dirty="0" smtClean="0">
              <a:latin typeface="Myriad Pro" panose="020B0503030403020204" pitchFamily="34" charset="0"/>
            </a:rPr>
            <a:t>VANILLA</a:t>
          </a:r>
        </a:p>
        <a:p>
          <a:pPr algn="ctr"/>
          <a:r>
            <a:rPr lang="it-IT" dirty="0" smtClean="0">
              <a:latin typeface="Myriad Pro" panose="020B0503030403020204" pitchFamily="34" charset="0"/>
            </a:rPr>
            <a:t>LIQUORICE / CHOCOLATE</a:t>
          </a:r>
        </a:p>
        <a:p>
          <a:pPr algn="ctr"/>
          <a:r>
            <a:rPr lang="it-IT" dirty="0" smtClean="0">
              <a:latin typeface="Myriad Pro" panose="020B0503030403020204" pitchFamily="34" charset="0"/>
            </a:rPr>
            <a:t>MEDITERRANEAN</a:t>
          </a:r>
        </a:p>
      </dgm:t>
    </dgm:pt>
    <dgm:pt modelId="{5920AE05-313A-46B4-A75C-0EEDED8F3EE8}" type="parTrans" cxnId="{79152DDC-0A95-4E01-AAB9-5F23DA667F00}">
      <dgm:prSet/>
      <dgm:spPr/>
      <dgm:t>
        <a:bodyPr/>
        <a:lstStyle/>
        <a:p>
          <a:endParaRPr lang="it-IT"/>
        </a:p>
      </dgm:t>
    </dgm:pt>
    <dgm:pt modelId="{22FCF77F-FD6A-4EFE-9346-891391D388FE}" type="sibTrans" cxnId="{79152DDC-0A95-4E01-AAB9-5F23DA667F00}">
      <dgm:prSet/>
      <dgm:spPr/>
      <dgm:t>
        <a:bodyPr/>
        <a:lstStyle/>
        <a:p>
          <a:endParaRPr lang="it-IT"/>
        </a:p>
      </dgm:t>
    </dgm:pt>
    <dgm:pt modelId="{E5AE37CB-B5B2-4159-903B-0166C6F1ADB0}">
      <dgm:prSet phldrT="[Testo]" custT="1">
        <dgm:style>
          <a:lnRef idx="2">
            <a:schemeClr val="accent1"/>
          </a:lnRef>
          <a:fillRef idx="1">
            <a:schemeClr val="lt1"/>
          </a:fillRef>
          <a:effectRef idx="0">
            <a:schemeClr val="accent1"/>
          </a:effectRef>
          <a:fontRef idx="minor">
            <a:schemeClr val="dk1"/>
          </a:fontRef>
        </dgm:style>
      </dgm:prSet>
      <dgm:spPr>
        <a:solidFill>
          <a:srgbClr val="FCE091">
            <a:alpha val="50000"/>
          </a:srgbClr>
        </a:solidFill>
        <a:ln>
          <a:solidFill>
            <a:srgbClr val="FCE091"/>
          </a:solidFill>
        </a:ln>
      </dgm:spPr>
      <dgm:t>
        <a:bodyPr/>
        <a:lstStyle/>
        <a:p>
          <a:pPr algn="ctr"/>
          <a:r>
            <a:rPr lang="it-IT" sz="1800" b="1" dirty="0" smtClean="0">
              <a:latin typeface="Myriad Pro" panose="020B0503030403020204" pitchFamily="34" charset="0"/>
            </a:rPr>
            <a:t>STRUCTURED</a:t>
          </a:r>
        </a:p>
      </dgm:t>
    </dgm:pt>
    <dgm:pt modelId="{B5C30B5C-0B6E-418A-A1B5-49F6AFD951DF}" type="parTrans" cxnId="{3AA72252-CD46-4B7D-9802-08980465C3A3}">
      <dgm:prSet/>
      <dgm:spPr/>
      <dgm:t>
        <a:bodyPr/>
        <a:lstStyle/>
        <a:p>
          <a:endParaRPr lang="it-IT"/>
        </a:p>
      </dgm:t>
    </dgm:pt>
    <dgm:pt modelId="{8A321806-2DC7-4ED4-AC8D-79FFFA4F4B8C}" type="sibTrans" cxnId="{3AA72252-CD46-4B7D-9802-08980465C3A3}">
      <dgm:prSet/>
      <dgm:spPr/>
      <dgm:t>
        <a:bodyPr/>
        <a:lstStyle/>
        <a:p>
          <a:endParaRPr lang="it-IT"/>
        </a:p>
      </dgm:t>
    </dgm:pt>
    <dgm:pt modelId="{5AE19735-8810-4848-83C6-F3948919A2CD}" type="pres">
      <dgm:prSet presAssocID="{BB9C81BC-E6A5-437E-B7CE-C226AE6AAF51}" presName="Name0" presStyleCnt="0">
        <dgm:presLayoutVars>
          <dgm:chPref val="1"/>
          <dgm:dir/>
          <dgm:animOne val="branch"/>
          <dgm:animLvl val="lvl"/>
          <dgm:resizeHandles/>
        </dgm:presLayoutVars>
      </dgm:prSet>
      <dgm:spPr/>
      <dgm:t>
        <a:bodyPr/>
        <a:lstStyle/>
        <a:p>
          <a:endParaRPr lang="it-IT"/>
        </a:p>
      </dgm:t>
    </dgm:pt>
    <dgm:pt modelId="{A3D0A280-0D2B-435E-947F-568E96B2382D}" type="pres">
      <dgm:prSet presAssocID="{B9962232-D1E8-4002-83B6-C25797AB7660}" presName="vertOne" presStyleCnt="0"/>
      <dgm:spPr/>
    </dgm:pt>
    <dgm:pt modelId="{5346122B-38F1-42B4-9563-E58947C1CD57}" type="pres">
      <dgm:prSet presAssocID="{B9962232-D1E8-4002-83B6-C25797AB7660}" presName="txOne" presStyleLbl="node0" presStyleIdx="0" presStyleCnt="3">
        <dgm:presLayoutVars>
          <dgm:chPref val="3"/>
        </dgm:presLayoutVars>
      </dgm:prSet>
      <dgm:spPr/>
      <dgm:t>
        <a:bodyPr/>
        <a:lstStyle/>
        <a:p>
          <a:endParaRPr lang="it-IT"/>
        </a:p>
      </dgm:t>
    </dgm:pt>
    <dgm:pt modelId="{438C3E30-C3B0-4364-8DCC-23EFC0974B77}" type="pres">
      <dgm:prSet presAssocID="{B9962232-D1E8-4002-83B6-C25797AB7660}" presName="parTransOne" presStyleCnt="0"/>
      <dgm:spPr/>
    </dgm:pt>
    <dgm:pt modelId="{A8D51AE6-3385-4072-87B2-90C7F801EEB6}" type="pres">
      <dgm:prSet presAssocID="{B9962232-D1E8-4002-83B6-C25797AB7660}" presName="horzOne" presStyleCnt="0"/>
      <dgm:spPr/>
    </dgm:pt>
    <dgm:pt modelId="{6FF9ECD6-8CDE-4E65-879C-B43844760803}" type="pres">
      <dgm:prSet presAssocID="{9C134698-DAE1-4BC3-80E7-23C770BBA149}" presName="vertTwo" presStyleCnt="0"/>
      <dgm:spPr/>
    </dgm:pt>
    <dgm:pt modelId="{E81A9B6C-4380-439F-AE0C-D40409700C85}" type="pres">
      <dgm:prSet presAssocID="{9C134698-DAE1-4BC3-80E7-23C770BBA149}" presName="txTwo" presStyleLbl="node2" presStyleIdx="0" presStyleCnt="3">
        <dgm:presLayoutVars>
          <dgm:chPref val="3"/>
        </dgm:presLayoutVars>
      </dgm:prSet>
      <dgm:spPr/>
      <dgm:t>
        <a:bodyPr/>
        <a:lstStyle/>
        <a:p>
          <a:endParaRPr lang="it-IT"/>
        </a:p>
      </dgm:t>
    </dgm:pt>
    <dgm:pt modelId="{21887AE0-6523-4CD9-998E-72D6D081C05B}" type="pres">
      <dgm:prSet presAssocID="{9C134698-DAE1-4BC3-80E7-23C770BBA149}" presName="parTransTwo" presStyleCnt="0"/>
      <dgm:spPr/>
    </dgm:pt>
    <dgm:pt modelId="{183DF6AA-CEA7-4164-B83D-4CA1D4A7A8C8}" type="pres">
      <dgm:prSet presAssocID="{9C134698-DAE1-4BC3-80E7-23C770BBA149}" presName="horzTwo" presStyleCnt="0"/>
      <dgm:spPr/>
    </dgm:pt>
    <dgm:pt modelId="{147A614D-8891-47BF-8520-428B9A696EFF}" type="pres">
      <dgm:prSet presAssocID="{7D1CE982-41D8-4820-BE6B-E9DF732D57C3}" presName="vertThree" presStyleCnt="0"/>
      <dgm:spPr/>
    </dgm:pt>
    <dgm:pt modelId="{67C7CA69-E6DC-4EDF-978C-9D43DC6FD7CA}" type="pres">
      <dgm:prSet presAssocID="{7D1CE982-41D8-4820-BE6B-E9DF732D57C3}" presName="txThree" presStyleLbl="node3" presStyleIdx="0" presStyleCnt="3">
        <dgm:presLayoutVars>
          <dgm:chPref val="3"/>
        </dgm:presLayoutVars>
      </dgm:prSet>
      <dgm:spPr/>
      <dgm:t>
        <a:bodyPr/>
        <a:lstStyle/>
        <a:p>
          <a:endParaRPr lang="it-IT"/>
        </a:p>
      </dgm:t>
    </dgm:pt>
    <dgm:pt modelId="{D074D223-E284-490B-9FA3-1B2FA29B86F6}" type="pres">
      <dgm:prSet presAssocID="{7D1CE982-41D8-4820-BE6B-E9DF732D57C3}" presName="horzThree" presStyleCnt="0"/>
      <dgm:spPr/>
    </dgm:pt>
    <dgm:pt modelId="{26F32A2A-A2E3-45F7-BEF3-CF3B355BAE0D}" type="pres">
      <dgm:prSet presAssocID="{7461D6B7-36EE-49AA-A0CC-0040B577F179}" presName="sibSpaceOne" presStyleCnt="0"/>
      <dgm:spPr/>
    </dgm:pt>
    <dgm:pt modelId="{37131195-9803-47D5-B896-5B5B19EAFFDF}" type="pres">
      <dgm:prSet presAssocID="{35AF5A58-DC26-4117-BD31-7FDF15EA8413}" presName="vertOne" presStyleCnt="0"/>
      <dgm:spPr/>
    </dgm:pt>
    <dgm:pt modelId="{CB6D4F5D-3C4B-4F30-9DFF-B06B2A24680D}" type="pres">
      <dgm:prSet presAssocID="{35AF5A58-DC26-4117-BD31-7FDF15EA8413}" presName="txOne" presStyleLbl="node0" presStyleIdx="1" presStyleCnt="3">
        <dgm:presLayoutVars>
          <dgm:chPref val="3"/>
        </dgm:presLayoutVars>
      </dgm:prSet>
      <dgm:spPr/>
      <dgm:t>
        <a:bodyPr/>
        <a:lstStyle/>
        <a:p>
          <a:endParaRPr lang="it-IT"/>
        </a:p>
      </dgm:t>
    </dgm:pt>
    <dgm:pt modelId="{649F3B15-BF8C-4A8E-8514-D739E52314BB}" type="pres">
      <dgm:prSet presAssocID="{35AF5A58-DC26-4117-BD31-7FDF15EA8413}" presName="parTransOne" presStyleCnt="0"/>
      <dgm:spPr/>
    </dgm:pt>
    <dgm:pt modelId="{F820E888-4801-454A-9B7C-C798D7D9652E}" type="pres">
      <dgm:prSet presAssocID="{35AF5A58-DC26-4117-BD31-7FDF15EA8413}" presName="horzOne" presStyleCnt="0"/>
      <dgm:spPr/>
    </dgm:pt>
    <dgm:pt modelId="{1AC71785-8036-46F7-967B-116C97B930E2}" type="pres">
      <dgm:prSet presAssocID="{C3F7CB0E-989C-451A-84D3-0ECA1511EC24}" presName="vertTwo" presStyleCnt="0"/>
      <dgm:spPr/>
    </dgm:pt>
    <dgm:pt modelId="{5DF6B6ED-73BD-4F4E-9D33-DD621D5FBDA4}" type="pres">
      <dgm:prSet presAssocID="{C3F7CB0E-989C-451A-84D3-0ECA1511EC24}" presName="txTwo" presStyleLbl="node2" presStyleIdx="1" presStyleCnt="3">
        <dgm:presLayoutVars>
          <dgm:chPref val="3"/>
        </dgm:presLayoutVars>
      </dgm:prSet>
      <dgm:spPr/>
      <dgm:t>
        <a:bodyPr/>
        <a:lstStyle/>
        <a:p>
          <a:endParaRPr lang="it-IT"/>
        </a:p>
      </dgm:t>
    </dgm:pt>
    <dgm:pt modelId="{CB0558F1-BB00-466C-BC53-88B72B25F9AD}" type="pres">
      <dgm:prSet presAssocID="{C3F7CB0E-989C-451A-84D3-0ECA1511EC24}" presName="parTransTwo" presStyleCnt="0"/>
      <dgm:spPr/>
    </dgm:pt>
    <dgm:pt modelId="{CF1910DD-1428-43E2-B69B-1FC112484E89}" type="pres">
      <dgm:prSet presAssocID="{C3F7CB0E-989C-451A-84D3-0ECA1511EC24}" presName="horzTwo" presStyleCnt="0"/>
      <dgm:spPr/>
    </dgm:pt>
    <dgm:pt modelId="{28D7ACAA-5336-4E1E-A796-D7D6A0B90B05}" type="pres">
      <dgm:prSet presAssocID="{780C2CA7-D45B-4900-9C72-7BE2239C2294}" presName="vertThree" presStyleCnt="0"/>
      <dgm:spPr/>
    </dgm:pt>
    <dgm:pt modelId="{E91164E6-2440-432C-8EBC-CC4753732A42}" type="pres">
      <dgm:prSet presAssocID="{780C2CA7-D45B-4900-9C72-7BE2239C2294}" presName="txThree" presStyleLbl="node3" presStyleIdx="1" presStyleCnt="3">
        <dgm:presLayoutVars>
          <dgm:chPref val="3"/>
        </dgm:presLayoutVars>
      </dgm:prSet>
      <dgm:spPr/>
      <dgm:t>
        <a:bodyPr/>
        <a:lstStyle/>
        <a:p>
          <a:endParaRPr lang="it-IT"/>
        </a:p>
      </dgm:t>
    </dgm:pt>
    <dgm:pt modelId="{A24B3F5E-2F87-4120-9B96-C930924D9ADA}" type="pres">
      <dgm:prSet presAssocID="{780C2CA7-D45B-4900-9C72-7BE2239C2294}" presName="horzThree" presStyleCnt="0"/>
      <dgm:spPr/>
    </dgm:pt>
    <dgm:pt modelId="{AAB1255C-2ABB-4C56-9CB0-AA069BA5C931}" type="pres">
      <dgm:prSet presAssocID="{9C00C134-5840-4ABE-ADAC-B9F0FCA10747}" presName="sibSpaceOne" presStyleCnt="0"/>
      <dgm:spPr/>
    </dgm:pt>
    <dgm:pt modelId="{1A5D9FCD-BCC8-4AAB-A4D2-E8422A1D7127}" type="pres">
      <dgm:prSet presAssocID="{ED5779D2-9B72-42F4-A11F-948A53B34EF2}" presName="vertOne" presStyleCnt="0"/>
      <dgm:spPr/>
    </dgm:pt>
    <dgm:pt modelId="{AFF04F37-F36C-4365-9030-016A11C4F9AA}" type="pres">
      <dgm:prSet presAssocID="{ED5779D2-9B72-42F4-A11F-948A53B34EF2}" presName="txOne" presStyleLbl="node0" presStyleIdx="2" presStyleCnt="3">
        <dgm:presLayoutVars>
          <dgm:chPref val="3"/>
        </dgm:presLayoutVars>
      </dgm:prSet>
      <dgm:spPr/>
      <dgm:t>
        <a:bodyPr/>
        <a:lstStyle/>
        <a:p>
          <a:endParaRPr lang="it-IT"/>
        </a:p>
      </dgm:t>
    </dgm:pt>
    <dgm:pt modelId="{D071DBAC-8865-4142-AD53-97E4A13F886D}" type="pres">
      <dgm:prSet presAssocID="{ED5779D2-9B72-42F4-A11F-948A53B34EF2}" presName="parTransOne" presStyleCnt="0"/>
      <dgm:spPr/>
    </dgm:pt>
    <dgm:pt modelId="{B63A51E5-7F89-4953-9F0A-869B8EBCCAE2}" type="pres">
      <dgm:prSet presAssocID="{ED5779D2-9B72-42F4-A11F-948A53B34EF2}" presName="horzOne" presStyleCnt="0"/>
      <dgm:spPr/>
    </dgm:pt>
    <dgm:pt modelId="{C81E4EFC-CD48-48DA-B9A5-503BD4C65598}" type="pres">
      <dgm:prSet presAssocID="{CB1B9813-84C9-4EE0-B181-E1EF422B3C24}" presName="vertTwo" presStyleCnt="0"/>
      <dgm:spPr/>
    </dgm:pt>
    <dgm:pt modelId="{8E6745EC-A02A-4896-8FAE-B41259DAE362}" type="pres">
      <dgm:prSet presAssocID="{CB1B9813-84C9-4EE0-B181-E1EF422B3C24}" presName="txTwo" presStyleLbl="node2" presStyleIdx="2" presStyleCnt="3">
        <dgm:presLayoutVars>
          <dgm:chPref val="3"/>
        </dgm:presLayoutVars>
      </dgm:prSet>
      <dgm:spPr/>
      <dgm:t>
        <a:bodyPr/>
        <a:lstStyle/>
        <a:p>
          <a:endParaRPr lang="it-IT"/>
        </a:p>
      </dgm:t>
    </dgm:pt>
    <dgm:pt modelId="{08B013C1-B815-43E4-9246-9CDC6CD699FD}" type="pres">
      <dgm:prSet presAssocID="{CB1B9813-84C9-4EE0-B181-E1EF422B3C24}" presName="parTransTwo" presStyleCnt="0"/>
      <dgm:spPr/>
    </dgm:pt>
    <dgm:pt modelId="{B2C0105E-D27B-44A2-808B-60CB86569C4D}" type="pres">
      <dgm:prSet presAssocID="{CB1B9813-84C9-4EE0-B181-E1EF422B3C24}" presName="horzTwo" presStyleCnt="0"/>
      <dgm:spPr/>
    </dgm:pt>
    <dgm:pt modelId="{25A9B50E-E426-4AD7-BACA-ED8369177753}" type="pres">
      <dgm:prSet presAssocID="{E5AE37CB-B5B2-4159-903B-0166C6F1ADB0}" presName="vertThree" presStyleCnt="0"/>
      <dgm:spPr/>
    </dgm:pt>
    <dgm:pt modelId="{18C8F0EA-9DCB-4D6C-80E9-5A8C7932FC7B}" type="pres">
      <dgm:prSet presAssocID="{E5AE37CB-B5B2-4159-903B-0166C6F1ADB0}" presName="txThree" presStyleLbl="node3" presStyleIdx="2" presStyleCnt="3">
        <dgm:presLayoutVars>
          <dgm:chPref val="3"/>
        </dgm:presLayoutVars>
      </dgm:prSet>
      <dgm:spPr/>
      <dgm:t>
        <a:bodyPr/>
        <a:lstStyle/>
        <a:p>
          <a:endParaRPr lang="it-IT"/>
        </a:p>
      </dgm:t>
    </dgm:pt>
    <dgm:pt modelId="{03317AE4-FFAD-454E-8E6C-E6D042DEB459}" type="pres">
      <dgm:prSet presAssocID="{E5AE37CB-B5B2-4159-903B-0166C6F1ADB0}" presName="horzThree" presStyleCnt="0"/>
      <dgm:spPr/>
    </dgm:pt>
  </dgm:ptLst>
  <dgm:cxnLst>
    <dgm:cxn modelId="{F54EE1A5-2D02-494C-8094-C7C14F946E43}" type="presOf" srcId="{7D1CE982-41D8-4820-BE6B-E9DF732D57C3}" destId="{67C7CA69-E6DC-4EDF-978C-9D43DC6FD7CA}" srcOrd="0" destOrd="0" presId="urn:microsoft.com/office/officeart/2005/8/layout/hierarchy4"/>
    <dgm:cxn modelId="{5B27BDFE-65D7-4012-9EBD-0BC4F42D43D7}" type="presOf" srcId="{E5AE37CB-B5B2-4159-903B-0166C6F1ADB0}" destId="{18C8F0EA-9DCB-4D6C-80E9-5A8C7932FC7B}" srcOrd="0" destOrd="0" presId="urn:microsoft.com/office/officeart/2005/8/layout/hierarchy4"/>
    <dgm:cxn modelId="{F139D6DF-7F1C-44CF-BC86-B93CB28BE4C2}" srcId="{BB9C81BC-E6A5-437E-B7CE-C226AE6AAF51}" destId="{B9962232-D1E8-4002-83B6-C25797AB7660}" srcOrd="0" destOrd="0" parTransId="{021D613B-92CA-4B5C-9C30-CD5066EA48EA}" sibTransId="{7461D6B7-36EE-49AA-A0CC-0040B577F179}"/>
    <dgm:cxn modelId="{79152DDC-0A95-4E01-AAB9-5F23DA667F00}" srcId="{ED5779D2-9B72-42F4-A11F-948A53B34EF2}" destId="{CB1B9813-84C9-4EE0-B181-E1EF422B3C24}" srcOrd="0" destOrd="0" parTransId="{5920AE05-313A-46B4-A75C-0EEDED8F3EE8}" sibTransId="{22FCF77F-FD6A-4EFE-9346-891391D388FE}"/>
    <dgm:cxn modelId="{3AA72252-CD46-4B7D-9802-08980465C3A3}" srcId="{CB1B9813-84C9-4EE0-B181-E1EF422B3C24}" destId="{E5AE37CB-B5B2-4159-903B-0166C6F1ADB0}" srcOrd="0" destOrd="0" parTransId="{B5C30B5C-0B6E-418A-A1B5-49F6AFD951DF}" sibTransId="{8A321806-2DC7-4ED4-AC8D-79FFFA4F4B8C}"/>
    <dgm:cxn modelId="{CA4CC691-CACA-4E54-B40F-665E64824211}" type="presOf" srcId="{C3F7CB0E-989C-451A-84D3-0ECA1511EC24}" destId="{5DF6B6ED-73BD-4F4E-9D33-DD621D5FBDA4}" srcOrd="0" destOrd="0" presId="urn:microsoft.com/office/officeart/2005/8/layout/hierarchy4"/>
    <dgm:cxn modelId="{5DF7711B-C687-48E4-B510-81BE1567AF9D}" srcId="{C3F7CB0E-989C-451A-84D3-0ECA1511EC24}" destId="{780C2CA7-D45B-4900-9C72-7BE2239C2294}" srcOrd="0" destOrd="0" parTransId="{E494791A-2103-48D7-8D6E-7DE9D1D160F4}" sibTransId="{B6456ADB-B11F-4A8F-95B1-AD6064315692}"/>
    <dgm:cxn modelId="{CCACF4FB-FD54-4687-8837-B430EAAC8D64}" type="presOf" srcId="{BB9C81BC-E6A5-437E-B7CE-C226AE6AAF51}" destId="{5AE19735-8810-4848-83C6-F3948919A2CD}" srcOrd="0" destOrd="0" presId="urn:microsoft.com/office/officeart/2005/8/layout/hierarchy4"/>
    <dgm:cxn modelId="{EDF7EC13-95D7-49D4-8541-A512DAC5574E}" type="presOf" srcId="{B9962232-D1E8-4002-83B6-C25797AB7660}" destId="{5346122B-38F1-42B4-9563-E58947C1CD57}" srcOrd="0" destOrd="0" presId="urn:microsoft.com/office/officeart/2005/8/layout/hierarchy4"/>
    <dgm:cxn modelId="{06CE5F4E-CE98-4879-90CE-84A9549CEC0E}" type="presOf" srcId="{CB1B9813-84C9-4EE0-B181-E1EF422B3C24}" destId="{8E6745EC-A02A-4896-8FAE-B41259DAE362}" srcOrd="0" destOrd="0" presId="urn:microsoft.com/office/officeart/2005/8/layout/hierarchy4"/>
    <dgm:cxn modelId="{7BF741DD-D8DD-4426-ABB1-1841D93122D2}" srcId="{35AF5A58-DC26-4117-BD31-7FDF15EA8413}" destId="{C3F7CB0E-989C-451A-84D3-0ECA1511EC24}" srcOrd="0" destOrd="0" parTransId="{453B6B0F-16C0-47A9-8411-608D5A0BD487}" sibTransId="{7C48A4B0-0119-4300-BC42-D7AD1303F6AA}"/>
    <dgm:cxn modelId="{6D886BC9-0D86-43C1-9436-5A97D1CDA068}" srcId="{BB9C81BC-E6A5-437E-B7CE-C226AE6AAF51}" destId="{ED5779D2-9B72-42F4-A11F-948A53B34EF2}" srcOrd="2" destOrd="0" parTransId="{B4D7721C-6056-4C7B-9259-CB4D8ABD0E6D}" sibTransId="{B6C96108-F59C-4D1C-80F9-466B46F85091}"/>
    <dgm:cxn modelId="{534261DD-94D7-47A3-9507-0F51D9F45009}" srcId="{B9962232-D1E8-4002-83B6-C25797AB7660}" destId="{9C134698-DAE1-4BC3-80E7-23C770BBA149}" srcOrd="0" destOrd="0" parTransId="{316919FF-ED9C-4AB6-A3F7-2CBA2AFEFABA}" sibTransId="{0BEC5D87-EA27-4298-87C3-F19368387AFE}"/>
    <dgm:cxn modelId="{D7C65A8B-FB7D-4FBE-B44A-FBDD9C4C9DAE}" type="presOf" srcId="{ED5779D2-9B72-42F4-A11F-948A53B34EF2}" destId="{AFF04F37-F36C-4365-9030-016A11C4F9AA}" srcOrd="0" destOrd="0" presId="urn:microsoft.com/office/officeart/2005/8/layout/hierarchy4"/>
    <dgm:cxn modelId="{04A26201-9324-47A1-AF8E-BCAAFD35C497}" srcId="{9C134698-DAE1-4BC3-80E7-23C770BBA149}" destId="{7D1CE982-41D8-4820-BE6B-E9DF732D57C3}" srcOrd="0" destOrd="0" parTransId="{FE4F4F5E-2870-407F-8B74-7528E1DB98DD}" sibTransId="{CFE946E4-F8EE-4477-9577-8A1321105FAF}"/>
    <dgm:cxn modelId="{0F8E7AAC-431A-475A-BA71-2F02541A7969}" srcId="{BB9C81BC-E6A5-437E-B7CE-C226AE6AAF51}" destId="{35AF5A58-DC26-4117-BD31-7FDF15EA8413}" srcOrd="1" destOrd="0" parTransId="{E14DC480-06DB-4B3C-A3C2-CA73C9855177}" sibTransId="{9C00C134-5840-4ABE-ADAC-B9F0FCA10747}"/>
    <dgm:cxn modelId="{510043CE-C59D-4386-B905-4241EF1231A6}" type="presOf" srcId="{780C2CA7-D45B-4900-9C72-7BE2239C2294}" destId="{E91164E6-2440-432C-8EBC-CC4753732A42}" srcOrd="0" destOrd="0" presId="urn:microsoft.com/office/officeart/2005/8/layout/hierarchy4"/>
    <dgm:cxn modelId="{EADDDAA4-A9CC-48B1-A0B4-6A4147CC92BE}" type="presOf" srcId="{35AF5A58-DC26-4117-BD31-7FDF15EA8413}" destId="{CB6D4F5D-3C4B-4F30-9DFF-B06B2A24680D}" srcOrd="0" destOrd="0" presId="urn:microsoft.com/office/officeart/2005/8/layout/hierarchy4"/>
    <dgm:cxn modelId="{15E10674-7F55-492A-BBD4-1FA9BDC12AF1}" type="presOf" srcId="{9C134698-DAE1-4BC3-80E7-23C770BBA149}" destId="{E81A9B6C-4380-439F-AE0C-D40409700C85}" srcOrd="0" destOrd="0" presId="urn:microsoft.com/office/officeart/2005/8/layout/hierarchy4"/>
    <dgm:cxn modelId="{ADB496B5-CB18-4DD2-9BFF-46D74DBBCC3E}" type="presParOf" srcId="{5AE19735-8810-4848-83C6-F3948919A2CD}" destId="{A3D0A280-0D2B-435E-947F-568E96B2382D}" srcOrd="0" destOrd="0" presId="urn:microsoft.com/office/officeart/2005/8/layout/hierarchy4"/>
    <dgm:cxn modelId="{D535FAFE-9B87-4BB1-8947-2EF63F328E81}" type="presParOf" srcId="{A3D0A280-0D2B-435E-947F-568E96B2382D}" destId="{5346122B-38F1-42B4-9563-E58947C1CD57}" srcOrd="0" destOrd="0" presId="urn:microsoft.com/office/officeart/2005/8/layout/hierarchy4"/>
    <dgm:cxn modelId="{FBBA90A3-798F-447D-ADCF-D768DD370A54}" type="presParOf" srcId="{A3D0A280-0D2B-435E-947F-568E96B2382D}" destId="{438C3E30-C3B0-4364-8DCC-23EFC0974B77}" srcOrd="1" destOrd="0" presId="urn:microsoft.com/office/officeart/2005/8/layout/hierarchy4"/>
    <dgm:cxn modelId="{53ABE775-5E0C-44C8-B022-0C2AA919A4B0}" type="presParOf" srcId="{A3D0A280-0D2B-435E-947F-568E96B2382D}" destId="{A8D51AE6-3385-4072-87B2-90C7F801EEB6}" srcOrd="2" destOrd="0" presId="urn:microsoft.com/office/officeart/2005/8/layout/hierarchy4"/>
    <dgm:cxn modelId="{94A6FA3E-FD4C-464F-B58E-089BA1A24A62}" type="presParOf" srcId="{A8D51AE6-3385-4072-87B2-90C7F801EEB6}" destId="{6FF9ECD6-8CDE-4E65-879C-B43844760803}" srcOrd="0" destOrd="0" presId="urn:microsoft.com/office/officeart/2005/8/layout/hierarchy4"/>
    <dgm:cxn modelId="{ABD96506-0C48-4C4B-94C1-F004EA61BA7D}" type="presParOf" srcId="{6FF9ECD6-8CDE-4E65-879C-B43844760803}" destId="{E81A9B6C-4380-439F-AE0C-D40409700C85}" srcOrd="0" destOrd="0" presId="urn:microsoft.com/office/officeart/2005/8/layout/hierarchy4"/>
    <dgm:cxn modelId="{689A0F5D-BB9F-4C1C-B6B2-E40E362776E4}" type="presParOf" srcId="{6FF9ECD6-8CDE-4E65-879C-B43844760803}" destId="{21887AE0-6523-4CD9-998E-72D6D081C05B}" srcOrd="1" destOrd="0" presId="urn:microsoft.com/office/officeart/2005/8/layout/hierarchy4"/>
    <dgm:cxn modelId="{19493AD1-2517-4E35-A785-5E3C03EB1ACB}" type="presParOf" srcId="{6FF9ECD6-8CDE-4E65-879C-B43844760803}" destId="{183DF6AA-CEA7-4164-B83D-4CA1D4A7A8C8}" srcOrd="2" destOrd="0" presId="urn:microsoft.com/office/officeart/2005/8/layout/hierarchy4"/>
    <dgm:cxn modelId="{EC1D9830-5225-49A0-BBA4-5022849F3FED}" type="presParOf" srcId="{183DF6AA-CEA7-4164-B83D-4CA1D4A7A8C8}" destId="{147A614D-8891-47BF-8520-428B9A696EFF}" srcOrd="0" destOrd="0" presId="urn:microsoft.com/office/officeart/2005/8/layout/hierarchy4"/>
    <dgm:cxn modelId="{68102480-9245-44EE-981E-0270119A3201}" type="presParOf" srcId="{147A614D-8891-47BF-8520-428B9A696EFF}" destId="{67C7CA69-E6DC-4EDF-978C-9D43DC6FD7CA}" srcOrd="0" destOrd="0" presId="urn:microsoft.com/office/officeart/2005/8/layout/hierarchy4"/>
    <dgm:cxn modelId="{2B9B233E-3DD6-4EA0-B98C-88C00A769884}" type="presParOf" srcId="{147A614D-8891-47BF-8520-428B9A696EFF}" destId="{D074D223-E284-490B-9FA3-1B2FA29B86F6}" srcOrd="1" destOrd="0" presId="urn:microsoft.com/office/officeart/2005/8/layout/hierarchy4"/>
    <dgm:cxn modelId="{89223987-189F-4E8F-ABA3-38BDDCC8CCAA}" type="presParOf" srcId="{5AE19735-8810-4848-83C6-F3948919A2CD}" destId="{26F32A2A-A2E3-45F7-BEF3-CF3B355BAE0D}" srcOrd="1" destOrd="0" presId="urn:microsoft.com/office/officeart/2005/8/layout/hierarchy4"/>
    <dgm:cxn modelId="{B95AA2BA-1FC4-4D39-A5EB-4675E8878545}" type="presParOf" srcId="{5AE19735-8810-4848-83C6-F3948919A2CD}" destId="{37131195-9803-47D5-B896-5B5B19EAFFDF}" srcOrd="2" destOrd="0" presId="urn:microsoft.com/office/officeart/2005/8/layout/hierarchy4"/>
    <dgm:cxn modelId="{CFC49340-944E-417A-BBC7-7A7970C575C7}" type="presParOf" srcId="{37131195-9803-47D5-B896-5B5B19EAFFDF}" destId="{CB6D4F5D-3C4B-4F30-9DFF-B06B2A24680D}" srcOrd="0" destOrd="0" presId="urn:microsoft.com/office/officeart/2005/8/layout/hierarchy4"/>
    <dgm:cxn modelId="{716A1554-46CD-490F-AA27-F5D4AB05BD9F}" type="presParOf" srcId="{37131195-9803-47D5-B896-5B5B19EAFFDF}" destId="{649F3B15-BF8C-4A8E-8514-D739E52314BB}" srcOrd="1" destOrd="0" presId="urn:microsoft.com/office/officeart/2005/8/layout/hierarchy4"/>
    <dgm:cxn modelId="{C10DC86D-A2E1-4243-B768-BE9CABF6CB79}" type="presParOf" srcId="{37131195-9803-47D5-B896-5B5B19EAFFDF}" destId="{F820E888-4801-454A-9B7C-C798D7D9652E}" srcOrd="2" destOrd="0" presId="urn:microsoft.com/office/officeart/2005/8/layout/hierarchy4"/>
    <dgm:cxn modelId="{77BC6D83-35DC-490D-A05C-A24A2FC0E11F}" type="presParOf" srcId="{F820E888-4801-454A-9B7C-C798D7D9652E}" destId="{1AC71785-8036-46F7-967B-116C97B930E2}" srcOrd="0" destOrd="0" presId="urn:microsoft.com/office/officeart/2005/8/layout/hierarchy4"/>
    <dgm:cxn modelId="{129A9740-EBDD-4B47-949C-DE2643E761E6}" type="presParOf" srcId="{1AC71785-8036-46F7-967B-116C97B930E2}" destId="{5DF6B6ED-73BD-4F4E-9D33-DD621D5FBDA4}" srcOrd="0" destOrd="0" presId="urn:microsoft.com/office/officeart/2005/8/layout/hierarchy4"/>
    <dgm:cxn modelId="{5C56A8CF-B502-4101-9CC0-8FDA70498315}" type="presParOf" srcId="{1AC71785-8036-46F7-967B-116C97B930E2}" destId="{CB0558F1-BB00-466C-BC53-88B72B25F9AD}" srcOrd="1" destOrd="0" presId="urn:microsoft.com/office/officeart/2005/8/layout/hierarchy4"/>
    <dgm:cxn modelId="{C0AF4E9C-FF50-4AEE-B953-1C884AC44F8F}" type="presParOf" srcId="{1AC71785-8036-46F7-967B-116C97B930E2}" destId="{CF1910DD-1428-43E2-B69B-1FC112484E89}" srcOrd="2" destOrd="0" presId="urn:microsoft.com/office/officeart/2005/8/layout/hierarchy4"/>
    <dgm:cxn modelId="{83A7FCAB-FA1E-4019-8C0A-138BDE13F953}" type="presParOf" srcId="{CF1910DD-1428-43E2-B69B-1FC112484E89}" destId="{28D7ACAA-5336-4E1E-A796-D7D6A0B90B05}" srcOrd="0" destOrd="0" presId="urn:microsoft.com/office/officeart/2005/8/layout/hierarchy4"/>
    <dgm:cxn modelId="{B346EC32-7CCE-4FFA-92A2-6B1F3F2502A7}" type="presParOf" srcId="{28D7ACAA-5336-4E1E-A796-D7D6A0B90B05}" destId="{E91164E6-2440-432C-8EBC-CC4753732A42}" srcOrd="0" destOrd="0" presId="urn:microsoft.com/office/officeart/2005/8/layout/hierarchy4"/>
    <dgm:cxn modelId="{DC0C3891-A798-45AA-A99D-2C83EFF850D6}" type="presParOf" srcId="{28D7ACAA-5336-4E1E-A796-D7D6A0B90B05}" destId="{A24B3F5E-2F87-4120-9B96-C930924D9ADA}" srcOrd="1" destOrd="0" presId="urn:microsoft.com/office/officeart/2005/8/layout/hierarchy4"/>
    <dgm:cxn modelId="{63E19FE5-9297-4724-90BC-51F7BEFB6A1B}" type="presParOf" srcId="{5AE19735-8810-4848-83C6-F3948919A2CD}" destId="{AAB1255C-2ABB-4C56-9CB0-AA069BA5C931}" srcOrd="3" destOrd="0" presId="urn:microsoft.com/office/officeart/2005/8/layout/hierarchy4"/>
    <dgm:cxn modelId="{FECF806D-5532-49BB-ABFB-311223C41357}" type="presParOf" srcId="{5AE19735-8810-4848-83C6-F3948919A2CD}" destId="{1A5D9FCD-BCC8-4AAB-A4D2-E8422A1D7127}" srcOrd="4" destOrd="0" presId="urn:microsoft.com/office/officeart/2005/8/layout/hierarchy4"/>
    <dgm:cxn modelId="{E0F3775C-0F7A-4E5A-96D3-A383458C6C13}" type="presParOf" srcId="{1A5D9FCD-BCC8-4AAB-A4D2-E8422A1D7127}" destId="{AFF04F37-F36C-4365-9030-016A11C4F9AA}" srcOrd="0" destOrd="0" presId="urn:microsoft.com/office/officeart/2005/8/layout/hierarchy4"/>
    <dgm:cxn modelId="{BC8977AF-BACF-4CC8-B222-D21F59A95FB7}" type="presParOf" srcId="{1A5D9FCD-BCC8-4AAB-A4D2-E8422A1D7127}" destId="{D071DBAC-8865-4142-AD53-97E4A13F886D}" srcOrd="1" destOrd="0" presId="urn:microsoft.com/office/officeart/2005/8/layout/hierarchy4"/>
    <dgm:cxn modelId="{852FE26E-8967-49AF-BE5B-4EBFC865BDB0}" type="presParOf" srcId="{1A5D9FCD-BCC8-4AAB-A4D2-E8422A1D7127}" destId="{B63A51E5-7F89-4953-9F0A-869B8EBCCAE2}" srcOrd="2" destOrd="0" presId="urn:microsoft.com/office/officeart/2005/8/layout/hierarchy4"/>
    <dgm:cxn modelId="{F3EFC09B-2F8E-4425-A611-938F4B17B4E5}" type="presParOf" srcId="{B63A51E5-7F89-4953-9F0A-869B8EBCCAE2}" destId="{C81E4EFC-CD48-48DA-B9A5-503BD4C65598}" srcOrd="0" destOrd="0" presId="urn:microsoft.com/office/officeart/2005/8/layout/hierarchy4"/>
    <dgm:cxn modelId="{D760DD74-EC33-4B17-A997-8E840E79D8DD}" type="presParOf" srcId="{C81E4EFC-CD48-48DA-B9A5-503BD4C65598}" destId="{8E6745EC-A02A-4896-8FAE-B41259DAE362}" srcOrd="0" destOrd="0" presId="urn:microsoft.com/office/officeart/2005/8/layout/hierarchy4"/>
    <dgm:cxn modelId="{0442315F-A1E2-453E-8CCD-4C7C2EF770E9}" type="presParOf" srcId="{C81E4EFC-CD48-48DA-B9A5-503BD4C65598}" destId="{08B013C1-B815-43E4-9246-9CDC6CD699FD}" srcOrd="1" destOrd="0" presId="urn:microsoft.com/office/officeart/2005/8/layout/hierarchy4"/>
    <dgm:cxn modelId="{C0DA3990-9219-4E0E-91E4-128D02D8BB31}" type="presParOf" srcId="{C81E4EFC-CD48-48DA-B9A5-503BD4C65598}" destId="{B2C0105E-D27B-44A2-808B-60CB86569C4D}" srcOrd="2" destOrd="0" presId="urn:microsoft.com/office/officeart/2005/8/layout/hierarchy4"/>
    <dgm:cxn modelId="{1A497ABF-DFEC-4675-B362-802F2731A0B9}" type="presParOf" srcId="{B2C0105E-D27B-44A2-808B-60CB86569C4D}" destId="{25A9B50E-E426-4AD7-BACA-ED8369177753}" srcOrd="0" destOrd="0" presId="urn:microsoft.com/office/officeart/2005/8/layout/hierarchy4"/>
    <dgm:cxn modelId="{28CCDF6E-B7C1-4E03-A9B2-A75F0E121313}" type="presParOf" srcId="{25A9B50E-E426-4AD7-BACA-ED8369177753}" destId="{18C8F0EA-9DCB-4D6C-80E9-5A8C7932FC7B}" srcOrd="0" destOrd="0" presId="urn:microsoft.com/office/officeart/2005/8/layout/hierarchy4"/>
    <dgm:cxn modelId="{5D249BF6-766F-4568-8A38-7C45E9A80CA1}" type="presParOf" srcId="{25A9B50E-E426-4AD7-BACA-ED8369177753}" destId="{03317AE4-FFAD-454E-8E6C-E6D042DEB45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938CE-BCC3-431D-9B90-18CF66EA845A}">
      <dsp:nvSpPr>
        <dsp:cNvPr id="0" name=""/>
        <dsp:cNvSpPr/>
      </dsp:nvSpPr>
      <dsp:spPr>
        <a:xfrm>
          <a:off x="3661186" y="0"/>
          <a:ext cx="5491779" cy="1178640"/>
        </a:xfrm>
        <a:prstGeom prst="rightArrow">
          <a:avLst>
            <a:gd name="adj1" fmla="val 75000"/>
            <a:gd name="adj2" fmla="val 50000"/>
          </a:avLst>
        </a:prstGeom>
        <a:solidFill>
          <a:srgbClr val="AFCEEC">
            <a:alpha val="90000"/>
          </a:srgb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it-IT" sz="3600" kern="1200" dirty="0" smtClean="0"/>
            <a:t>SAUVIGNON</a:t>
          </a:r>
          <a:endParaRPr lang="it-IT" sz="3600" kern="1200" dirty="0"/>
        </a:p>
      </dsp:txBody>
      <dsp:txXfrm>
        <a:off x="3661186" y="147330"/>
        <a:ext cx="5049789" cy="883980"/>
      </dsp:txXfrm>
    </dsp:sp>
    <dsp:sp modelId="{9454E743-541E-4A3E-BE48-98ADDFF5D85A}">
      <dsp:nvSpPr>
        <dsp:cNvPr id="0" name=""/>
        <dsp:cNvSpPr/>
      </dsp:nvSpPr>
      <dsp:spPr>
        <a:xfrm>
          <a:off x="0" y="0"/>
          <a:ext cx="3661186" cy="1178640"/>
        </a:xfrm>
        <a:prstGeom prst="roundRect">
          <a:avLst/>
        </a:prstGeom>
        <a:solidFill>
          <a:schemeClr val="lt1"/>
        </a:solidFill>
        <a:ln w="12700" cap="flat" cmpd="sng" algn="ctr">
          <a:solidFill>
            <a:srgbClr val="AFCEEC"/>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72390" tIns="36195" rIns="72390" bIns="36195" numCol="1" spcCol="1270" anchor="ctr" anchorCtr="0">
          <a:noAutofit/>
        </a:bodyPr>
        <a:lstStyle/>
        <a:p>
          <a:pPr lvl="0" algn="l" defTabSz="844550">
            <a:lnSpc>
              <a:spcPct val="90000"/>
            </a:lnSpc>
            <a:spcBef>
              <a:spcPct val="0"/>
            </a:spcBef>
            <a:spcAft>
              <a:spcPct val="35000"/>
            </a:spcAft>
          </a:pPr>
          <a:r>
            <a:rPr lang="it-IT" sz="1900" kern="1200" dirty="0" smtClean="0">
              <a:latin typeface="Myriad Pro" panose="020B0503030403020204" pitchFamily="34" charset="0"/>
            </a:rPr>
            <a:t>THIOLS</a:t>
          </a:r>
        </a:p>
        <a:p>
          <a:pPr lvl="0" algn="l" defTabSz="844550">
            <a:lnSpc>
              <a:spcPct val="90000"/>
            </a:lnSpc>
            <a:spcBef>
              <a:spcPct val="0"/>
            </a:spcBef>
            <a:spcAft>
              <a:spcPct val="35000"/>
            </a:spcAft>
          </a:pPr>
          <a:r>
            <a:rPr lang="it-IT" sz="1900" kern="1200" dirty="0" smtClean="0">
              <a:latin typeface="Myriad Pro" panose="020B0503030403020204" pitchFamily="34" charset="0"/>
            </a:rPr>
            <a:t>METHOXYPYRAZINES</a:t>
          </a:r>
          <a:endParaRPr lang="it-IT" sz="1900" kern="1200" dirty="0">
            <a:latin typeface="Myriad Pro" panose="020B0503030403020204" pitchFamily="34" charset="0"/>
          </a:endParaRPr>
        </a:p>
      </dsp:txBody>
      <dsp:txXfrm>
        <a:off x="57536" y="57536"/>
        <a:ext cx="3546114" cy="1063568"/>
      </dsp:txXfrm>
    </dsp:sp>
    <dsp:sp modelId="{063F0DC1-671B-4470-8E74-19DC8E5F8B13}">
      <dsp:nvSpPr>
        <dsp:cNvPr id="0" name=""/>
        <dsp:cNvSpPr/>
      </dsp:nvSpPr>
      <dsp:spPr>
        <a:xfrm>
          <a:off x="3661186" y="1296505"/>
          <a:ext cx="5491779" cy="1178640"/>
        </a:xfrm>
        <a:prstGeom prst="rightArrow">
          <a:avLst>
            <a:gd name="adj1" fmla="val 75000"/>
            <a:gd name="adj2" fmla="val 50000"/>
          </a:avLst>
        </a:prstGeom>
        <a:solidFill>
          <a:srgbClr val="E1D0B8">
            <a:alpha val="90000"/>
          </a:srgb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it-IT" sz="3600" kern="1200" dirty="0" smtClean="0">
              <a:latin typeface="Myriad Pro" panose="020B0503030403020204" pitchFamily="34" charset="0"/>
            </a:rPr>
            <a:t>RIESLING</a:t>
          </a:r>
          <a:endParaRPr lang="it-IT" sz="3600" kern="1200" dirty="0">
            <a:latin typeface="Myriad Pro" panose="020B0503030403020204" pitchFamily="34" charset="0"/>
          </a:endParaRPr>
        </a:p>
      </dsp:txBody>
      <dsp:txXfrm>
        <a:off x="3661186" y="1443835"/>
        <a:ext cx="5049789" cy="883980"/>
      </dsp:txXfrm>
    </dsp:sp>
    <dsp:sp modelId="{94C75E2D-B9DB-480D-969D-481953E02922}">
      <dsp:nvSpPr>
        <dsp:cNvPr id="0" name=""/>
        <dsp:cNvSpPr/>
      </dsp:nvSpPr>
      <dsp:spPr>
        <a:xfrm>
          <a:off x="0" y="1296505"/>
          <a:ext cx="3661186" cy="1178640"/>
        </a:xfrm>
        <a:prstGeom prst="roundRect">
          <a:avLst/>
        </a:prstGeom>
        <a:solidFill>
          <a:schemeClr val="lt1"/>
        </a:solidFill>
        <a:ln w="12700" cap="flat" cmpd="sng" algn="ctr">
          <a:solidFill>
            <a:srgbClr val="E3D5C3"/>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72390" tIns="36195" rIns="72390" bIns="36195" numCol="1" spcCol="1270" anchor="ctr" anchorCtr="0">
          <a:noAutofit/>
        </a:bodyPr>
        <a:lstStyle/>
        <a:p>
          <a:pPr lvl="0" algn="l" defTabSz="844550">
            <a:lnSpc>
              <a:spcPct val="90000"/>
            </a:lnSpc>
            <a:spcBef>
              <a:spcPct val="0"/>
            </a:spcBef>
            <a:spcAft>
              <a:spcPct val="35000"/>
            </a:spcAft>
          </a:pPr>
          <a:r>
            <a:rPr lang="it-IT" sz="1900" kern="1200" dirty="0" smtClean="0">
              <a:latin typeface="Myriad Pro" panose="020B0503030403020204" pitchFamily="34" charset="0"/>
            </a:rPr>
            <a:t>TERPENES</a:t>
          </a:r>
        </a:p>
        <a:p>
          <a:pPr lvl="0" algn="l" defTabSz="844550">
            <a:lnSpc>
              <a:spcPct val="90000"/>
            </a:lnSpc>
            <a:spcBef>
              <a:spcPct val="0"/>
            </a:spcBef>
            <a:spcAft>
              <a:spcPct val="35000"/>
            </a:spcAft>
          </a:pPr>
          <a:r>
            <a:rPr lang="it-IT" sz="1900" kern="1200" dirty="0" smtClean="0">
              <a:latin typeface="Myriad Pro" panose="020B0503030403020204" pitchFamily="34" charset="0"/>
            </a:rPr>
            <a:t>HYDROCARBONS</a:t>
          </a:r>
        </a:p>
        <a:p>
          <a:pPr lvl="0" algn="l" defTabSz="844550">
            <a:lnSpc>
              <a:spcPct val="90000"/>
            </a:lnSpc>
            <a:spcBef>
              <a:spcPct val="0"/>
            </a:spcBef>
            <a:spcAft>
              <a:spcPct val="35000"/>
            </a:spcAft>
          </a:pPr>
          <a:r>
            <a:rPr lang="it-IT" sz="1900" kern="1200" dirty="0" smtClean="0">
              <a:latin typeface="Myriad Pro" panose="020B0503030403020204" pitchFamily="34" charset="0"/>
            </a:rPr>
            <a:t>NORISOPRENOIDS</a:t>
          </a:r>
          <a:endParaRPr lang="it-IT" sz="1900" kern="1200" dirty="0">
            <a:latin typeface="Myriad Pro" panose="020B0503030403020204" pitchFamily="34" charset="0"/>
          </a:endParaRPr>
        </a:p>
      </dsp:txBody>
      <dsp:txXfrm>
        <a:off x="57536" y="1354041"/>
        <a:ext cx="3546114" cy="1063568"/>
      </dsp:txXfrm>
    </dsp:sp>
    <dsp:sp modelId="{E9D0A3B2-0583-4CD0-A3EE-E7F64B1993F0}">
      <dsp:nvSpPr>
        <dsp:cNvPr id="0" name=""/>
        <dsp:cNvSpPr/>
      </dsp:nvSpPr>
      <dsp:spPr>
        <a:xfrm>
          <a:off x="3661186" y="2593010"/>
          <a:ext cx="5491779" cy="1178640"/>
        </a:xfrm>
        <a:prstGeom prst="rightArrow">
          <a:avLst>
            <a:gd name="adj1" fmla="val 75000"/>
            <a:gd name="adj2" fmla="val 50000"/>
          </a:avLst>
        </a:prstGeom>
        <a:solidFill>
          <a:srgbClr val="FCE091">
            <a:alpha val="90000"/>
          </a:srgb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it-IT" sz="3600" kern="1200" dirty="0" smtClean="0">
              <a:latin typeface="Myriad Pro" panose="020B0503030403020204" pitchFamily="34" charset="0"/>
            </a:rPr>
            <a:t>CHARDONNAY</a:t>
          </a:r>
          <a:endParaRPr lang="it-IT" sz="3600" kern="1200" dirty="0">
            <a:latin typeface="Myriad Pro" panose="020B0503030403020204" pitchFamily="34" charset="0"/>
          </a:endParaRPr>
        </a:p>
      </dsp:txBody>
      <dsp:txXfrm>
        <a:off x="3661186" y="2740340"/>
        <a:ext cx="5049789" cy="883980"/>
      </dsp:txXfrm>
    </dsp:sp>
    <dsp:sp modelId="{15007D55-D06C-4108-A008-F7EB8C2AF7B7}">
      <dsp:nvSpPr>
        <dsp:cNvPr id="0" name=""/>
        <dsp:cNvSpPr/>
      </dsp:nvSpPr>
      <dsp:spPr>
        <a:xfrm>
          <a:off x="0" y="2593010"/>
          <a:ext cx="3661186" cy="1178640"/>
        </a:xfrm>
        <a:prstGeom prst="roundRect">
          <a:avLst/>
        </a:prstGeom>
        <a:solidFill>
          <a:schemeClr val="lt1"/>
        </a:solidFill>
        <a:ln w="12700" cap="flat" cmpd="sng" algn="ctr">
          <a:solidFill>
            <a:srgbClr val="FCE091"/>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72390" tIns="36195" rIns="72390" bIns="36195" numCol="1" spcCol="1270" anchor="ctr" anchorCtr="0">
          <a:noAutofit/>
        </a:bodyPr>
        <a:lstStyle/>
        <a:p>
          <a:pPr lvl="0" algn="l" defTabSz="844550">
            <a:lnSpc>
              <a:spcPct val="90000"/>
            </a:lnSpc>
            <a:spcBef>
              <a:spcPct val="0"/>
            </a:spcBef>
            <a:spcAft>
              <a:spcPct val="35000"/>
            </a:spcAft>
          </a:pPr>
          <a:r>
            <a:rPr lang="it-IT" sz="1900" kern="1200" dirty="0" smtClean="0">
              <a:latin typeface="Myriad Pro" panose="020B0503030403020204" pitchFamily="34" charset="0"/>
            </a:rPr>
            <a:t>CITRUS</a:t>
          </a:r>
        </a:p>
        <a:p>
          <a:pPr lvl="0" algn="l" defTabSz="844550">
            <a:lnSpc>
              <a:spcPct val="90000"/>
            </a:lnSpc>
            <a:spcBef>
              <a:spcPct val="0"/>
            </a:spcBef>
            <a:spcAft>
              <a:spcPct val="35000"/>
            </a:spcAft>
          </a:pPr>
          <a:r>
            <a:rPr lang="it-IT" sz="1900" kern="1200" dirty="0" smtClean="0">
              <a:latin typeface="Myriad Pro" panose="020B0503030403020204" pitchFamily="34" charset="0"/>
            </a:rPr>
            <a:t>SPICES</a:t>
          </a:r>
          <a:endParaRPr lang="it-IT" sz="1900" kern="1200" dirty="0">
            <a:latin typeface="Myriad Pro" panose="020B0503030403020204" pitchFamily="34" charset="0"/>
          </a:endParaRPr>
        </a:p>
      </dsp:txBody>
      <dsp:txXfrm>
        <a:off x="57536" y="2650546"/>
        <a:ext cx="3546114" cy="1063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6122B-38F1-42B4-9563-E58947C1CD57}">
      <dsp:nvSpPr>
        <dsp:cNvPr id="0" name=""/>
        <dsp:cNvSpPr/>
      </dsp:nvSpPr>
      <dsp:spPr>
        <a:xfrm>
          <a:off x="6775" y="2877"/>
          <a:ext cx="2739632" cy="1151016"/>
        </a:xfrm>
        <a:prstGeom prst="roundRect">
          <a:avLst>
            <a:gd name="adj" fmla="val 10000"/>
          </a:avLst>
        </a:prstGeom>
        <a:solidFill>
          <a:srgbClr val="B0CEED"/>
        </a:solidFill>
        <a:ln w="12700" cap="flat" cmpd="sng" algn="ctr">
          <a:solidFill>
            <a:srgbClr val="AFCEEC"/>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it-IT" sz="3100" kern="1200" dirty="0" smtClean="0">
              <a:latin typeface="Myriad Pro" panose="020B0503030403020204" pitchFamily="34" charset="0"/>
            </a:rPr>
            <a:t>CRISP</a:t>
          </a:r>
          <a:br>
            <a:rPr lang="it-IT" sz="3100" kern="1200" dirty="0" smtClean="0">
              <a:latin typeface="Myriad Pro" panose="020B0503030403020204" pitchFamily="34" charset="0"/>
            </a:rPr>
          </a:br>
          <a:r>
            <a:rPr lang="it-IT" sz="3100" kern="1200" dirty="0" smtClean="0">
              <a:latin typeface="Myriad Pro" panose="020B0503030403020204" pitchFamily="34" charset="0"/>
            </a:rPr>
            <a:t>SEASIDE</a:t>
          </a:r>
        </a:p>
      </dsp:txBody>
      <dsp:txXfrm>
        <a:off x="40487" y="36589"/>
        <a:ext cx="2672208" cy="1083592"/>
      </dsp:txXfrm>
    </dsp:sp>
    <dsp:sp modelId="{E81A9B6C-4380-439F-AE0C-D40409700C85}">
      <dsp:nvSpPr>
        <dsp:cNvPr id="0" name=""/>
        <dsp:cNvSpPr/>
      </dsp:nvSpPr>
      <dsp:spPr>
        <a:xfrm>
          <a:off x="6775" y="1310317"/>
          <a:ext cx="2739632" cy="1151016"/>
        </a:xfrm>
        <a:prstGeom prst="roundRect">
          <a:avLst>
            <a:gd name="adj" fmla="val 10000"/>
          </a:avLst>
        </a:prstGeom>
        <a:solidFill>
          <a:srgbClr val="B0CEED">
            <a:alpha val="70000"/>
          </a:srgbClr>
        </a:solidFill>
        <a:ln w="12700" cap="flat" cmpd="sng" algn="ctr">
          <a:solidFill>
            <a:srgbClr val="AFCEEC"/>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latin typeface="Myriad Pro" panose="020B0503030403020204" pitchFamily="34" charset="0"/>
            </a:rPr>
            <a:t>WISTERIA</a:t>
          </a:r>
        </a:p>
        <a:p>
          <a:pPr lvl="0" algn="ctr" defTabSz="622300">
            <a:lnSpc>
              <a:spcPct val="90000"/>
            </a:lnSpc>
            <a:spcBef>
              <a:spcPct val="0"/>
            </a:spcBef>
            <a:spcAft>
              <a:spcPct val="35000"/>
            </a:spcAft>
          </a:pPr>
          <a:r>
            <a:rPr lang="it-IT" sz="1400" kern="1200" dirty="0" smtClean="0">
              <a:latin typeface="Myriad Pro" panose="020B0503030403020204" pitchFamily="34" charset="0"/>
            </a:rPr>
            <a:t>ELDERFLOWER</a:t>
          </a:r>
          <a:br>
            <a:rPr lang="it-IT" sz="1400" kern="1200" dirty="0" smtClean="0">
              <a:latin typeface="Myriad Pro" panose="020B0503030403020204" pitchFamily="34" charset="0"/>
            </a:rPr>
          </a:br>
          <a:r>
            <a:rPr lang="it-IT" sz="1400" kern="1200" dirty="0" smtClean="0">
              <a:latin typeface="Myriad Pro" panose="020B0503030403020204" pitchFamily="34" charset="0"/>
            </a:rPr>
            <a:t>ANISE </a:t>
          </a:r>
        </a:p>
        <a:p>
          <a:pPr lvl="0" algn="ctr" defTabSz="622300">
            <a:lnSpc>
              <a:spcPct val="90000"/>
            </a:lnSpc>
            <a:spcBef>
              <a:spcPct val="0"/>
            </a:spcBef>
            <a:spcAft>
              <a:spcPct val="35000"/>
            </a:spcAft>
          </a:pPr>
          <a:r>
            <a:rPr lang="it-IT" sz="1400" kern="1200" dirty="0" smtClean="0">
              <a:latin typeface="Myriad Pro" panose="020B0503030403020204" pitchFamily="34" charset="0"/>
            </a:rPr>
            <a:t>TROPICAL FRUIT</a:t>
          </a:r>
        </a:p>
      </dsp:txBody>
      <dsp:txXfrm>
        <a:off x="40487" y="1344029"/>
        <a:ext cx="2672208" cy="1083592"/>
      </dsp:txXfrm>
    </dsp:sp>
    <dsp:sp modelId="{67C7CA69-E6DC-4EDF-978C-9D43DC6FD7CA}">
      <dsp:nvSpPr>
        <dsp:cNvPr id="0" name=""/>
        <dsp:cNvSpPr/>
      </dsp:nvSpPr>
      <dsp:spPr>
        <a:xfrm>
          <a:off x="6775" y="2617756"/>
          <a:ext cx="2739632" cy="1151016"/>
        </a:xfrm>
        <a:prstGeom prst="roundRect">
          <a:avLst>
            <a:gd name="adj" fmla="val 10000"/>
          </a:avLst>
        </a:prstGeom>
        <a:solidFill>
          <a:srgbClr val="B0CEED">
            <a:alpha val="40000"/>
          </a:srgbClr>
        </a:solidFill>
        <a:ln w="12700" cap="flat" cmpd="sng" algn="ctr">
          <a:solidFill>
            <a:srgbClr val="AFCEEC"/>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latin typeface="Myriad Pro" panose="020B0503030403020204" pitchFamily="34" charset="0"/>
            </a:rPr>
            <a:t>SAVORY / FRESH</a:t>
          </a:r>
        </a:p>
      </dsp:txBody>
      <dsp:txXfrm>
        <a:off x="40487" y="2651468"/>
        <a:ext cx="2672208" cy="1083592"/>
      </dsp:txXfrm>
    </dsp:sp>
    <dsp:sp modelId="{CB6D4F5D-3C4B-4F30-9DFF-B06B2A24680D}">
      <dsp:nvSpPr>
        <dsp:cNvPr id="0" name=""/>
        <dsp:cNvSpPr/>
      </dsp:nvSpPr>
      <dsp:spPr>
        <a:xfrm>
          <a:off x="3206666" y="2877"/>
          <a:ext cx="2739632" cy="1151016"/>
        </a:xfrm>
        <a:prstGeom prst="roundRect">
          <a:avLst>
            <a:gd name="adj" fmla="val 10000"/>
          </a:avLst>
        </a:prstGeom>
        <a:solidFill>
          <a:srgbClr val="E1D0B8"/>
        </a:solidFill>
        <a:ln w="12700" cap="flat" cmpd="sng" algn="ctr">
          <a:solidFill>
            <a:srgbClr val="E3D1B9"/>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it-IT" sz="3100" kern="1200" dirty="0" smtClean="0">
              <a:latin typeface="Myriad Pro" panose="020B0503030403020204" pitchFamily="34" charset="0"/>
            </a:rPr>
            <a:t>MATURE</a:t>
          </a:r>
          <a:br>
            <a:rPr lang="it-IT" sz="3100" kern="1200" dirty="0" smtClean="0">
              <a:latin typeface="Myriad Pro" panose="020B0503030403020204" pitchFamily="34" charset="0"/>
            </a:rPr>
          </a:br>
          <a:r>
            <a:rPr lang="it-IT" sz="3100" kern="1200" dirty="0" smtClean="0">
              <a:latin typeface="Myriad Pro" panose="020B0503030403020204" pitchFamily="34" charset="0"/>
            </a:rPr>
            <a:t>ROUNDED</a:t>
          </a:r>
        </a:p>
      </dsp:txBody>
      <dsp:txXfrm>
        <a:off x="3240378" y="36589"/>
        <a:ext cx="2672208" cy="1083592"/>
      </dsp:txXfrm>
    </dsp:sp>
    <dsp:sp modelId="{5DF6B6ED-73BD-4F4E-9D33-DD621D5FBDA4}">
      <dsp:nvSpPr>
        <dsp:cNvPr id="0" name=""/>
        <dsp:cNvSpPr/>
      </dsp:nvSpPr>
      <dsp:spPr>
        <a:xfrm>
          <a:off x="3206666" y="1310317"/>
          <a:ext cx="2739632" cy="1151016"/>
        </a:xfrm>
        <a:prstGeom prst="roundRect">
          <a:avLst>
            <a:gd name="adj" fmla="val 10000"/>
          </a:avLst>
        </a:prstGeom>
        <a:solidFill>
          <a:srgbClr val="E1D0B8">
            <a:alpha val="70000"/>
          </a:srgbClr>
        </a:solidFill>
        <a:ln w="12700" cap="flat" cmpd="sng" algn="ctr">
          <a:solidFill>
            <a:srgbClr val="E3D1B9"/>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latin typeface="Myriad Pro" panose="020B0503030403020204" pitchFamily="34" charset="0"/>
            </a:rPr>
            <a:t>GOLDEN APPLE</a:t>
          </a:r>
        </a:p>
        <a:p>
          <a:pPr lvl="0" algn="ctr" defTabSz="622300">
            <a:lnSpc>
              <a:spcPct val="90000"/>
            </a:lnSpc>
            <a:spcBef>
              <a:spcPct val="0"/>
            </a:spcBef>
            <a:spcAft>
              <a:spcPct val="35000"/>
            </a:spcAft>
          </a:pPr>
          <a:r>
            <a:rPr lang="it-IT" sz="1400" kern="1200" dirty="0" smtClean="0">
              <a:latin typeface="Myriad Pro" panose="020B0503030403020204" pitchFamily="34" charset="0"/>
            </a:rPr>
            <a:t>STEWED PEAR</a:t>
          </a:r>
        </a:p>
        <a:p>
          <a:pPr lvl="0" algn="ctr" defTabSz="622300">
            <a:lnSpc>
              <a:spcPct val="90000"/>
            </a:lnSpc>
            <a:spcBef>
              <a:spcPct val="0"/>
            </a:spcBef>
            <a:spcAft>
              <a:spcPct val="35000"/>
            </a:spcAft>
          </a:pPr>
          <a:r>
            <a:rPr lang="it-IT" sz="1400" kern="1200" dirty="0" smtClean="0">
              <a:latin typeface="Myriad Pro" panose="020B0503030403020204" pitchFamily="34" charset="0"/>
            </a:rPr>
            <a:t>ANISE</a:t>
          </a:r>
        </a:p>
        <a:p>
          <a:pPr lvl="0" algn="ctr" defTabSz="622300">
            <a:lnSpc>
              <a:spcPct val="90000"/>
            </a:lnSpc>
            <a:spcBef>
              <a:spcPct val="0"/>
            </a:spcBef>
            <a:spcAft>
              <a:spcPct val="35000"/>
            </a:spcAft>
          </a:pPr>
          <a:r>
            <a:rPr lang="it-IT" sz="1400" kern="1200" dirty="0" smtClean="0">
              <a:latin typeface="Myriad Pro" panose="020B0503030403020204" pitchFamily="34" charset="0"/>
            </a:rPr>
            <a:t>HYDROCARBONS</a:t>
          </a:r>
        </a:p>
      </dsp:txBody>
      <dsp:txXfrm>
        <a:off x="3240378" y="1344029"/>
        <a:ext cx="2672208" cy="1083592"/>
      </dsp:txXfrm>
    </dsp:sp>
    <dsp:sp modelId="{E91164E6-2440-432C-8EBC-CC4753732A42}">
      <dsp:nvSpPr>
        <dsp:cNvPr id="0" name=""/>
        <dsp:cNvSpPr/>
      </dsp:nvSpPr>
      <dsp:spPr>
        <a:xfrm>
          <a:off x="3206666" y="2617756"/>
          <a:ext cx="2739632" cy="1151016"/>
        </a:xfrm>
        <a:prstGeom prst="roundRect">
          <a:avLst>
            <a:gd name="adj" fmla="val 10000"/>
          </a:avLst>
        </a:prstGeom>
        <a:solidFill>
          <a:srgbClr val="E1D0B8">
            <a:alpha val="50000"/>
          </a:srgbClr>
        </a:solidFill>
        <a:ln w="12700" cap="flat" cmpd="sng" algn="ctr">
          <a:solidFill>
            <a:srgbClr val="E3D1B9"/>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latin typeface="Myriad Pro" panose="020B0503030403020204" pitchFamily="34" charset="0"/>
            </a:rPr>
            <a:t>ROUNDED / MINERAL</a:t>
          </a:r>
        </a:p>
      </dsp:txBody>
      <dsp:txXfrm>
        <a:off x="3240378" y="2651468"/>
        <a:ext cx="2672208" cy="1083592"/>
      </dsp:txXfrm>
    </dsp:sp>
    <dsp:sp modelId="{AFF04F37-F36C-4365-9030-016A11C4F9AA}">
      <dsp:nvSpPr>
        <dsp:cNvPr id="0" name=""/>
        <dsp:cNvSpPr/>
      </dsp:nvSpPr>
      <dsp:spPr>
        <a:xfrm>
          <a:off x="6406557" y="2877"/>
          <a:ext cx="2739632" cy="1151016"/>
        </a:xfrm>
        <a:prstGeom prst="roundRect">
          <a:avLst>
            <a:gd name="adj" fmla="val 10000"/>
          </a:avLst>
        </a:prstGeom>
        <a:solidFill>
          <a:srgbClr val="FCE091"/>
        </a:solidFill>
        <a:ln w="12700" cap="flat" cmpd="sng" algn="ctr">
          <a:solidFill>
            <a:srgbClr val="FCE091"/>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it-IT" sz="3100" kern="1200" dirty="0" smtClean="0">
              <a:latin typeface="Myriad Pro" panose="020B0503030403020204" pitchFamily="34" charset="0"/>
            </a:rPr>
            <a:t>ELEGANT</a:t>
          </a:r>
          <a:br>
            <a:rPr lang="it-IT" sz="3100" kern="1200" dirty="0" smtClean="0">
              <a:latin typeface="Myriad Pro" panose="020B0503030403020204" pitchFamily="34" charset="0"/>
            </a:rPr>
          </a:br>
          <a:r>
            <a:rPr lang="it-IT" sz="3100" kern="1200" dirty="0" smtClean="0">
              <a:latin typeface="Myriad Pro" panose="020B0503030403020204" pitchFamily="34" charset="0"/>
            </a:rPr>
            <a:t>LONG-LIVED</a:t>
          </a:r>
        </a:p>
      </dsp:txBody>
      <dsp:txXfrm>
        <a:off x="6440269" y="36589"/>
        <a:ext cx="2672208" cy="1083592"/>
      </dsp:txXfrm>
    </dsp:sp>
    <dsp:sp modelId="{8E6745EC-A02A-4896-8FAE-B41259DAE362}">
      <dsp:nvSpPr>
        <dsp:cNvPr id="0" name=""/>
        <dsp:cNvSpPr/>
      </dsp:nvSpPr>
      <dsp:spPr>
        <a:xfrm>
          <a:off x="6406557" y="1310317"/>
          <a:ext cx="2739632" cy="1151016"/>
        </a:xfrm>
        <a:prstGeom prst="roundRect">
          <a:avLst>
            <a:gd name="adj" fmla="val 10000"/>
          </a:avLst>
        </a:prstGeom>
        <a:solidFill>
          <a:srgbClr val="FCE091">
            <a:alpha val="70000"/>
          </a:srgbClr>
        </a:solidFill>
        <a:ln w="12700" cap="flat" cmpd="sng" algn="ctr">
          <a:solidFill>
            <a:srgbClr val="FCE091"/>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latin typeface="Myriad Pro" panose="020B0503030403020204" pitchFamily="34" charset="0"/>
            </a:rPr>
            <a:t>CITRUS</a:t>
          </a:r>
        </a:p>
        <a:p>
          <a:pPr lvl="0" algn="ctr" defTabSz="622300">
            <a:lnSpc>
              <a:spcPct val="90000"/>
            </a:lnSpc>
            <a:spcBef>
              <a:spcPct val="0"/>
            </a:spcBef>
            <a:spcAft>
              <a:spcPct val="35000"/>
            </a:spcAft>
          </a:pPr>
          <a:r>
            <a:rPr lang="it-IT" sz="1400" kern="1200" dirty="0" smtClean="0">
              <a:latin typeface="Myriad Pro" panose="020B0503030403020204" pitchFamily="34" charset="0"/>
            </a:rPr>
            <a:t>VANILLA</a:t>
          </a:r>
        </a:p>
        <a:p>
          <a:pPr lvl="0" algn="ctr" defTabSz="622300">
            <a:lnSpc>
              <a:spcPct val="90000"/>
            </a:lnSpc>
            <a:spcBef>
              <a:spcPct val="0"/>
            </a:spcBef>
            <a:spcAft>
              <a:spcPct val="35000"/>
            </a:spcAft>
          </a:pPr>
          <a:r>
            <a:rPr lang="it-IT" sz="1400" kern="1200" dirty="0" smtClean="0">
              <a:latin typeface="Myriad Pro" panose="020B0503030403020204" pitchFamily="34" charset="0"/>
            </a:rPr>
            <a:t>LIQUORICE / CHOCOLATE</a:t>
          </a:r>
        </a:p>
        <a:p>
          <a:pPr lvl="0" algn="ctr" defTabSz="622300">
            <a:lnSpc>
              <a:spcPct val="90000"/>
            </a:lnSpc>
            <a:spcBef>
              <a:spcPct val="0"/>
            </a:spcBef>
            <a:spcAft>
              <a:spcPct val="35000"/>
            </a:spcAft>
          </a:pPr>
          <a:r>
            <a:rPr lang="it-IT" sz="1400" kern="1200" dirty="0" smtClean="0">
              <a:latin typeface="Myriad Pro" panose="020B0503030403020204" pitchFamily="34" charset="0"/>
            </a:rPr>
            <a:t>MEDITERRANEAN</a:t>
          </a:r>
        </a:p>
      </dsp:txBody>
      <dsp:txXfrm>
        <a:off x="6440269" y="1344029"/>
        <a:ext cx="2672208" cy="1083592"/>
      </dsp:txXfrm>
    </dsp:sp>
    <dsp:sp modelId="{18C8F0EA-9DCB-4D6C-80E9-5A8C7932FC7B}">
      <dsp:nvSpPr>
        <dsp:cNvPr id="0" name=""/>
        <dsp:cNvSpPr/>
      </dsp:nvSpPr>
      <dsp:spPr>
        <a:xfrm>
          <a:off x="6406557" y="2617756"/>
          <a:ext cx="2739632" cy="1151016"/>
        </a:xfrm>
        <a:prstGeom prst="roundRect">
          <a:avLst>
            <a:gd name="adj" fmla="val 10000"/>
          </a:avLst>
        </a:prstGeom>
        <a:solidFill>
          <a:srgbClr val="FCE091">
            <a:alpha val="50000"/>
          </a:srgbClr>
        </a:solidFill>
        <a:ln w="12700" cap="flat" cmpd="sng" algn="ctr">
          <a:solidFill>
            <a:srgbClr val="FCE091"/>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latin typeface="Myriad Pro" panose="020B0503030403020204" pitchFamily="34" charset="0"/>
            </a:rPr>
            <a:t>STRUCTURED</a:t>
          </a:r>
        </a:p>
      </dsp:txBody>
      <dsp:txXfrm>
        <a:off x="6440269" y="2651468"/>
        <a:ext cx="2672208" cy="108359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2"/>
            <a:ext cx="2945660" cy="49633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2"/>
            <a:ext cx="2945660" cy="496331"/>
          </a:xfrm>
          <a:prstGeom prst="rect">
            <a:avLst/>
          </a:prstGeom>
        </p:spPr>
        <p:txBody>
          <a:bodyPr vert="horz" lIns="91440" tIns="45720" rIns="91440" bIns="45720" rtlCol="0"/>
          <a:lstStyle>
            <a:lvl1pPr algn="r">
              <a:defRPr sz="1200"/>
            </a:lvl1pPr>
          </a:lstStyle>
          <a:p>
            <a:fld id="{512AD274-3FE9-4BF9-9E83-80B0AEE89B1A}" type="datetimeFigureOut">
              <a:rPr lang="it-IT" smtClean="0"/>
              <a:t>10/09/2016</a:t>
            </a:fld>
            <a:endParaRPr lang="it-IT"/>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8"/>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5"/>
            <a:ext cx="2945660" cy="49633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5"/>
            <a:ext cx="2945660" cy="496331"/>
          </a:xfrm>
          <a:prstGeom prst="rect">
            <a:avLst/>
          </a:prstGeom>
        </p:spPr>
        <p:txBody>
          <a:bodyPr vert="horz" lIns="91440" tIns="45720" rIns="91440" bIns="45720" rtlCol="0" anchor="b"/>
          <a:lstStyle>
            <a:lvl1pPr algn="r">
              <a:defRPr sz="1200"/>
            </a:lvl1pPr>
          </a:lstStyle>
          <a:p>
            <a:fld id="{667BFFEB-C128-4D84-A8EB-6C59DF1064FF}" type="slidenum">
              <a:rPr lang="it-IT" smtClean="0"/>
              <a:t>‹N°›</a:t>
            </a:fld>
            <a:endParaRPr lang="it-IT"/>
          </a:p>
        </p:txBody>
      </p:sp>
    </p:spTree>
    <p:extLst>
      <p:ext uri="{BB962C8B-B14F-4D97-AF65-F5344CB8AC3E}">
        <p14:creationId xmlns:p14="http://schemas.microsoft.com/office/powerpoint/2010/main" val="142666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44DD290-285D-4D88-BFA8-46FE4FF20DEE}" type="datetimeFigureOut">
              <a:rPr lang="it-IT" smtClean="0"/>
              <a:t>10/09/2016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9D2E13-43A3-4199-8FB8-7B18BFE33039}" type="slidenum">
              <a:rPr lang="it-IT" smtClean="0"/>
              <a:t>‹N°›</a:t>
            </a:fld>
            <a:endParaRPr lang="it-IT"/>
          </a:p>
        </p:txBody>
      </p:sp>
    </p:spTree>
    <p:extLst>
      <p:ext uri="{BB962C8B-B14F-4D97-AF65-F5344CB8AC3E}">
        <p14:creationId xmlns:p14="http://schemas.microsoft.com/office/powerpoint/2010/main" val="293601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4DD290-285D-4D88-BFA8-46FE4FF20DEE}" type="datetimeFigureOut">
              <a:rPr lang="it-IT" smtClean="0"/>
              <a:t>10/09/2016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9D2E13-43A3-4199-8FB8-7B18BFE33039}" type="slidenum">
              <a:rPr lang="it-IT" smtClean="0"/>
              <a:t>‹N°›</a:t>
            </a:fld>
            <a:endParaRPr lang="it-IT"/>
          </a:p>
        </p:txBody>
      </p:sp>
    </p:spTree>
    <p:extLst>
      <p:ext uri="{BB962C8B-B14F-4D97-AF65-F5344CB8AC3E}">
        <p14:creationId xmlns:p14="http://schemas.microsoft.com/office/powerpoint/2010/main" val="110559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4DD290-285D-4D88-BFA8-46FE4FF20DEE}" type="datetimeFigureOut">
              <a:rPr lang="it-IT" smtClean="0"/>
              <a:t>10/09/2016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9D2E13-43A3-4199-8FB8-7B18BFE33039}" type="slidenum">
              <a:rPr lang="it-IT" smtClean="0"/>
              <a:t>‹N°›</a:t>
            </a:fld>
            <a:endParaRPr lang="it-IT"/>
          </a:p>
        </p:txBody>
      </p:sp>
    </p:spTree>
    <p:extLst>
      <p:ext uri="{BB962C8B-B14F-4D97-AF65-F5344CB8AC3E}">
        <p14:creationId xmlns:p14="http://schemas.microsoft.com/office/powerpoint/2010/main" val="1671322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1886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33895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42759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9491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92385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15136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1281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6411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4DD290-285D-4D88-BFA8-46FE4FF20DEE}" type="datetimeFigureOut">
              <a:rPr lang="it-IT" smtClean="0"/>
              <a:t>10/09/2016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9D2E13-43A3-4199-8FB8-7B18BFE33039}" type="slidenum">
              <a:rPr lang="it-IT" smtClean="0"/>
              <a:t>‹N°›</a:t>
            </a:fld>
            <a:endParaRPr lang="it-IT"/>
          </a:p>
        </p:txBody>
      </p:sp>
    </p:spTree>
    <p:extLst>
      <p:ext uri="{BB962C8B-B14F-4D97-AF65-F5344CB8AC3E}">
        <p14:creationId xmlns:p14="http://schemas.microsoft.com/office/powerpoint/2010/main" val="641196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12546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40249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91247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66504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64590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18125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79428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92922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52585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0088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44DD290-285D-4D88-BFA8-46FE4FF20DEE}" type="datetimeFigureOut">
              <a:rPr lang="it-IT" smtClean="0"/>
              <a:t>10/09/2016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9D2E13-43A3-4199-8FB8-7B18BFE33039}" type="slidenum">
              <a:rPr lang="it-IT" smtClean="0"/>
              <a:t>‹N°›</a:t>
            </a:fld>
            <a:endParaRPr lang="it-IT"/>
          </a:p>
        </p:txBody>
      </p:sp>
    </p:spTree>
    <p:extLst>
      <p:ext uri="{BB962C8B-B14F-4D97-AF65-F5344CB8AC3E}">
        <p14:creationId xmlns:p14="http://schemas.microsoft.com/office/powerpoint/2010/main" val="433885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80691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24660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61322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0204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44DD290-285D-4D88-BFA8-46FE4FF20DEE}" type="datetimeFigureOut">
              <a:rPr lang="it-IT" smtClean="0"/>
              <a:t>10/09/2016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9D2E13-43A3-4199-8FB8-7B18BFE33039}" type="slidenum">
              <a:rPr lang="it-IT" smtClean="0"/>
              <a:t>‹N°›</a:t>
            </a:fld>
            <a:endParaRPr lang="it-IT"/>
          </a:p>
        </p:txBody>
      </p:sp>
    </p:spTree>
    <p:extLst>
      <p:ext uri="{BB962C8B-B14F-4D97-AF65-F5344CB8AC3E}">
        <p14:creationId xmlns:p14="http://schemas.microsoft.com/office/powerpoint/2010/main" val="249546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44DD290-285D-4D88-BFA8-46FE4FF20DEE}" type="datetimeFigureOut">
              <a:rPr lang="it-IT" smtClean="0"/>
              <a:t>10/09/2016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F9D2E13-43A3-4199-8FB8-7B18BFE33039}" type="slidenum">
              <a:rPr lang="it-IT" smtClean="0"/>
              <a:t>‹N°›</a:t>
            </a:fld>
            <a:endParaRPr lang="it-IT"/>
          </a:p>
        </p:txBody>
      </p:sp>
    </p:spTree>
    <p:extLst>
      <p:ext uri="{BB962C8B-B14F-4D97-AF65-F5344CB8AC3E}">
        <p14:creationId xmlns:p14="http://schemas.microsoft.com/office/powerpoint/2010/main" val="82268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44DD290-285D-4D88-BFA8-46FE4FF20DEE}" type="datetimeFigureOut">
              <a:rPr lang="it-IT" smtClean="0"/>
              <a:t>10/09/2016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F9D2E13-43A3-4199-8FB8-7B18BFE33039}" type="slidenum">
              <a:rPr lang="it-IT" smtClean="0"/>
              <a:t>‹N°›</a:t>
            </a:fld>
            <a:endParaRPr lang="it-IT"/>
          </a:p>
        </p:txBody>
      </p:sp>
    </p:spTree>
    <p:extLst>
      <p:ext uri="{BB962C8B-B14F-4D97-AF65-F5344CB8AC3E}">
        <p14:creationId xmlns:p14="http://schemas.microsoft.com/office/powerpoint/2010/main" val="160153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44DD290-285D-4D88-BFA8-46FE4FF20DEE}" type="datetimeFigureOut">
              <a:rPr lang="it-IT" smtClean="0"/>
              <a:t>10/09/2016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F9D2E13-43A3-4199-8FB8-7B18BFE33039}" type="slidenum">
              <a:rPr lang="it-IT" smtClean="0"/>
              <a:t>‹N°›</a:t>
            </a:fld>
            <a:endParaRPr lang="it-IT"/>
          </a:p>
        </p:txBody>
      </p:sp>
    </p:spTree>
    <p:extLst>
      <p:ext uri="{BB962C8B-B14F-4D97-AF65-F5344CB8AC3E}">
        <p14:creationId xmlns:p14="http://schemas.microsoft.com/office/powerpoint/2010/main" val="2991162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44DD290-285D-4D88-BFA8-46FE4FF20DEE}" type="datetimeFigureOut">
              <a:rPr lang="it-IT" smtClean="0"/>
              <a:t>10/09/2016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9D2E13-43A3-4199-8FB8-7B18BFE33039}" type="slidenum">
              <a:rPr lang="it-IT" smtClean="0"/>
              <a:t>‹N°›</a:t>
            </a:fld>
            <a:endParaRPr lang="it-IT"/>
          </a:p>
        </p:txBody>
      </p:sp>
    </p:spTree>
    <p:extLst>
      <p:ext uri="{BB962C8B-B14F-4D97-AF65-F5344CB8AC3E}">
        <p14:creationId xmlns:p14="http://schemas.microsoft.com/office/powerpoint/2010/main" val="97204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44DD290-285D-4D88-BFA8-46FE4FF20DEE}" type="datetimeFigureOut">
              <a:rPr lang="it-IT" smtClean="0"/>
              <a:t>10/09/2016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9D2E13-43A3-4199-8FB8-7B18BFE33039}" type="slidenum">
              <a:rPr lang="it-IT" smtClean="0"/>
              <a:t>‹N°›</a:t>
            </a:fld>
            <a:endParaRPr lang="it-IT"/>
          </a:p>
        </p:txBody>
      </p:sp>
    </p:spTree>
    <p:extLst>
      <p:ext uri="{BB962C8B-B14F-4D97-AF65-F5344CB8AC3E}">
        <p14:creationId xmlns:p14="http://schemas.microsoft.com/office/powerpoint/2010/main" val="99992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DD290-285D-4D88-BFA8-46FE4FF20DEE}" type="datetimeFigureOut">
              <a:rPr lang="it-IT" smtClean="0"/>
              <a:t>10/09/2016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D2E13-43A3-4199-8FB8-7B18BFE33039}" type="slidenum">
              <a:rPr lang="it-IT" smtClean="0"/>
              <a:t>‹N°›</a:t>
            </a:fld>
            <a:endParaRPr lang="it-IT"/>
          </a:p>
        </p:txBody>
      </p:sp>
    </p:spTree>
    <p:extLst>
      <p:ext uri="{BB962C8B-B14F-4D97-AF65-F5344CB8AC3E}">
        <p14:creationId xmlns:p14="http://schemas.microsoft.com/office/powerpoint/2010/main" val="347065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96910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DD290-285D-4D88-BFA8-46FE4FF20DEE}" type="datetimeFigureOut">
              <a:rPr lang="it-IT" smtClean="0">
                <a:solidFill>
                  <a:prstClr val="black">
                    <a:tint val="75000"/>
                  </a:prstClr>
                </a:solidFill>
              </a:rPr>
              <a:pPr/>
              <a:t>10/09/2016</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D2E13-43A3-4199-8FB8-7B18BFE3303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44381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B81A"/>
        </a:solidFill>
        <a:effectLst/>
      </p:bgPr>
    </p:bg>
    <p:spTree>
      <p:nvGrpSpPr>
        <p:cNvPr id="1" name=""/>
        <p:cNvGrpSpPr/>
        <p:nvPr/>
      </p:nvGrpSpPr>
      <p:grpSpPr>
        <a:xfrm>
          <a:off x="0" y="0"/>
          <a:ext cx="0" cy="0"/>
          <a:chOff x="0" y="0"/>
          <a:chExt cx="0" cy="0"/>
        </a:xfrm>
      </p:grpSpPr>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574" y="-245631"/>
            <a:ext cx="5637841" cy="5637841"/>
          </a:xfrm>
          <a:prstGeom prst="rect">
            <a:avLst/>
          </a:prstGeom>
        </p:spPr>
      </p:pic>
      <p:sp>
        <p:nvSpPr>
          <p:cNvPr id="2" name="TextBox 1"/>
          <p:cNvSpPr txBox="1"/>
          <p:nvPr/>
        </p:nvSpPr>
        <p:spPr>
          <a:xfrm>
            <a:off x="3393195" y="4345770"/>
            <a:ext cx="5332164" cy="1261884"/>
          </a:xfrm>
          <a:prstGeom prst="rect">
            <a:avLst/>
          </a:prstGeom>
          <a:noFill/>
        </p:spPr>
        <p:txBody>
          <a:bodyPr wrap="square" rtlCol="0">
            <a:spAutoFit/>
          </a:bodyPr>
          <a:lstStyle/>
          <a:p>
            <a:pPr algn="ctr"/>
            <a:r>
              <a:rPr lang="it-IT" sz="3200" dirty="0" smtClean="0">
                <a:solidFill>
                  <a:schemeClr val="tx1">
                    <a:lumMod val="75000"/>
                    <a:lumOff val="25000"/>
                  </a:schemeClr>
                </a:solidFill>
                <a:latin typeface="Myriad Pro" panose="020B0503030403020204" pitchFamily="34" charset="0"/>
              </a:rPr>
              <a:t>VERDICCHIO CASTELLI DI JESI CLASSICO</a:t>
            </a:r>
          </a:p>
          <a:p>
            <a:pPr algn="ctr"/>
            <a:r>
              <a:rPr lang="it-IT" sz="4400" b="1" dirty="0" smtClean="0">
                <a:solidFill>
                  <a:schemeClr val="tx1">
                    <a:lumMod val="75000"/>
                    <a:lumOff val="25000"/>
                  </a:schemeClr>
                </a:solidFill>
                <a:latin typeface="Myriad Pro" panose="020B0503030403020204" pitchFamily="34" charset="0"/>
              </a:rPr>
              <a:t>« TITULUS »</a:t>
            </a:r>
            <a:endParaRPr lang="fr-BE" sz="4400" dirty="0"/>
          </a:p>
        </p:txBody>
      </p:sp>
    </p:spTree>
    <p:extLst>
      <p:ext uri="{BB962C8B-B14F-4D97-AF65-F5344CB8AC3E}">
        <p14:creationId xmlns:p14="http://schemas.microsoft.com/office/powerpoint/2010/main" val="4213326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146304" y="207264"/>
            <a:ext cx="11911584" cy="0"/>
          </a:xfrm>
          <a:prstGeom prst="line">
            <a:avLst/>
          </a:prstGeom>
          <a:ln w="92075" cmpd="thinThick">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146304" y="883920"/>
            <a:ext cx="11911584" cy="0"/>
          </a:xfrm>
          <a:prstGeom prst="line">
            <a:avLst/>
          </a:prstGeom>
          <a:ln w="92075" cmpd="thickThi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146304" y="4748784"/>
            <a:ext cx="11911584" cy="0"/>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73152" y="4840224"/>
            <a:ext cx="11984736" cy="1754326"/>
          </a:xfrm>
          <a:prstGeom prst="rect">
            <a:avLst/>
          </a:prstGeom>
          <a:noFill/>
        </p:spPr>
        <p:txBody>
          <a:bodyPr wrap="square" rtlCol="0">
            <a:spAutoFit/>
          </a:bodyPr>
          <a:lstStyle/>
          <a:p>
            <a:pPr algn="just">
              <a:spcAft>
                <a:spcPts val="0"/>
              </a:spcAft>
            </a:pPr>
            <a:r>
              <a:rPr lang="en-US" dirty="0">
                <a:latin typeface="Myriad Pro" panose="020B0503030403020204" pitchFamily="34" charset="0"/>
                <a:ea typeface="MS Mincho"/>
                <a:cs typeface="Times New Roman"/>
              </a:rPr>
              <a:t>The </a:t>
            </a:r>
            <a:r>
              <a:rPr lang="en-US" dirty="0" err="1">
                <a:latin typeface="Myriad Pro" panose="020B0503030403020204" pitchFamily="34" charset="0"/>
                <a:ea typeface="MS Mincho"/>
                <a:cs typeface="Times New Roman"/>
              </a:rPr>
              <a:t>Angelini</a:t>
            </a:r>
            <a:r>
              <a:rPr lang="en-US" dirty="0">
                <a:latin typeface="Myriad Pro" panose="020B0503030403020204" pitchFamily="34" charset="0"/>
                <a:ea typeface="MS Mincho"/>
                <a:cs typeface="Times New Roman"/>
              </a:rPr>
              <a:t> family is returning to </a:t>
            </a:r>
            <a:r>
              <a:rPr lang="en-US" dirty="0" err="1">
                <a:latin typeface="Myriad Pro" panose="020B0503030403020204" pitchFamily="34" charset="0"/>
                <a:ea typeface="MS Mincho"/>
                <a:cs typeface="Times New Roman"/>
              </a:rPr>
              <a:t>Fazi</a:t>
            </a:r>
            <a:r>
              <a:rPr lang="en-US" dirty="0">
                <a:latin typeface="Myriad Pro" panose="020B0503030403020204" pitchFamily="34" charset="0"/>
                <a:ea typeface="MS Mincho"/>
                <a:cs typeface="Times New Roman"/>
              </a:rPr>
              <a:t> </a:t>
            </a:r>
            <a:r>
              <a:rPr lang="en-US" dirty="0" err="1">
                <a:latin typeface="Myriad Pro" panose="020B0503030403020204" pitchFamily="34" charset="0"/>
                <a:ea typeface="MS Mincho"/>
                <a:cs typeface="Times New Roman"/>
              </a:rPr>
              <a:t>Battaglia</a:t>
            </a:r>
            <a:r>
              <a:rPr lang="en-US" dirty="0">
                <a:latin typeface="Myriad Pro" panose="020B0503030403020204" pitchFamily="34" charset="0"/>
                <a:ea typeface="MS Mincho"/>
                <a:cs typeface="Times New Roman"/>
              </a:rPr>
              <a:t> today, not simply to continue the quality and innovative journey started in the 1950s, but also to take up the gauntlet of great representative of Italy's authentic winemaking identity once again. It is an overt responsibility, which is fully in line with the </a:t>
            </a:r>
            <a:r>
              <a:rPr lang="en-US" dirty="0" err="1">
                <a:latin typeface="Myriad Pro" panose="020B0503030403020204" pitchFamily="34" charset="0"/>
                <a:ea typeface="MS Mincho"/>
                <a:cs typeface="Times New Roman"/>
              </a:rPr>
              <a:t>Bertani</a:t>
            </a:r>
            <a:r>
              <a:rPr lang="en-US" dirty="0">
                <a:latin typeface="Myriad Pro" panose="020B0503030403020204" pitchFamily="34" charset="0"/>
                <a:ea typeface="MS Mincho"/>
                <a:cs typeface="Times New Roman"/>
              </a:rPr>
              <a:t> Domains production philosophy. The </a:t>
            </a:r>
            <a:r>
              <a:rPr lang="en-US" dirty="0" err="1">
                <a:latin typeface="Myriad Pro" panose="020B0503030403020204" pitchFamily="34" charset="0"/>
                <a:ea typeface="MS Mincho"/>
                <a:cs typeface="Times New Roman"/>
              </a:rPr>
              <a:t>Bertani</a:t>
            </a:r>
            <a:r>
              <a:rPr lang="en-US" dirty="0">
                <a:latin typeface="Myriad Pro" panose="020B0503030403020204" pitchFamily="34" charset="0"/>
                <a:ea typeface="MS Mincho"/>
                <a:cs typeface="Times New Roman"/>
              </a:rPr>
              <a:t> Domains group is owned by </a:t>
            </a:r>
            <a:r>
              <a:rPr lang="en-US" dirty="0" err="1">
                <a:latin typeface="Myriad Pro" panose="020B0503030403020204" pitchFamily="34" charset="0"/>
                <a:ea typeface="MS Mincho"/>
                <a:cs typeface="Times New Roman"/>
              </a:rPr>
              <a:t>Angelini</a:t>
            </a:r>
            <a:r>
              <a:rPr lang="en-US" dirty="0">
                <a:latin typeface="Myriad Pro" panose="020B0503030403020204" pitchFamily="34" charset="0"/>
                <a:ea typeface="MS Mincho"/>
                <a:cs typeface="Times New Roman"/>
              </a:rPr>
              <a:t> and encompasses some of the best names in Italian winemaking (</a:t>
            </a:r>
            <a:r>
              <a:rPr lang="en-US" dirty="0" err="1">
                <a:latin typeface="Myriad Pro" panose="020B0503030403020204" pitchFamily="34" charset="0"/>
                <a:ea typeface="MS Mincho"/>
                <a:cs typeface="Times New Roman"/>
              </a:rPr>
              <a:t>Bertani</a:t>
            </a:r>
            <a:r>
              <a:rPr lang="en-US" dirty="0">
                <a:latin typeface="Myriad Pro" panose="020B0503030403020204" pitchFamily="34" charset="0"/>
                <a:ea typeface="MS Mincho"/>
                <a:cs typeface="Times New Roman"/>
              </a:rPr>
              <a:t>, </a:t>
            </a:r>
            <a:r>
              <a:rPr lang="en-US" dirty="0" err="1">
                <a:latin typeface="Myriad Pro" panose="020B0503030403020204" pitchFamily="34" charset="0"/>
                <a:ea typeface="MS Mincho"/>
                <a:cs typeface="Times New Roman"/>
              </a:rPr>
              <a:t>Puiatti</a:t>
            </a:r>
            <a:r>
              <a:rPr lang="en-US" dirty="0">
                <a:latin typeface="Myriad Pro" panose="020B0503030403020204" pitchFamily="34" charset="0"/>
                <a:ea typeface="MS Mincho"/>
                <a:cs typeface="Times New Roman"/>
              </a:rPr>
              <a:t>, Val di </a:t>
            </a:r>
            <a:r>
              <a:rPr lang="en-US" dirty="0" err="1">
                <a:latin typeface="Myriad Pro" panose="020B0503030403020204" pitchFamily="34" charset="0"/>
                <a:ea typeface="MS Mincho"/>
                <a:cs typeface="Times New Roman"/>
              </a:rPr>
              <a:t>Suga</a:t>
            </a:r>
            <a:r>
              <a:rPr lang="en-US" dirty="0">
                <a:latin typeface="Myriad Pro" panose="020B0503030403020204" pitchFamily="34" charset="0"/>
                <a:ea typeface="MS Mincho"/>
                <a:cs typeface="Times New Roman"/>
              </a:rPr>
              <a:t>, Tre Rose, San </a:t>
            </a:r>
            <a:r>
              <a:rPr lang="en-US" dirty="0" err="1">
                <a:latin typeface="Myriad Pro" panose="020B0503030403020204" pitchFamily="34" charset="0"/>
                <a:ea typeface="MS Mincho"/>
                <a:cs typeface="Times New Roman"/>
              </a:rPr>
              <a:t>Leonino</a:t>
            </a:r>
            <a:r>
              <a:rPr lang="en-US" dirty="0">
                <a:latin typeface="Myriad Pro" panose="020B0503030403020204" pitchFamily="34" charset="0"/>
                <a:ea typeface="MS Mincho"/>
                <a:cs typeface="Times New Roman"/>
              </a:rPr>
              <a:t>), all companies which focus on respect for </a:t>
            </a:r>
            <a:r>
              <a:rPr lang="en-US" dirty="0" err="1">
                <a:latin typeface="Myriad Pro" panose="020B0503030403020204" pitchFamily="34" charset="0"/>
                <a:ea typeface="MS Mincho"/>
                <a:cs typeface="Times New Roman"/>
              </a:rPr>
              <a:t>terroir</a:t>
            </a:r>
            <a:r>
              <a:rPr lang="en-US" dirty="0">
                <a:latin typeface="Myriad Pro" panose="020B0503030403020204" pitchFamily="34" charset="0"/>
                <a:ea typeface="MS Mincho"/>
                <a:cs typeface="Times New Roman"/>
              </a:rPr>
              <a:t> and exalting the identity of native grape varieties. And all this in the name of transparency and rigorous production methods.</a:t>
            </a:r>
            <a:endParaRPr lang="it-IT" dirty="0">
              <a:latin typeface="Myriad Pro" panose="020B0503030403020204" pitchFamily="34" charset="0"/>
              <a:ea typeface="MS Mincho"/>
              <a:cs typeface="Times New Roman"/>
            </a:endParaRPr>
          </a:p>
        </p:txBody>
      </p:sp>
      <p:sp>
        <p:nvSpPr>
          <p:cNvPr id="13" name="CasellaDiTesto 12"/>
          <p:cNvSpPr txBox="1"/>
          <p:nvPr/>
        </p:nvSpPr>
        <p:spPr>
          <a:xfrm>
            <a:off x="8510016" y="1085088"/>
            <a:ext cx="3681984" cy="1261884"/>
          </a:xfrm>
          <a:prstGeom prst="rect">
            <a:avLst/>
          </a:prstGeom>
          <a:noFill/>
        </p:spPr>
        <p:txBody>
          <a:bodyPr wrap="square" rtlCol="0">
            <a:spAutoFit/>
          </a:bodyPr>
          <a:lstStyle/>
          <a:p>
            <a:r>
              <a:rPr lang="it-IT" sz="3800" dirty="0" smtClean="0">
                <a:solidFill>
                  <a:prstClr val="black"/>
                </a:solidFill>
                <a:latin typeface="Myriad Pro" panose="020B0503030403020204" pitchFamily="34" charset="0"/>
              </a:rPr>
              <a:t>A RENEWED RESPONSIBILITY</a:t>
            </a:r>
            <a:endParaRPr lang="it-IT" sz="3800" dirty="0">
              <a:solidFill>
                <a:prstClr val="black"/>
              </a:solidFill>
              <a:latin typeface="Myriad Pro" panose="020B0503030403020204" pitchFamily="34" charset="0"/>
            </a:endParaRPr>
          </a:p>
        </p:txBody>
      </p:sp>
      <p:sp>
        <p:nvSpPr>
          <p:cNvPr id="14" name="CasellaDiTesto 13"/>
          <p:cNvSpPr txBox="1"/>
          <p:nvPr/>
        </p:nvSpPr>
        <p:spPr>
          <a:xfrm>
            <a:off x="146305" y="85344"/>
            <a:ext cx="11911583" cy="923330"/>
          </a:xfrm>
          <a:prstGeom prst="rect">
            <a:avLst/>
          </a:prstGeom>
          <a:noFill/>
        </p:spPr>
        <p:txBody>
          <a:bodyPr wrap="square" rtlCol="0">
            <a:spAutoFit/>
          </a:bodyPr>
          <a:lstStyle/>
          <a:p>
            <a:pPr algn="r"/>
            <a:r>
              <a:rPr lang="it-IT" sz="5400" dirty="0" smtClean="0">
                <a:solidFill>
                  <a:prstClr val="black"/>
                </a:solidFill>
                <a:latin typeface="Myriad Pro" panose="020B0503030403020204" pitchFamily="34" charset="0"/>
              </a:rPr>
              <a:t>TODAY</a:t>
            </a:r>
            <a:endParaRPr lang="it-IT" sz="5400" dirty="0">
              <a:solidFill>
                <a:prstClr val="black"/>
              </a:solidFill>
              <a:latin typeface="Myriad Pro" panose="020B0503030403020204" pitchFamily="34" charset="0"/>
            </a:endParaRPr>
          </a:p>
        </p:txBody>
      </p:sp>
      <p:pic>
        <p:nvPicPr>
          <p:cNvPr id="4098"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46305" y="1069634"/>
            <a:ext cx="3718559" cy="355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632704" y="1069635"/>
            <a:ext cx="2852928" cy="3538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graysc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998977" y="1069635"/>
            <a:ext cx="1511807" cy="3551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328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146304" y="207264"/>
            <a:ext cx="11911584" cy="0"/>
          </a:xfrm>
          <a:prstGeom prst="line">
            <a:avLst/>
          </a:prstGeom>
          <a:ln w="92075" cmpd="thinThick">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146304" y="883920"/>
            <a:ext cx="11911584" cy="0"/>
          </a:xfrm>
          <a:prstGeom prst="line">
            <a:avLst/>
          </a:prstGeom>
          <a:ln w="92075" cmpd="thickThi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146304" y="4943856"/>
            <a:ext cx="11911584" cy="0"/>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73152" y="4962144"/>
            <a:ext cx="11984736" cy="1754326"/>
          </a:xfrm>
          <a:prstGeom prst="rect">
            <a:avLst/>
          </a:prstGeom>
          <a:noFill/>
        </p:spPr>
        <p:txBody>
          <a:bodyPr wrap="square" rtlCol="0">
            <a:spAutoFit/>
          </a:bodyPr>
          <a:lstStyle/>
          <a:p>
            <a:pPr algn="just">
              <a:spcAft>
                <a:spcPts val="0"/>
              </a:spcAft>
            </a:pPr>
            <a:r>
              <a:rPr lang="en-US" dirty="0" err="1">
                <a:latin typeface="Myriad Pro" panose="020B0503030403020204" pitchFamily="34" charset="0"/>
                <a:ea typeface="MS Mincho"/>
                <a:cs typeface="Times New Roman"/>
              </a:rPr>
              <a:t>Fazi</a:t>
            </a:r>
            <a:r>
              <a:rPr lang="en-US" dirty="0">
                <a:latin typeface="Myriad Pro" panose="020B0503030403020204" pitchFamily="34" charset="0"/>
                <a:ea typeface="MS Mincho"/>
                <a:cs typeface="Times New Roman"/>
              </a:rPr>
              <a:t> </a:t>
            </a:r>
            <a:r>
              <a:rPr lang="en-US" dirty="0" err="1">
                <a:latin typeface="Myriad Pro" panose="020B0503030403020204" pitchFamily="34" charset="0"/>
                <a:ea typeface="MS Mincho"/>
                <a:cs typeface="Times New Roman"/>
              </a:rPr>
              <a:t>Battaglia's</a:t>
            </a:r>
            <a:r>
              <a:rPr lang="en-US" dirty="0">
                <a:latin typeface="Myriad Pro" panose="020B0503030403020204" pitchFamily="34" charset="0"/>
                <a:ea typeface="MS Mincho"/>
                <a:cs typeface="Times New Roman"/>
              </a:rPr>
              <a:t> history is proof of the fact that you can achieve greatness from apparently small things. In this case the 'small thing' in question is Verdicchio, the grape variety on which </a:t>
            </a:r>
            <a:r>
              <a:rPr lang="en-US" dirty="0" err="1">
                <a:latin typeface="Myriad Pro" panose="020B0503030403020204" pitchFamily="34" charset="0"/>
                <a:ea typeface="MS Mincho"/>
                <a:cs typeface="Times New Roman"/>
              </a:rPr>
              <a:t>Fazi</a:t>
            </a:r>
            <a:r>
              <a:rPr lang="en-US" dirty="0">
                <a:latin typeface="Myriad Pro" panose="020B0503030403020204" pitchFamily="34" charset="0"/>
                <a:ea typeface="MS Mincho"/>
                <a:cs typeface="Times New Roman"/>
              </a:rPr>
              <a:t> </a:t>
            </a:r>
            <a:r>
              <a:rPr lang="en-US" dirty="0" err="1">
                <a:latin typeface="Myriad Pro" panose="020B0503030403020204" pitchFamily="34" charset="0"/>
                <a:ea typeface="MS Mincho"/>
                <a:cs typeface="Times New Roman"/>
              </a:rPr>
              <a:t>Battaglia's</a:t>
            </a:r>
            <a:r>
              <a:rPr lang="en-US" dirty="0">
                <a:latin typeface="Myriad Pro" panose="020B0503030403020204" pitchFamily="34" charset="0"/>
                <a:ea typeface="MS Mincho"/>
                <a:cs typeface="Times New Roman"/>
              </a:rPr>
              <a:t> whole history has been built. It is a unique case in Italy. Seventy years of total focus on a single grape variety, which has found the ideal </a:t>
            </a:r>
            <a:r>
              <a:rPr lang="en-US" dirty="0" err="1">
                <a:latin typeface="Myriad Pro" panose="020B0503030403020204" pitchFamily="34" charset="0"/>
                <a:ea typeface="MS Mincho"/>
                <a:cs typeface="Times New Roman"/>
              </a:rPr>
              <a:t>terroir</a:t>
            </a:r>
            <a:r>
              <a:rPr lang="en-US" dirty="0">
                <a:latin typeface="Myriad Pro" panose="020B0503030403020204" pitchFamily="34" charset="0"/>
                <a:ea typeface="MS Mincho"/>
                <a:cs typeface="Times New Roman"/>
              </a:rPr>
              <a:t> to bring out its individuality in the beautiful hills of </a:t>
            </a:r>
            <a:r>
              <a:rPr lang="en-US" dirty="0" err="1">
                <a:latin typeface="Myriad Pro" panose="020B0503030403020204" pitchFamily="34" charset="0"/>
                <a:ea typeface="MS Mincho"/>
                <a:cs typeface="Times New Roman"/>
              </a:rPr>
              <a:t>Castelli</a:t>
            </a:r>
            <a:r>
              <a:rPr lang="en-US" dirty="0">
                <a:latin typeface="Myriad Pro" panose="020B0503030403020204" pitchFamily="34" charset="0"/>
                <a:ea typeface="MS Mincho"/>
                <a:cs typeface="Times New Roman"/>
              </a:rPr>
              <a:t> di </a:t>
            </a:r>
            <a:r>
              <a:rPr lang="en-US" dirty="0" err="1">
                <a:latin typeface="Myriad Pro" panose="020B0503030403020204" pitchFamily="34" charset="0"/>
                <a:ea typeface="MS Mincho"/>
                <a:cs typeface="Times New Roman"/>
              </a:rPr>
              <a:t>Jesi</a:t>
            </a:r>
            <a:r>
              <a:rPr lang="en-US" dirty="0">
                <a:latin typeface="Myriad Pro" panose="020B0503030403020204" pitchFamily="34" charset="0"/>
                <a:ea typeface="MS Mincho"/>
                <a:cs typeface="Times New Roman"/>
              </a:rPr>
              <a:t>. One hundred and thirty hectares dedicated to passion and attention to Verdicchio. Vineyards with varying soils, altitude and sun exposure, capable of ensuring the most diverse incarnations of one of Italy's most eclectic native grape varieties.</a:t>
            </a:r>
            <a:endParaRPr lang="it-IT" dirty="0">
              <a:latin typeface="Myriad Pro" panose="020B0503030403020204" pitchFamily="34" charset="0"/>
              <a:ea typeface="MS Mincho"/>
              <a:cs typeface="Times New Roman"/>
            </a:endParaRPr>
          </a:p>
        </p:txBody>
      </p:sp>
      <p:sp>
        <p:nvSpPr>
          <p:cNvPr id="13" name="CasellaDiTesto 12"/>
          <p:cNvSpPr txBox="1"/>
          <p:nvPr/>
        </p:nvSpPr>
        <p:spPr>
          <a:xfrm>
            <a:off x="8083296" y="1085088"/>
            <a:ext cx="3572256" cy="2431435"/>
          </a:xfrm>
          <a:prstGeom prst="rect">
            <a:avLst/>
          </a:prstGeom>
          <a:noFill/>
        </p:spPr>
        <p:txBody>
          <a:bodyPr wrap="square" rtlCol="0">
            <a:spAutoFit/>
          </a:bodyPr>
          <a:lstStyle/>
          <a:p>
            <a:r>
              <a:rPr lang="it-IT" sz="3800" dirty="0" smtClean="0">
                <a:solidFill>
                  <a:prstClr val="black"/>
                </a:solidFill>
                <a:latin typeface="Myriad Pro" panose="020B0503030403020204" pitchFamily="34" charset="0"/>
              </a:rPr>
              <a:t>FAZI BATTAGLIA, HISTORIC VERDICCHIO SYNONYM</a:t>
            </a:r>
            <a:endParaRPr lang="it-IT" sz="3800" dirty="0">
              <a:solidFill>
                <a:prstClr val="black"/>
              </a:solidFill>
              <a:latin typeface="Myriad Pro" panose="020B0503030403020204" pitchFamily="34" charset="0"/>
            </a:endParaRPr>
          </a:p>
        </p:txBody>
      </p:sp>
      <p:sp>
        <p:nvSpPr>
          <p:cNvPr id="14" name="CasellaDiTesto 13"/>
          <p:cNvSpPr txBox="1"/>
          <p:nvPr/>
        </p:nvSpPr>
        <p:spPr>
          <a:xfrm>
            <a:off x="158496" y="85344"/>
            <a:ext cx="11899392" cy="923330"/>
          </a:xfrm>
          <a:prstGeom prst="rect">
            <a:avLst/>
          </a:prstGeom>
          <a:noFill/>
        </p:spPr>
        <p:txBody>
          <a:bodyPr wrap="square" rtlCol="0">
            <a:spAutoFit/>
          </a:bodyPr>
          <a:lstStyle/>
          <a:p>
            <a:pPr algn="r"/>
            <a:r>
              <a:rPr lang="it-IT" sz="5400" dirty="0" smtClean="0">
                <a:solidFill>
                  <a:prstClr val="black"/>
                </a:solidFill>
                <a:latin typeface="Myriad Pro" panose="020B0503030403020204" pitchFamily="34" charset="0"/>
              </a:rPr>
              <a:t>VINE</a:t>
            </a:r>
            <a:endParaRPr lang="it-IT" sz="5400" dirty="0">
              <a:solidFill>
                <a:prstClr val="black"/>
              </a:solidFill>
              <a:latin typeface="Myriad Pro" panose="020B0503030403020204"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969" y="1008674"/>
            <a:ext cx="4280535" cy="2758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69" y="3855651"/>
            <a:ext cx="7779639" cy="996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graysc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498848" y="1020127"/>
            <a:ext cx="3384000" cy="274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131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B81A"/>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206826" y="3216550"/>
            <a:ext cx="5077859" cy="2025726"/>
          </a:xfrm>
        </p:spPr>
        <p:txBody>
          <a:bodyPr>
            <a:normAutofit/>
          </a:bodyPr>
          <a:lstStyle/>
          <a:p>
            <a:r>
              <a:rPr lang="it-IT" sz="4000" b="1" dirty="0">
                <a:solidFill>
                  <a:schemeClr val="tx1">
                    <a:lumMod val="95000"/>
                    <a:lumOff val="5000"/>
                  </a:schemeClr>
                </a:solidFill>
                <a:latin typeface="Myriad Pro" panose="020B0503030403020204" pitchFamily="34" charset="0"/>
              </a:rPr>
              <a:t>Verdicchio </a:t>
            </a:r>
            <a:r>
              <a:rPr lang="it-IT" sz="4000" b="1" dirty="0" err="1">
                <a:solidFill>
                  <a:schemeClr val="tx1">
                    <a:lumMod val="95000"/>
                    <a:lumOff val="5000"/>
                  </a:schemeClr>
                </a:solidFill>
                <a:latin typeface="Myriad Pro" panose="020B0503030403020204" pitchFamily="34" charset="0"/>
              </a:rPr>
              <a:t>Fazi</a:t>
            </a:r>
            <a:r>
              <a:rPr lang="it-IT" sz="4000" b="1" dirty="0">
                <a:solidFill>
                  <a:schemeClr val="tx1">
                    <a:lumMod val="95000"/>
                    <a:lumOff val="5000"/>
                  </a:schemeClr>
                </a:solidFill>
                <a:latin typeface="Myriad Pro" panose="020B0503030403020204" pitchFamily="34" charset="0"/>
              </a:rPr>
              <a:t> </a:t>
            </a:r>
            <a:r>
              <a:rPr lang="it-IT" sz="4000" b="1" dirty="0" smtClean="0">
                <a:solidFill>
                  <a:schemeClr val="tx1">
                    <a:lumMod val="95000"/>
                    <a:lumOff val="5000"/>
                  </a:schemeClr>
                </a:solidFill>
                <a:latin typeface="Myriad Pro" panose="020B0503030403020204" pitchFamily="34" charset="0"/>
              </a:rPr>
              <a:t>Battaglia,    a </a:t>
            </a:r>
            <a:r>
              <a:rPr lang="it-IT" sz="4000" b="1" dirty="0" err="1">
                <a:solidFill>
                  <a:schemeClr val="tx1">
                    <a:lumMod val="95000"/>
                    <a:lumOff val="5000"/>
                  </a:schemeClr>
                </a:solidFill>
                <a:latin typeface="Myriad Pro" panose="020B0503030403020204" pitchFamily="34" charset="0"/>
              </a:rPr>
              <a:t>question</a:t>
            </a:r>
            <a:r>
              <a:rPr lang="it-IT" sz="4000" b="1" dirty="0">
                <a:solidFill>
                  <a:schemeClr val="tx1">
                    <a:lumMod val="95000"/>
                    <a:lumOff val="5000"/>
                  </a:schemeClr>
                </a:solidFill>
                <a:latin typeface="Myriad Pro" panose="020B0503030403020204" pitchFamily="34" charset="0"/>
              </a:rPr>
              <a:t> of </a:t>
            </a:r>
            <a:r>
              <a:rPr lang="it-IT" sz="4000" b="1" dirty="0" err="1">
                <a:solidFill>
                  <a:schemeClr val="tx1">
                    <a:lumMod val="95000"/>
                    <a:lumOff val="5000"/>
                  </a:schemeClr>
                </a:solidFill>
                <a:latin typeface="Myriad Pro" panose="020B0503030403020204" pitchFamily="34" charset="0"/>
              </a:rPr>
              <a:t>styles</a:t>
            </a:r>
            <a:endParaRPr lang="it-IT" sz="4000" b="1" dirty="0">
              <a:solidFill>
                <a:schemeClr val="tx1">
                  <a:lumMod val="95000"/>
                  <a:lumOff val="5000"/>
                </a:schemeClr>
              </a:solidFill>
              <a:latin typeface="Myriad Pro" panose="020B0503030403020204" pitchFamily="34"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826" y="-264553"/>
            <a:ext cx="5188028" cy="5188028"/>
          </a:xfrm>
          <a:prstGeom prst="rect">
            <a:avLst/>
          </a:prstGeom>
        </p:spPr>
      </p:pic>
    </p:spTree>
    <p:extLst>
      <p:ext uri="{BB962C8B-B14F-4D97-AF65-F5344CB8AC3E}">
        <p14:creationId xmlns:p14="http://schemas.microsoft.com/office/powerpoint/2010/main" val="296052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28" y="-83127"/>
            <a:ext cx="2161309" cy="2161309"/>
          </a:xfrm>
          <a:prstGeom prst="rect">
            <a:avLst/>
          </a:prstGeom>
        </p:spPr>
      </p:pic>
      <p:graphicFrame>
        <p:nvGraphicFramePr>
          <p:cNvPr id="10" name="Diagramma 9"/>
          <p:cNvGraphicFramePr/>
          <p:nvPr>
            <p:extLst>
              <p:ext uri="{D42A27DB-BD31-4B8C-83A1-F6EECF244321}">
                <p14:modId xmlns:p14="http://schemas.microsoft.com/office/powerpoint/2010/main" val="889911062"/>
              </p:ext>
            </p:extLst>
          </p:nvPr>
        </p:nvGraphicFramePr>
        <p:xfrm>
          <a:off x="609600" y="2698376"/>
          <a:ext cx="9152965" cy="3771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olo 1"/>
          <p:cNvSpPr txBox="1">
            <a:spLocks/>
          </p:cNvSpPr>
          <p:nvPr/>
        </p:nvSpPr>
        <p:spPr>
          <a:xfrm>
            <a:off x="609600" y="1167384"/>
            <a:ext cx="10972800" cy="808038"/>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tx1">
                    <a:lumMod val="75000"/>
                    <a:lumOff val="25000"/>
                  </a:schemeClr>
                </a:solidFill>
                <a:latin typeface="+mn-lt"/>
                <a:ea typeface="+mn-ea"/>
                <a:cs typeface="+mn-cs"/>
              </a:rPr>
              <a:t>VERDICCHIO</a:t>
            </a:r>
          </a:p>
          <a:p>
            <a:pPr algn="ctr"/>
            <a:r>
              <a:rPr lang="en-US" sz="3600" b="1" dirty="0">
                <a:solidFill>
                  <a:schemeClr val="tx1">
                    <a:lumMod val="75000"/>
                    <a:lumOff val="25000"/>
                  </a:schemeClr>
                </a:solidFill>
                <a:latin typeface="+mn-lt"/>
                <a:ea typeface="+mn-ea"/>
                <a:cs typeface="+mn-cs"/>
              </a:rPr>
              <a:t>... A RANGE OF AROMAS</a:t>
            </a:r>
          </a:p>
        </p:txBody>
      </p:sp>
      <p:sp>
        <p:nvSpPr>
          <p:cNvPr id="11" name="Ovale 10"/>
          <p:cNvSpPr/>
          <p:nvPr/>
        </p:nvSpPr>
        <p:spPr>
          <a:xfrm>
            <a:off x="10237936" y="2800109"/>
            <a:ext cx="851647" cy="851647"/>
          </a:xfrm>
          <a:prstGeom prst="ellipse">
            <a:avLst/>
          </a:prstGeom>
          <a:solidFill>
            <a:srgbClr val="AFCE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tx1"/>
                </a:solidFill>
                <a:latin typeface="Myriad Pro" panose="020B0503030403020204" pitchFamily="34" charset="0"/>
              </a:rPr>
              <a:t>1</a:t>
            </a:r>
            <a:endParaRPr lang="it-IT" sz="3600" dirty="0">
              <a:solidFill>
                <a:schemeClr val="tx1"/>
              </a:solidFill>
              <a:latin typeface="Myriad Pro" panose="020B0503030403020204" pitchFamily="34" charset="0"/>
            </a:endParaRPr>
          </a:p>
        </p:txBody>
      </p:sp>
      <p:sp>
        <p:nvSpPr>
          <p:cNvPr id="14" name="Ovale 13"/>
          <p:cNvSpPr/>
          <p:nvPr/>
        </p:nvSpPr>
        <p:spPr>
          <a:xfrm>
            <a:off x="10237936" y="4117921"/>
            <a:ext cx="851647" cy="851647"/>
          </a:xfrm>
          <a:prstGeom prst="ellipse">
            <a:avLst/>
          </a:prstGeom>
          <a:solidFill>
            <a:srgbClr val="E3D1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tx1"/>
                </a:solidFill>
                <a:latin typeface="Myriad Pro" panose="020B0503030403020204" pitchFamily="34" charset="0"/>
              </a:rPr>
              <a:t>2</a:t>
            </a:r>
            <a:endParaRPr lang="it-IT" sz="3600" dirty="0">
              <a:solidFill>
                <a:schemeClr val="tx1"/>
              </a:solidFill>
              <a:latin typeface="Myriad Pro" panose="020B0503030403020204" pitchFamily="34" charset="0"/>
            </a:endParaRPr>
          </a:p>
        </p:txBody>
      </p:sp>
      <p:sp>
        <p:nvSpPr>
          <p:cNvPr id="15" name="Ovale 14"/>
          <p:cNvSpPr/>
          <p:nvPr/>
        </p:nvSpPr>
        <p:spPr>
          <a:xfrm>
            <a:off x="10237936" y="5435733"/>
            <a:ext cx="851647" cy="851647"/>
          </a:xfrm>
          <a:prstGeom prst="ellipse">
            <a:avLst/>
          </a:prstGeom>
          <a:solidFill>
            <a:srgbClr val="F4B8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tx1"/>
                </a:solidFill>
                <a:latin typeface="Myriad Pro" panose="020B0503030403020204" pitchFamily="34" charset="0"/>
              </a:rPr>
              <a:t>3</a:t>
            </a:r>
            <a:endParaRPr lang="it-IT" sz="3600"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417723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28" y="-83127"/>
            <a:ext cx="2161309" cy="2161309"/>
          </a:xfrm>
          <a:prstGeom prst="rect">
            <a:avLst/>
          </a:prstGeom>
        </p:spPr>
      </p:pic>
      <p:sp>
        <p:nvSpPr>
          <p:cNvPr id="5" name="Titolo 1"/>
          <p:cNvSpPr txBox="1">
            <a:spLocks/>
          </p:cNvSpPr>
          <p:nvPr/>
        </p:nvSpPr>
        <p:spPr>
          <a:xfrm>
            <a:off x="609600" y="1167384"/>
            <a:ext cx="10972800" cy="8080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smtClean="0">
                <a:solidFill>
                  <a:schemeClr val="tx1">
                    <a:lumMod val="75000"/>
                    <a:lumOff val="25000"/>
                  </a:schemeClr>
                </a:solidFill>
                <a:latin typeface="+mn-lt"/>
                <a:ea typeface="+mn-ea"/>
                <a:cs typeface="+mn-cs"/>
              </a:rPr>
              <a:t>RANGE OF STYLE</a:t>
            </a:r>
            <a:endParaRPr lang="en-US" sz="3600" b="1" dirty="0">
              <a:solidFill>
                <a:schemeClr val="tx1">
                  <a:lumMod val="75000"/>
                  <a:lumOff val="25000"/>
                </a:schemeClr>
              </a:solidFill>
              <a:latin typeface="+mn-lt"/>
              <a:ea typeface="+mn-ea"/>
              <a:cs typeface="+mn-cs"/>
            </a:endParaRPr>
          </a:p>
        </p:txBody>
      </p:sp>
      <p:graphicFrame>
        <p:nvGraphicFramePr>
          <p:cNvPr id="6" name="Diagramma 5"/>
          <p:cNvGraphicFramePr/>
          <p:nvPr>
            <p:extLst>
              <p:ext uri="{D42A27DB-BD31-4B8C-83A1-F6EECF244321}">
                <p14:modId xmlns:p14="http://schemas.microsoft.com/office/powerpoint/2010/main" val="1151797331"/>
              </p:ext>
            </p:extLst>
          </p:nvPr>
        </p:nvGraphicFramePr>
        <p:xfrm>
          <a:off x="2124635" y="2698376"/>
          <a:ext cx="9152965" cy="3771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e 6"/>
          <p:cNvSpPr/>
          <p:nvPr/>
        </p:nvSpPr>
        <p:spPr>
          <a:xfrm>
            <a:off x="3012383" y="1769201"/>
            <a:ext cx="851647" cy="851647"/>
          </a:xfrm>
          <a:prstGeom prst="ellipse">
            <a:avLst/>
          </a:prstGeom>
          <a:solidFill>
            <a:srgbClr val="AFCE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tx1"/>
                </a:solidFill>
                <a:latin typeface="Myriad Pro" panose="020B0503030403020204" pitchFamily="34" charset="0"/>
              </a:rPr>
              <a:t>1</a:t>
            </a:r>
            <a:endParaRPr lang="it-IT" sz="3600" dirty="0">
              <a:solidFill>
                <a:schemeClr val="tx1"/>
              </a:solidFill>
              <a:latin typeface="Myriad Pro" panose="020B0503030403020204" pitchFamily="34" charset="0"/>
            </a:endParaRPr>
          </a:p>
        </p:txBody>
      </p:sp>
      <p:sp>
        <p:nvSpPr>
          <p:cNvPr id="8" name="Ovale 7"/>
          <p:cNvSpPr/>
          <p:nvPr/>
        </p:nvSpPr>
        <p:spPr>
          <a:xfrm>
            <a:off x="6221748" y="1769201"/>
            <a:ext cx="851647" cy="851647"/>
          </a:xfrm>
          <a:prstGeom prst="ellipse">
            <a:avLst/>
          </a:prstGeom>
          <a:solidFill>
            <a:srgbClr val="E3D1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tx1"/>
                </a:solidFill>
                <a:latin typeface="Myriad Pro" panose="020B0503030403020204" pitchFamily="34" charset="0"/>
              </a:rPr>
              <a:t>2</a:t>
            </a:r>
            <a:endParaRPr lang="it-IT" sz="3600" dirty="0">
              <a:solidFill>
                <a:schemeClr val="tx1"/>
              </a:solidFill>
              <a:latin typeface="Myriad Pro" panose="020B0503030403020204" pitchFamily="34" charset="0"/>
            </a:endParaRPr>
          </a:p>
        </p:txBody>
      </p:sp>
      <p:sp>
        <p:nvSpPr>
          <p:cNvPr id="9" name="Ovale 8"/>
          <p:cNvSpPr/>
          <p:nvPr/>
        </p:nvSpPr>
        <p:spPr>
          <a:xfrm>
            <a:off x="9431113" y="1769200"/>
            <a:ext cx="851647" cy="851647"/>
          </a:xfrm>
          <a:prstGeom prst="ellipse">
            <a:avLst/>
          </a:prstGeom>
          <a:solidFill>
            <a:srgbClr val="F4B8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tx1"/>
                </a:solidFill>
                <a:latin typeface="Myriad Pro" panose="020B0503030403020204" pitchFamily="34" charset="0"/>
              </a:rPr>
              <a:t>3</a:t>
            </a:r>
            <a:endParaRPr lang="it-IT" sz="3600" dirty="0">
              <a:solidFill>
                <a:schemeClr val="tx1"/>
              </a:solidFill>
              <a:latin typeface="Myriad Pro" panose="020B0503030403020204" pitchFamily="34" charset="0"/>
            </a:endParaRPr>
          </a:p>
        </p:txBody>
      </p:sp>
      <p:grpSp>
        <p:nvGrpSpPr>
          <p:cNvPr id="10" name="Gruppo 9"/>
          <p:cNvGrpSpPr/>
          <p:nvPr/>
        </p:nvGrpSpPr>
        <p:grpSpPr>
          <a:xfrm>
            <a:off x="145219" y="2863372"/>
            <a:ext cx="1725923" cy="725121"/>
            <a:chOff x="6775" y="2877"/>
            <a:chExt cx="2739632" cy="1151016"/>
          </a:xfrm>
          <a:solidFill>
            <a:srgbClr val="F4B81A"/>
          </a:solidFill>
          <a:scene3d>
            <a:camera prst="orthographicFront"/>
            <a:lightRig rig="flat" dir="t"/>
          </a:scene3d>
        </p:grpSpPr>
        <p:sp>
          <p:nvSpPr>
            <p:cNvPr id="11" name="Rettangolo arrotondato 10"/>
            <p:cNvSpPr/>
            <p:nvPr/>
          </p:nvSpPr>
          <p:spPr>
            <a:xfrm>
              <a:off x="6775" y="2877"/>
              <a:ext cx="2739632" cy="1151016"/>
            </a:xfrm>
            <a:prstGeom prst="roundRect">
              <a:avLst>
                <a:gd name="adj" fmla="val 10000"/>
              </a:avLst>
            </a:prstGeom>
            <a:grpFill/>
            <a:ln>
              <a:solidFill>
                <a:srgbClr val="F4B81A"/>
              </a:solidFill>
            </a:ln>
            <a:sp3d prstMaterial="dkEdge">
              <a:bevelT w="8200" h="38100"/>
            </a:sp3d>
          </p:spPr>
          <p:style>
            <a:lnRef idx="2">
              <a:schemeClr val="accent1"/>
            </a:lnRef>
            <a:fillRef idx="1">
              <a:schemeClr val="lt1"/>
            </a:fillRef>
            <a:effectRef idx="0">
              <a:schemeClr val="accent1"/>
            </a:effectRef>
            <a:fontRef idx="minor">
              <a:schemeClr val="dk1"/>
            </a:fontRef>
          </p:style>
        </p:sp>
        <p:sp>
          <p:nvSpPr>
            <p:cNvPr id="12" name="Rettangolo 11"/>
            <p:cNvSpPr/>
            <p:nvPr/>
          </p:nvSpPr>
          <p:spPr>
            <a:xfrm>
              <a:off x="40487" y="36589"/>
              <a:ext cx="2672208" cy="1083592"/>
            </a:xfrm>
            <a:prstGeom prst="rect">
              <a:avLst/>
            </a:prstGeom>
            <a:grpFill/>
            <a:ln>
              <a:solidFill>
                <a:srgbClr val="F4B81A"/>
              </a:solidFill>
            </a:ln>
            <a:sp3d/>
          </p:spPr>
          <p:style>
            <a:lnRef idx="0">
              <a:scrgbClr r="0" g="0" b="0"/>
            </a:lnRef>
            <a:fillRef idx="0">
              <a:scrgbClr r="0" g="0" b="0"/>
            </a:fillRef>
            <a:effectRef idx="0">
              <a:scrgbClr r="0" g="0" b="0"/>
            </a:effectRef>
            <a:fontRef idx="minor">
              <a:schemeClr val="dk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it-IT" sz="3000" b="1" kern="1200" dirty="0" smtClean="0">
                  <a:latin typeface="Myriad Pro" panose="020B0503030403020204" pitchFamily="34" charset="0"/>
                </a:rPr>
                <a:t>STYLE</a:t>
              </a:r>
            </a:p>
          </p:txBody>
        </p:sp>
      </p:grpSp>
      <p:grpSp>
        <p:nvGrpSpPr>
          <p:cNvPr id="13" name="Gruppo 12"/>
          <p:cNvGrpSpPr/>
          <p:nvPr/>
        </p:nvGrpSpPr>
        <p:grpSpPr>
          <a:xfrm>
            <a:off x="145219" y="4178575"/>
            <a:ext cx="1725923" cy="725121"/>
            <a:chOff x="6775" y="2877"/>
            <a:chExt cx="2739632" cy="1151016"/>
          </a:xfrm>
          <a:solidFill>
            <a:srgbClr val="F4B81A"/>
          </a:solidFill>
          <a:scene3d>
            <a:camera prst="orthographicFront"/>
            <a:lightRig rig="flat" dir="t"/>
          </a:scene3d>
        </p:grpSpPr>
        <p:sp>
          <p:nvSpPr>
            <p:cNvPr id="14" name="Rettangolo arrotondato 13"/>
            <p:cNvSpPr/>
            <p:nvPr/>
          </p:nvSpPr>
          <p:spPr>
            <a:xfrm>
              <a:off x="6775" y="2877"/>
              <a:ext cx="2739632" cy="1151016"/>
            </a:xfrm>
            <a:prstGeom prst="roundRect">
              <a:avLst>
                <a:gd name="adj" fmla="val 10000"/>
              </a:avLst>
            </a:prstGeom>
            <a:grpFill/>
            <a:ln>
              <a:solidFill>
                <a:srgbClr val="F4B81A"/>
              </a:solidFill>
            </a:ln>
            <a:sp3d prstMaterial="dkEdge">
              <a:bevelT w="8200" h="38100"/>
            </a:sp3d>
          </p:spPr>
          <p:style>
            <a:lnRef idx="2">
              <a:schemeClr val="accent1"/>
            </a:lnRef>
            <a:fillRef idx="1">
              <a:schemeClr val="lt1"/>
            </a:fillRef>
            <a:effectRef idx="0">
              <a:schemeClr val="accent1"/>
            </a:effectRef>
            <a:fontRef idx="minor">
              <a:schemeClr val="dk1"/>
            </a:fontRef>
          </p:style>
        </p:sp>
        <p:sp>
          <p:nvSpPr>
            <p:cNvPr id="15" name="Rettangolo 14"/>
            <p:cNvSpPr/>
            <p:nvPr/>
          </p:nvSpPr>
          <p:spPr>
            <a:xfrm>
              <a:off x="40487" y="36589"/>
              <a:ext cx="2672208" cy="1083592"/>
            </a:xfrm>
            <a:prstGeom prst="rect">
              <a:avLst/>
            </a:prstGeom>
            <a:grpFill/>
            <a:ln>
              <a:solidFill>
                <a:srgbClr val="F4B81A"/>
              </a:solidFill>
            </a:ln>
            <a:sp3d/>
          </p:spPr>
          <p:style>
            <a:lnRef idx="0">
              <a:scrgbClr r="0" g="0" b="0"/>
            </a:lnRef>
            <a:fillRef idx="0">
              <a:scrgbClr r="0" g="0" b="0"/>
            </a:fillRef>
            <a:effectRef idx="0">
              <a:scrgbClr r="0" g="0" b="0"/>
            </a:effectRef>
            <a:fontRef idx="minor">
              <a:schemeClr val="dk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it-IT" sz="3000" b="1" kern="1200" dirty="0" smtClean="0">
                  <a:latin typeface="Myriad Pro" panose="020B0503030403020204" pitchFamily="34" charset="0"/>
                </a:rPr>
                <a:t>NOSE</a:t>
              </a:r>
            </a:p>
          </p:txBody>
        </p:sp>
      </p:grpSp>
      <p:grpSp>
        <p:nvGrpSpPr>
          <p:cNvPr id="16" name="Gruppo 15"/>
          <p:cNvGrpSpPr/>
          <p:nvPr/>
        </p:nvGrpSpPr>
        <p:grpSpPr>
          <a:xfrm>
            <a:off x="145219" y="5514314"/>
            <a:ext cx="1725923" cy="725121"/>
            <a:chOff x="6775" y="2877"/>
            <a:chExt cx="2739632" cy="1151016"/>
          </a:xfrm>
          <a:solidFill>
            <a:srgbClr val="F4B81A"/>
          </a:solidFill>
          <a:scene3d>
            <a:camera prst="orthographicFront"/>
            <a:lightRig rig="flat" dir="t"/>
          </a:scene3d>
        </p:grpSpPr>
        <p:sp>
          <p:nvSpPr>
            <p:cNvPr id="17" name="Rettangolo arrotondato 16"/>
            <p:cNvSpPr/>
            <p:nvPr/>
          </p:nvSpPr>
          <p:spPr>
            <a:xfrm>
              <a:off x="6775" y="2877"/>
              <a:ext cx="2739632" cy="1151016"/>
            </a:xfrm>
            <a:prstGeom prst="roundRect">
              <a:avLst>
                <a:gd name="adj" fmla="val 10000"/>
              </a:avLst>
            </a:prstGeom>
            <a:grpFill/>
            <a:ln>
              <a:solidFill>
                <a:srgbClr val="F4B81A"/>
              </a:solidFill>
            </a:ln>
            <a:sp3d prstMaterial="dkEdge">
              <a:bevelT w="8200" h="38100"/>
            </a:sp3d>
          </p:spPr>
          <p:style>
            <a:lnRef idx="2">
              <a:schemeClr val="accent1"/>
            </a:lnRef>
            <a:fillRef idx="1">
              <a:schemeClr val="lt1"/>
            </a:fillRef>
            <a:effectRef idx="0">
              <a:schemeClr val="accent1"/>
            </a:effectRef>
            <a:fontRef idx="minor">
              <a:schemeClr val="dk1"/>
            </a:fontRef>
          </p:style>
        </p:sp>
        <p:sp>
          <p:nvSpPr>
            <p:cNvPr id="18" name="Rettangolo 17"/>
            <p:cNvSpPr/>
            <p:nvPr/>
          </p:nvSpPr>
          <p:spPr>
            <a:xfrm>
              <a:off x="40487" y="36589"/>
              <a:ext cx="2672208" cy="1083592"/>
            </a:xfrm>
            <a:prstGeom prst="rect">
              <a:avLst/>
            </a:prstGeom>
            <a:grpFill/>
            <a:ln>
              <a:solidFill>
                <a:srgbClr val="F4B81A"/>
              </a:solidFill>
            </a:ln>
            <a:sp3d/>
          </p:spPr>
          <p:style>
            <a:lnRef idx="0">
              <a:scrgbClr r="0" g="0" b="0"/>
            </a:lnRef>
            <a:fillRef idx="0">
              <a:scrgbClr r="0" g="0" b="0"/>
            </a:fillRef>
            <a:effectRef idx="0">
              <a:scrgbClr r="0" g="0" b="0"/>
            </a:effectRef>
            <a:fontRef idx="minor">
              <a:schemeClr val="dk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it-IT" sz="3000" b="1" kern="1200" dirty="0" smtClean="0">
                  <a:latin typeface="Myriad Pro" panose="020B0503030403020204" pitchFamily="34" charset="0"/>
                </a:rPr>
                <a:t>MOUTH</a:t>
              </a:r>
            </a:p>
          </p:txBody>
        </p:sp>
      </p:grpSp>
    </p:spTree>
    <p:extLst>
      <p:ext uri="{BB962C8B-B14F-4D97-AF65-F5344CB8AC3E}">
        <p14:creationId xmlns:p14="http://schemas.microsoft.com/office/powerpoint/2010/main" val="5317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18813" y="2624319"/>
            <a:ext cx="6310979" cy="2025726"/>
          </a:xfrm>
        </p:spPr>
        <p:txBody>
          <a:bodyPr>
            <a:normAutofit/>
          </a:bodyPr>
          <a:lstStyle/>
          <a:p>
            <a:pPr algn="l"/>
            <a:r>
              <a:rPr lang="it-IT" sz="4000" b="1" dirty="0" smtClean="0">
                <a:solidFill>
                  <a:schemeClr val="tx1">
                    <a:lumMod val="75000"/>
                    <a:lumOff val="25000"/>
                  </a:schemeClr>
                </a:solidFill>
                <a:latin typeface="Myriad Pro" panose="020B0503030403020204" pitchFamily="34" charset="0"/>
              </a:rPr>
              <a:t/>
            </a:r>
            <a:br>
              <a:rPr lang="it-IT" sz="4000" b="1" dirty="0" smtClean="0">
                <a:solidFill>
                  <a:schemeClr val="tx1">
                    <a:lumMod val="75000"/>
                    <a:lumOff val="25000"/>
                  </a:schemeClr>
                </a:solidFill>
                <a:latin typeface="Myriad Pro" panose="020B0503030403020204" pitchFamily="34" charset="0"/>
              </a:rPr>
            </a:br>
            <a:r>
              <a:rPr lang="it-IT" sz="4000" b="1" dirty="0" smtClean="0">
                <a:solidFill>
                  <a:schemeClr val="tx1">
                    <a:lumMod val="75000"/>
                    <a:lumOff val="25000"/>
                  </a:schemeClr>
                </a:solidFill>
                <a:latin typeface="Myriad Pro" panose="020B0503030403020204" pitchFamily="34" charset="0"/>
              </a:rPr>
              <a:t>ANFORA </a:t>
            </a:r>
            <a:r>
              <a:rPr lang="it-IT" sz="4000" b="1" dirty="0">
                <a:solidFill>
                  <a:schemeClr val="tx1">
                    <a:lumMod val="75000"/>
                    <a:lumOff val="25000"/>
                  </a:schemeClr>
                </a:solidFill>
                <a:latin typeface="Myriad Pro" panose="020B0503030403020204" pitchFamily="34" charset="0"/>
              </a:rPr>
              <a:t>/ TITULUS</a:t>
            </a:r>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208" y="0"/>
            <a:ext cx="3191741" cy="3191741"/>
          </a:xfrm>
          <a:prstGeom prst="rect">
            <a:avLst/>
          </a:prstGeom>
        </p:spPr>
      </p:pic>
      <p:pic>
        <p:nvPicPr>
          <p:cNvPr id="1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33629" y="685800"/>
            <a:ext cx="2217678"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96425">
            <a:off x="6224103" y="1774042"/>
            <a:ext cx="1692064" cy="22889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descr="F:\FAZI BATTAGLIA\FAZI BATTAGLIA DESKTOP\adv 197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18039">
            <a:off x="7607814" y="3920664"/>
            <a:ext cx="1212497" cy="26145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2" descr="F:\FAZI BATTAGLIA\FAZI BATTAGLIA DESKTOP\ADV 196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39924">
            <a:off x="7445174" y="1775513"/>
            <a:ext cx="1143000" cy="2286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73030">
            <a:off x="6061933" y="4213540"/>
            <a:ext cx="1664208" cy="23021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95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8" name="Titolo 1"/>
          <p:cNvSpPr txBox="1">
            <a:spLocks/>
          </p:cNvSpPr>
          <p:nvPr/>
        </p:nvSpPr>
        <p:spPr>
          <a:xfrm>
            <a:off x="2961407" y="396232"/>
            <a:ext cx="6521335" cy="91098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800" b="1" dirty="0" smtClean="0">
                <a:solidFill>
                  <a:schemeClr val="tx1">
                    <a:lumMod val="75000"/>
                    <a:lumOff val="25000"/>
                  </a:schemeClr>
                </a:solidFill>
                <a:latin typeface="Myriad Pro" panose="020B0503030403020204" pitchFamily="34" charset="0"/>
              </a:rPr>
              <a:t>A</a:t>
            </a:r>
            <a:r>
              <a:rPr lang="it-IT" sz="4000" b="1" dirty="0" smtClean="0">
                <a:solidFill>
                  <a:schemeClr val="tx1">
                    <a:lumMod val="75000"/>
                    <a:lumOff val="25000"/>
                  </a:schemeClr>
                </a:solidFill>
                <a:latin typeface="Myriad Pro" panose="020B0503030403020204" pitchFamily="34" charset="0"/>
              </a:rPr>
              <a:t>NFORA </a:t>
            </a:r>
            <a:r>
              <a:rPr lang="it-IT" sz="4800" b="1" dirty="0" smtClean="0">
                <a:solidFill>
                  <a:schemeClr val="tx1">
                    <a:lumMod val="75000"/>
                    <a:lumOff val="25000"/>
                  </a:schemeClr>
                </a:solidFill>
                <a:latin typeface="Myriad Pro" panose="020B0503030403020204" pitchFamily="34" charset="0"/>
              </a:rPr>
              <a:t>T</a:t>
            </a:r>
            <a:r>
              <a:rPr lang="it-IT" sz="4000" b="1" dirty="0" smtClean="0">
                <a:solidFill>
                  <a:schemeClr val="tx1">
                    <a:lumMod val="75000"/>
                    <a:lumOff val="25000"/>
                  </a:schemeClr>
                </a:solidFill>
                <a:latin typeface="Myriad Pro" panose="020B0503030403020204" pitchFamily="34" charset="0"/>
              </a:rPr>
              <a:t>ITULUS</a:t>
            </a:r>
            <a:endParaRPr lang="it-IT" b="1" dirty="0">
              <a:solidFill>
                <a:schemeClr val="tx1">
                  <a:lumMod val="75000"/>
                  <a:lumOff val="25000"/>
                </a:schemeClr>
              </a:solidFill>
              <a:latin typeface="Myriad Pro" panose="020B0503030403020204" pitchFamily="34" charset="0"/>
            </a:endParaRPr>
          </a:p>
        </p:txBody>
      </p:sp>
      <p:sp>
        <p:nvSpPr>
          <p:cNvPr id="3" name="Rettangolo 2"/>
          <p:cNvSpPr/>
          <p:nvPr/>
        </p:nvSpPr>
        <p:spPr>
          <a:xfrm>
            <a:off x="3826091" y="1979013"/>
            <a:ext cx="5955752" cy="4154984"/>
          </a:xfrm>
          <a:prstGeom prst="rect">
            <a:avLst/>
          </a:prstGeom>
        </p:spPr>
        <p:txBody>
          <a:bodyPr wrap="square">
            <a:spAutoFit/>
          </a:bodyPr>
          <a:lstStyle/>
          <a:p>
            <a:r>
              <a:rPr lang="en-US" sz="2400" dirty="0">
                <a:solidFill>
                  <a:schemeClr val="tx1">
                    <a:lumMod val="75000"/>
                    <a:lumOff val="25000"/>
                  </a:schemeClr>
                </a:solidFill>
                <a:latin typeface="Myriad Pro" panose="020B0503030403020204" pitchFamily="34" charset="0"/>
                <a:ea typeface="ＭＳ Ｐゴシック" pitchFamily="34" charset="-128"/>
                <a:cs typeface="Calibri" pitchFamily="34" charset="0"/>
              </a:rPr>
              <a:t>A new arrival with the 2015 harvest.</a:t>
            </a:r>
          </a:p>
          <a:p>
            <a:r>
              <a:rPr lang="en-US" sz="2400" dirty="0">
                <a:solidFill>
                  <a:schemeClr val="tx1">
                    <a:lumMod val="75000"/>
                    <a:lumOff val="25000"/>
                  </a:schemeClr>
                </a:solidFill>
                <a:latin typeface="Myriad Pro" panose="020B0503030403020204" pitchFamily="34" charset="0"/>
                <a:ea typeface="ＭＳ Ｐゴシック" pitchFamily="34" charset="-128"/>
                <a:cs typeface="Calibri" pitchFamily="34" charset="0"/>
              </a:rPr>
              <a:t>Very few bottles in the world are as indissolubly bound to the wine they contain as the emerald green </a:t>
            </a:r>
            <a:r>
              <a:rPr lang="en-US" sz="2400" dirty="0">
                <a:solidFill>
                  <a:srgbClr val="FFC000"/>
                </a:solidFill>
                <a:latin typeface="Myriad Pro" panose="020B0503030403020204" pitchFamily="34" charset="0"/>
                <a:ea typeface="ＭＳ Ｐゴシック" pitchFamily="34" charset="-128"/>
                <a:cs typeface="Calibri" pitchFamily="34" charset="0"/>
              </a:rPr>
              <a:t>Verdicchio </a:t>
            </a:r>
            <a:r>
              <a:rPr lang="en-US" sz="2400" dirty="0" err="1">
                <a:solidFill>
                  <a:srgbClr val="FFC000"/>
                </a:solidFill>
                <a:latin typeface="Myriad Pro" panose="020B0503030403020204" pitchFamily="34" charset="0"/>
                <a:ea typeface="ＭＳ Ｐゴシック" pitchFamily="34" charset="-128"/>
                <a:cs typeface="Calibri" pitchFamily="34" charset="0"/>
              </a:rPr>
              <a:t>dei</a:t>
            </a:r>
            <a:r>
              <a:rPr lang="en-US" sz="2400" dirty="0">
                <a:solidFill>
                  <a:srgbClr val="FFC000"/>
                </a:solidFill>
                <a:latin typeface="Myriad Pro" panose="020B0503030403020204" pitchFamily="34" charset="0"/>
                <a:ea typeface="ＭＳ Ｐゴシック" pitchFamily="34" charset="-128"/>
                <a:cs typeface="Calibri" pitchFamily="34" charset="0"/>
              </a:rPr>
              <a:t> </a:t>
            </a:r>
            <a:r>
              <a:rPr lang="en-US" sz="2400" dirty="0" err="1">
                <a:solidFill>
                  <a:srgbClr val="FFC000"/>
                </a:solidFill>
                <a:latin typeface="Myriad Pro" panose="020B0503030403020204" pitchFamily="34" charset="0"/>
                <a:ea typeface="ＭＳ Ｐゴシック" pitchFamily="34" charset="-128"/>
                <a:cs typeface="Calibri" pitchFamily="34" charset="0"/>
              </a:rPr>
              <a:t>Castelli</a:t>
            </a:r>
            <a:r>
              <a:rPr lang="en-US" sz="2400" dirty="0">
                <a:solidFill>
                  <a:srgbClr val="FFC000"/>
                </a:solidFill>
                <a:latin typeface="Myriad Pro" panose="020B0503030403020204" pitchFamily="34" charset="0"/>
                <a:ea typeface="ＭＳ Ｐゴシック" pitchFamily="34" charset="-128"/>
                <a:cs typeface="Calibri" pitchFamily="34" charset="0"/>
              </a:rPr>
              <a:t> di </a:t>
            </a:r>
            <a:r>
              <a:rPr lang="en-US" sz="2400" dirty="0" err="1">
                <a:solidFill>
                  <a:srgbClr val="FFC000"/>
                </a:solidFill>
                <a:latin typeface="Myriad Pro" panose="020B0503030403020204" pitchFamily="34" charset="0"/>
                <a:ea typeface="ＭＳ Ｐゴシック" pitchFamily="34" charset="-128"/>
                <a:cs typeface="Calibri" pitchFamily="34" charset="0"/>
              </a:rPr>
              <a:t>Jesi</a:t>
            </a:r>
            <a:r>
              <a:rPr lang="en-US" sz="2400" dirty="0">
                <a:solidFill>
                  <a:srgbClr val="FFC000"/>
                </a:solidFill>
                <a:latin typeface="Myriad Pro" panose="020B0503030403020204" pitchFamily="34" charset="0"/>
                <a:ea typeface="ＭＳ Ｐゴシック" pitchFamily="34" charset="-128"/>
                <a:cs typeface="Calibri" pitchFamily="34" charset="0"/>
              </a:rPr>
              <a:t> </a:t>
            </a:r>
            <a:r>
              <a:rPr lang="en-US" sz="2400" dirty="0" err="1">
                <a:solidFill>
                  <a:srgbClr val="FFC000"/>
                </a:solidFill>
                <a:latin typeface="Myriad Pro" panose="020B0503030403020204" pitchFamily="34" charset="0"/>
                <a:ea typeface="ＭＳ Ｐゴシック" pitchFamily="34" charset="-128"/>
                <a:cs typeface="Calibri" pitchFamily="34" charset="0"/>
              </a:rPr>
              <a:t>Anfora</a:t>
            </a:r>
            <a:r>
              <a:rPr lang="en-US" sz="2400" dirty="0">
                <a:solidFill>
                  <a:srgbClr val="FFC000"/>
                </a:solidFill>
                <a:latin typeface="Myriad Pro" panose="020B0503030403020204" pitchFamily="34" charset="0"/>
                <a:ea typeface="ＭＳ Ｐゴシック" pitchFamily="34" charset="-128"/>
                <a:cs typeface="Calibri" pitchFamily="34" charset="0"/>
              </a:rPr>
              <a:t> </a:t>
            </a:r>
            <a:r>
              <a:rPr lang="en-US" sz="2400" dirty="0" err="1">
                <a:solidFill>
                  <a:srgbClr val="FFC000"/>
                </a:solidFill>
                <a:latin typeface="Myriad Pro" panose="020B0503030403020204" pitchFamily="34" charset="0"/>
                <a:ea typeface="ＭＳ Ｐゴシック" pitchFamily="34" charset="-128"/>
                <a:cs typeface="Calibri" pitchFamily="34" charset="0"/>
              </a:rPr>
              <a:t>Titulus</a:t>
            </a:r>
            <a:r>
              <a:rPr lang="en-US" sz="2400" dirty="0">
                <a:solidFill>
                  <a:schemeClr val="tx1">
                    <a:lumMod val="75000"/>
                    <a:lumOff val="25000"/>
                  </a:schemeClr>
                </a:solidFill>
                <a:latin typeface="Myriad Pro" panose="020B0503030403020204" pitchFamily="34" charset="0"/>
                <a:ea typeface="ＭＳ Ｐゴシック" pitchFamily="34" charset="-128"/>
                <a:cs typeface="Calibri" pitchFamily="34" charset="0"/>
              </a:rPr>
              <a:t>. </a:t>
            </a:r>
          </a:p>
          <a:p>
            <a:endParaRPr lang="en-US" sz="2400" dirty="0">
              <a:solidFill>
                <a:schemeClr val="tx1">
                  <a:lumMod val="75000"/>
                  <a:lumOff val="25000"/>
                </a:schemeClr>
              </a:solidFill>
              <a:latin typeface="Myriad Pro" panose="020B0503030403020204" pitchFamily="34" charset="0"/>
              <a:ea typeface="ＭＳ Ｐゴシック" pitchFamily="34" charset="-128"/>
              <a:cs typeface="Calibri" pitchFamily="34" charset="0"/>
            </a:endParaRPr>
          </a:p>
          <a:p>
            <a:r>
              <a:rPr lang="en-US" sz="2400" dirty="0">
                <a:solidFill>
                  <a:schemeClr val="tx1">
                    <a:lumMod val="75000"/>
                    <a:lumOff val="25000"/>
                  </a:schemeClr>
                </a:solidFill>
                <a:latin typeface="Myriad Pro" panose="020B0503030403020204" pitchFamily="34" charset="0"/>
                <a:ea typeface="ＭＳ Ｐゴシック" pitchFamily="34" charset="-128"/>
                <a:cs typeface="Calibri" pitchFamily="34" charset="0"/>
              </a:rPr>
              <a:t>This is the idea behind enhancing the identity of this wine with a new product, aimed at returning to its former glory not simply the most famous Verdicchio in the world, but also an icon of Italian style.</a:t>
            </a:r>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80943" y="231648"/>
            <a:ext cx="2380855" cy="662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609435" y="1979013"/>
            <a:ext cx="2507838" cy="2062103"/>
          </a:xfrm>
          <a:prstGeom prst="rect">
            <a:avLst/>
          </a:prstGeom>
        </p:spPr>
        <p:txBody>
          <a:bodyPr wrap="square">
            <a:spAutoFit/>
          </a:bodyPr>
          <a:lstStyle/>
          <a:p>
            <a:r>
              <a:rPr lang="en-US" sz="3200" b="1" dirty="0">
                <a:solidFill>
                  <a:schemeClr val="tx1">
                    <a:lumMod val="75000"/>
                    <a:lumOff val="25000"/>
                  </a:schemeClr>
                </a:solidFill>
                <a:latin typeface="Myriad Pro" panose="020B0503030403020204" pitchFamily="34" charset="0"/>
              </a:rPr>
              <a:t>A new arrival with the 2015 harvest.</a:t>
            </a:r>
            <a:endParaRPr lang="it-IT" sz="3200" b="1" dirty="0">
              <a:solidFill>
                <a:schemeClr val="tx1">
                  <a:lumMod val="75000"/>
                  <a:lumOff val="25000"/>
                </a:schemeClr>
              </a:solidFill>
              <a:latin typeface="Myriad Pro" panose="020B0503030403020204" pitchFamily="34" charset="0"/>
            </a:endParaRPr>
          </a:p>
        </p:txBody>
      </p:sp>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328" y="-83127"/>
            <a:ext cx="2161309" cy="2161309"/>
          </a:xfrm>
          <a:prstGeom prst="rect">
            <a:avLst/>
          </a:prstGeom>
        </p:spPr>
      </p:pic>
    </p:spTree>
    <p:extLst>
      <p:ext uri="{BB962C8B-B14F-4D97-AF65-F5344CB8AC3E}">
        <p14:creationId xmlns:p14="http://schemas.microsoft.com/office/powerpoint/2010/main" val="77669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80943" y="231648"/>
            <a:ext cx="2380855" cy="662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328" y="-83127"/>
            <a:ext cx="2161309" cy="2161309"/>
          </a:xfrm>
          <a:prstGeom prst="rect">
            <a:avLst/>
          </a:prstGeom>
        </p:spPr>
      </p:pic>
      <p:sp>
        <p:nvSpPr>
          <p:cNvPr id="2" name="Rettangolo 1"/>
          <p:cNvSpPr/>
          <p:nvPr/>
        </p:nvSpPr>
        <p:spPr>
          <a:xfrm>
            <a:off x="3984943" y="1528887"/>
            <a:ext cx="6096000" cy="4585871"/>
          </a:xfrm>
          <a:prstGeom prst="rect">
            <a:avLst/>
          </a:prstGeom>
        </p:spPr>
        <p:txBody>
          <a:bodyPr>
            <a:spAutoFit/>
          </a:bodyPr>
          <a:lstStyle/>
          <a:p>
            <a:endParaRPr lang="it-IT" sz="2000" dirty="0">
              <a:solidFill>
                <a:srgbClr val="000000"/>
              </a:solidFill>
              <a:latin typeface="Calibri" panose="020F0502020204030204" pitchFamily="34" charset="0"/>
            </a:endParaRPr>
          </a:p>
          <a:p>
            <a:endParaRPr lang="it-IT" sz="2000" dirty="0">
              <a:latin typeface="Calibri" panose="020F0502020204030204" pitchFamily="34" charset="0"/>
            </a:endParaRPr>
          </a:p>
          <a:p>
            <a:r>
              <a:rPr lang="it-IT" sz="1200" b="1" dirty="0" smtClean="0">
                <a:latin typeface="Calibri" panose="020F0502020204030204" pitchFamily="34" charset="0"/>
              </a:rPr>
              <a:t>GRAPE </a:t>
            </a:r>
            <a:r>
              <a:rPr lang="it-IT" sz="1200" b="1" dirty="0">
                <a:latin typeface="Calibri" panose="020F0502020204030204" pitchFamily="34" charset="0"/>
              </a:rPr>
              <a:t>VARIETY: </a:t>
            </a:r>
            <a:endParaRPr lang="it-IT" sz="1200" dirty="0">
              <a:latin typeface="Calibri" panose="020F0502020204030204" pitchFamily="34" charset="0"/>
            </a:endParaRPr>
          </a:p>
          <a:p>
            <a:r>
              <a:rPr lang="it-IT" sz="1200" dirty="0">
                <a:latin typeface="Calibri" panose="020F0502020204030204" pitchFamily="34" charset="0"/>
              </a:rPr>
              <a:t>100% Verdicchio </a:t>
            </a:r>
          </a:p>
          <a:p>
            <a:pPr algn="just"/>
            <a:r>
              <a:rPr lang="en-US" sz="1200" dirty="0">
                <a:latin typeface="Calibri" panose="020F0502020204030204" pitchFamily="34" charset="0"/>
              </a:rPr>
              <a:t>Produced in the classic area of the </a:t>
            </a:r>
            <a:r>
              <a:rPr lang="en-US" sz="1200" dirty="0" err="1">
                <a:latin typeface="Calibri" panose="020F0502020204030204" pitchFamily="34" charset="0"/>
              </a:rPr>
              <a:t>Verdicchio</a:t>
            </a:r>
            <a:r>
              <a:rPr lang="en-US" sz="1200" dirty="0">
                <a:latin typeface="Calibri" panose="020F0502020204030204" pitchFamily="34" charset="0"/>
              </a:rPr>
              <a:t> </a:t>
            </a:r>
            <a:r>
              <a:rPr lang="en-US" sz="1200" dirty="0" err="1">
                <a:latin typeface="Calibri" panose="020F0502020204030204" pitchFamily="34" charset="0"/>
              </a:rPr>
              <a:t>dei</a:t>
            </a:r>
            <a:r>
              <a:rPr lang="en-US" sz="1200" dirty="0">
                <a:latin typeface="Calibri" panose="020F0502020204030204" pitchFamily="34" charset="0"/>
              </a:rPr>
              <a:t> </a:t>
            </a:r>
            <a:r>
              <a:rPr lang="en-US" sz="1200" dirty="0" err="1">
                <a:latin typeface="Calibri" panose="020F0502020204030204" pitchFamily="34" charset="0"/>
              </a:rPr>
              <a:t>Castelli</a:t>
            </a:r>
            <a:r>
              <a:rPr lang="en-US" sz="1200" dirty="0">
                <a:latin typeface="Calibri" panose="020F0502020204030204" pitchFamily="34" charset="0"/>
              </a:rPr>
              <a:t> di </a:t>
            </a:r>
            <a:r>
              <a:rPr lang="en-US" sz="1200" dirty="0" err="1">
                <a:latin typeface="Calibri" panose="020F0502020204030204" pitchFamily="34" charset="0"/>
              </a:rPr>
              <a:t>Jesi</a:t>
            </a:r>
            <a:r>
              <a:rPr lang="en-US" sz="1200" dirty="0">
                <a:latin typeface="Calibri" panose="020F0502020204030204" pitchFamily="34" charset="0"/>
              </a:rPr>
              <a:t>, </a:t>
            </a:r>
            <a:r>
              <a:rPr lang="en-US" sz="1200" dirty="0" err="1">
                <a:latin typeface="Calibri" panose="020F0502020204030204" pitchFamily="34" charset="0"/>
              </a:rPr>
              <a:t>Verdicchio’s</a:t>
            </a:r>
            <a:r>
              <a:rPr lang="en-US" sz="1200" dirty="0">
                <a:latin typeface="Calibri" panose="020F0502020204030204" pitchFamily="34" charset="0"/>
              </a:rPr>
              <a:t> Titulus comes exclusively from grapes selected and harvested by hand throughout </a:t>
            </a:r>
            <a:r>
              <a:rPr lang="en-US" sz="1200" dirty="0" err="1">
                <a:latin typeface="Calibri" panose="020F0502020204030204" pitchFamily="34" charset="0"/>
              </a:rPr>
              <a:t>Fazi</a:t>
            </a:r>
            <a:r>
              <a:rPr lang="en-US" sz="1200" dirty="0">
                <a:latin typeface="Calibri" panose="020F0502020204030204" pitchFamily="34" charset="0"/>
              </a:rPr>
              <a:t> </a:t>
            </a:r>
            <a:r>
              <a:rPr lang="en-US" sz="1200" dirty="0" err="1">
                <a:latin typeface="Calibri" panose="020F0502020204030204" pitchFamily="34" charset="0"/>
              </a:rPr>
              <a:t>Battaglia’s</a:t>
            </a:r>
            <a:r>
              <a:rPr lang="en-US" sz="1200" dirty="0">
                <a:latin typeface="Calibri" panose="020F0502020204030204" pitchFamily="34" charset="0"/>
              </a:rPr>
              <a:t> vineyards: 300 acres nestled in the heart of the hills at altitudes and exposures that are different and complementary. The grapes are carefully selected by hand during a 20-25 days harvest in Estate vineyards. Each of the 12 single vineyards is studied for the optimal harvesting moment. </a:t>
            </a:r>
            <a:endParaRPr lang="en-US" sz="1200" dirty="0" smtClean="0">
              <a:latin typeface="Calibri" panose="020F0502020204030204" pitchFamily="34" charset="0"/>
            </a:endParaRPr>
          </a:p>
          <a:p>
            <a:pPr algn="just"/>
            <a:endParaRPr lang="en-US" sz="1200" dirty="0">
              <a:latin typeface="Calibri" panose="020F0502020204030204" pitchFamily="34" charset="0"/>
            </a:endParaRPr>
          </a:p>
          <a:p>
            <a:pPr algn="just"/>
            <a:r>
              <a:rPr lang="it-IT" sz="1200" b="1" dirty="0">
                <a:latin typeface="Calibri" panose="020F0502020204030204" pitchFamily="34" charset="0"/>
              </a:rPr>
              <a:t>PRODUCTION TECHNIQUE: </a:t>
            </a:r>
            <a:endParaRPr lang="it-IT" sz="1200" dirty="0">
              <a:latin typeface="Calibri" panose="020F0502020204030204" pitchFamily="34" charset="0"/>
            </a:endParaRPr>
          </a:p>
          <a:p>
            <a:pPr algn="just"/>
            <a:r>
              <a:rPr lang="en-US" sz="1200" dirty="0">
                <a:latin typeface="Calibri" panose="020F0502020204030204" pitchFamily="34" charset="0"/>
              </a:rPr>
              <a:t>The grapes are softly pressed and fermented in temperature controlled stainless steel vats for 15-18 days. Then, the wine is left to rest for several months in temperature controlled stainless steel vats to produce complexity on the palate and ripeness on the nose. A 30-days bottle rest follows. </a:t>
            </a:r>
            <a:endParaRPr lang="en-US" sz="1200" dirty="0" smtClean="0">
              <a:latin typeface="Calibri" panose="020F0502020204030204" pitchFamily="34" charset="0"/>
            </a:endParaRPr>
          </a:p>
          <a:p>
            <a:pPr algn="just"/>
            <a:endParaRPr lang="en-US" sz="1200" dirty="0">
              <a:latin typeface="Calibri" panose="020F0502020204030204" pitchFamily="34" charset="0"/>
            </a:endParaRPr>
          </a:p>
          <a:p>
            <a:pPr algn="just"/>
            <a:r>
              <a:rPr lang="it-IT" sz="1200" b="1" dirty="0">
                <a:latin typeface="Calibri" panose="020F0502020204030204" pitchFamily="34" charset="0"/>
              </a:rPr>
              <a:t>TASTING CHARACTERISTICS: </a:t>
            </a:r>
            <a:endParaRPr lang="it-IT" sz="1200" dirty="0">
              <a:latin typeface="Calibri" panose="020F0502020204030204" pitchFamily="34" charset="0"/>
            </a:endParaRPr>
          </a:p>
          <a:p>
            <a:pPr algn="just"/>
            <a:r>
              <a:rPr lang="en-US" sz="1200" b="1" dirty="0" err="1">
                <a:latin typeface="Calibri" panose="020F0502020204030204" pitchFamily="34" charset="0"/>
              </a:rPr>
              <a:t>Colour</a:t>
            </a:r>
            <a:r>
              <a:rPr lang="en-US" sz="1200" b="1" dirty="0">
                <a:latin typeface="Calibri" panose="020F0502020204030204" pitchFamily="34" charset="0"/>
              </a:rPr>
              <a:t>: </a:t>
            </a:r>
            <a:r>
              <a:rPr lang="en-US" sz="1200" dirty="0">
                <a:latin typeface="Calibri" panose="020F0502020204030204" pitchFamily="34" charset="0"/>
              </a:rPr>
              <a:t>pale straw with jaded hues during the first months. </a:t>
            </a:r>
          </a:p>
          <a:p>
            <a:pPr algn="just"/>
            <a:r>
              <a:rPr lang="en-US" sz="1200" b="1" dirty="0">
                <a:latin typeface="Calibri" panose="020F0502020204030204" pitchFamily="34" charset="0"/>
              </a:rPr>
              <a:t>Bouquet</a:t>
            </a:r>
            <a:r>
              <a:rPr lang="en-US" sz="1200" dirty="0">
                <a:latin typeface="Calibri" panose="020F0502020204030204" pitchFamily="34" charset="0"/>
              </a:rPr>
              <a:t>: intense bouquet of peach, apple, roses, characteristic of the noble </a:t>
            </a:r>
          </a:p>
          <a:p>
            <a:pPr algn="just"/>
            <a:r>
              <a:rPr lang="it-IT" sz="1200" dirty="0">
                <a:latin typeface="Calibri" panose="020F0502020204030204" pitchFamily="34" charset="0"/>
              </a:rPr>
              <a:t>Verdicchio </a:t>
            </a:r>
            <a:r>
              <a:rPr lang="it-IT" sz="1200" dirty="0" err="1">
                <a:latin typeface="Calibri" panose="020F0502020204030204" pitchFamily="34" charset="0"/>
              </a:rPr>
              <a:t>grape</a:t>
            </a:r>
            <a:r>
              <a:rPr lang="it-IT" sz="1200" dirty="0">
                <a:latin typeface="Calibri" panose="020F0502020204030204" pitchFamily="34" charset="0"/>
              </a:rPr>
              <a:t>. </a:t>
            </a:r>
          </a:p>
          <a:p>
            <a:pPr algn="just"/>
            <a:r>
              <a:rPr lang="en-US" sz="1200" b="1" dirty="0">
                <a:latin typeface="Calibri" panose="020F0502020204030204" pitchFamily="34" charset="0"/>
              </a:rPr>
              <a:t>Taste: </a:t>
            </a:r>
            <a:r>
              <a:rPr lang="en-US" sz="1200" dirty="0">
                <a:latin typeface="Calibri" panose="020F0502020204030204" pitchFamily="34" charset="0"/>
              </a:rPr>
              <a:t>refreshing, sapid with a pleasant bitter almond finish. </a:t>
            </a:r>
            <a:endParaRPr lang="en-US" sz="1200" dirty="0" smtClean="0">
              <a:latin typeface="Calibri" panose="020F0502020204030204" pitchFamily="34" charset="0"/>
            </a:endParaRPr>
          </a:p>
          <a:p>
            <a:pPr algn="just"/>
            <a:endParaRPr lang="en-US" sz="1200" dirty="0">
              <a:latin typeface="Calibri" panose="020F0502020204030204" pitchFamily="34" charset="0"/>
            </a:endParaRPr>
          </a:p>
          <a:p>
            <a:pPr algn="just"/>
            <a:r>
              <a:rPr lang="it-IT" sz="1200" dirty="0" err="1">
                <a:latin typeface="Calibri" panose="020F0502020204030204" pitchFamily="34" charset="0"/>
              </a:rPr>
              <a:t>Serving</a:t>
            </a:r>
            <a:r>
              <a:rPr lang="it-IT" sz="1200" dirty="0">
                <a:latin typeface="Calibri" panose="020F0502020204030204" pitchFamily="34" charset="0"/>
              </a:rPr>
              <a:t> Temperature 12°C </a:t>
            </a:r>
            <a:endParaRPr lang="it-IT" sz="1200" dirty="0"/>
          </a:p>
        </p:txBody>
      </p:sp>
      <p:sp>
        <p:nvSpPr>
          <p:cNvPr id="5" name="Rettangolo 4"/>
          <p:cNvSpPr/>
          <p:nvPr/>
        </p:nvSpPr>
        <p:spPr>
          <a:xfrm>
            <a:off x="140790" y="1461463"/>
            <a:ext cx="6096000" cy="3139321"/>
          </a:xfrm>
          <a:prstGeom prst="rect">
            <a:avLst/>
          </a:prstGeom>
        </p:spPr>
        <p:txBody>
          <a:bodyPr>
            <a:spAutoFit/>
          </a:bodyPr>
          <a:lstStyle/>
          <a:p>
            <a:endParaRPr lang="it-IT" sz="2000" dirty="0">
              <a:solidFill>
                <a:srgbClr val="000000"/>
              </a:solidFill>
              <a:latin typeface="Calibri" panose="020F0502020204030204" pitchFamily="34" charset="0"/>
            </a:endParaRPr>
          </a:p>
          <a:p>
            <a:endParaRPr lang="it-IT" sz="2000" dirty="0">
              <a:latin typeface="Calibri" panose="020F0502020204030204" pitchFamily="34" charset="0"/>
            </a:endParaRPr>
          </a:p>
          <a:p>
            <a:r>
              <a:rPr lang="en-US" i="1" dirty="0" smtClean="0">
                <a:latin typeface="Calibri" panose="020F0502020204030204" pitchFamily="34" charset="0"/>
              </a:rPr>
              <a:t>Packaged </a:t>
            </a:r>
            <a:r>
              <a:rPr lang="en-US" i="1" dirty="0">
                <a:latin typeface="Calibri" panose="020F0502020204030204" pitchFamily="34" charset="0"/>
              </a:rPr>
              <a:t>in the unique </a:t>
            </a:r>
            <a:endParaRPr lang="en-US" i="1" dirty="0" smtClean="0">
              <a:latin typeface="Calibri" panose="020F0502020204030204" pitchFamily="34" charset="0"/>
            </a:endParaRPr>
          </a:p>
          <a:p>
            <a:r>
              <a:rPr lang="en-US" i="1" dirty="0" smtClean="0">
                <a:latin typeface="Calibri" panose="020F0502020204030204" pitchFamily="34" charset="0"/>
              </a:rPr>
              <a:t>emerald green </a:t>
            </a:r>
            <a:r>
              <a:rPr lang="en-US" i="1" dirty="0">
                <a:latin typeface="Calibri" panose="020F0502020204030204" pitchFamily="34" charset="0"/>
              </a:rPr>
              <a:t>amphora </a:t>
            </a:r>
            <a:endParaRPr lang="en-US" i="1" dirty="0" smtClean="0">
              <a:latin typeface="Calibri" panose="020F0502020204030204" pitchFamily="34" charset="0"/>
            </a:endParaRPr>
          </a:p>
          <a:p>
            <a:r>
              <a:rPr lang="en-US" i="1" dirty="0" smtClean="0">
                <a:latin typeface="Calibri" panose="020F0502020204030204" pitchFamily="34" charset="0"/>
              </a:rPr>
              <a:t>shaped </a:t>
            </a:r>
            <a:r>
              <a:rPr lang="en-US" i="1" dirty="0">
                <a:latin typeface="Calibri" panose="020F0502020204030204" pitchFamily="34" charset="0"/>
              </a:rPr>
              <a:t>bottle, </a:t>
            </a:r>
            <a:r>
              <a:rPr lang="en-US" i="1" dirty="0" smtClean="0">
                <a:latin typeface="Calibri" panose="020F0502020204030204" pitchFamily="34" charset="0"/>
              </a:rPr>
              <a:t>Titulus </a:t>
            </a:r>
            <a:r>
              <a:rPr lang="en-US" i="1" dirty="0">
                <a:latin typeface="Calibri" panose="020F0502020204030204" pitchFamily="34" charset="0"/>
              </a:rPr>
              <a:t>remains </a:t>
            </a:r>
            <a:endParaRPr lang="en-US" i="1" dirty="0" smtClean="0">
              <a:latin typeface="Calibri" panose="020F0502020204030204" pitchFamily="34" charset="0"/>
            </a:endParaRPr>
          </a:p>
          <a:p>
            <a:r>
              <a:rPr lang="it-IT" i="1" dirty="0" err="1" smtClean="0">
                <a:latin typeface="Calibri" panose="020F0502020204030204" pitchFamily="34" charset="0"/>
              </a:rPr>
              <a:t>Fazi</a:t>
            </a:r>
            <a:r>
              <a:rPr lang="it-IT" i="1" dirty="0" smtClean="0">
                <a:latin typeface="Calibri" panose="020F0502020204030204" pitchFamily="34" charset="0"/>
              </a:rPr>
              <a:t> </a:t>
            </a:r>
            <a:r>
              <a:rPr lang="it-IT" i="1" dirty="0" err="1">
                <a:latin typeface="Calibri" panose="020F0502020204030204" pitchFamily="34" charset="0"/>
              </a:rPr>
              <a:t>Battaglia’s</a:t>
            </a:r>
            <a:r>
              <a:rPr lang="it-IT" i="1" dirty="0">
                <a:latin typeface="Calibri" panose="020F0502020204030204" pitchFamily="34" charset="0"/>
              </a:rPr>
              <a:t> </a:t>
            </a:r>
            <a:r>
              <a:rPr lang="it-IT" i="1" dirty="0" err="1">
                <a:latin typeface="Calibri" panose="020F0502020204030204" pitchFamily="34" charset="0"/>
              </a:rPr>
              <a:t>icon</a:t>
            </a:r>
            <a:r>
              <a:rPr lang="it-IT" i="1" dirty="0">
                <a:latin typeface="Calibri" panose="020F0502020204030204" pitchFamily="34" charset="0"/>
              </a:rPr>
              <a:t>… </a:t>
            </a:r>
            <a:endParaRPr lang="it-IT" i="1" dirty="0" smtClean="0">
              <a:latin typeface="Calibri" panose="020F0502020204030204" pitchFamily="34" charset="0"/>
            </a:endParaRPr>
          </a:p>
          <a:p>
            <a:endParaRPr lang="it-IT" sz="1400" i="1" dirty="0">
              <a:latin typeface="Calibri" panose="020F0502020204030204" pitchFamily="34" charset="0"/>
            </a:endParaRPr>
          </a:p>
          <a:p>
            <a:r>
              <a:rPr lang="en-US" sz="1200" dirty="0">
                <a:latin typeface="Calibri" panose="020F0502020204030204" pitchFamily="34" charset="0"/>
              </a:rPr>
              <a:t>The winery dedicates particular attention in </a:t>
            </a:r>
          </a:p>
          <a:p>
            <a:r>
              <a:rPr lang="en-US" sz="1200" dirty="0">
                <a:latin typeface="Calibri" panose="020F0502020204030204" pitchFamily="34" charset="0"/>
              </a:rPr>
              <a:t>order to guarantee a product with enviable </a:t>
            </a:r>
          </a:p>
          <a:p>
            <a:r>
              <a:rPr lang="en-US" sz="1200" dirty="0">
                <a:latin typeface="Calibri" panose="020F0502020204030204" pitchFamily="34" charset="0"/>
              </a:rPr>
              <a:t>qualitative continuity, regardless of its production </a:t>
            </a:r>
          </a:p>
          <a:p>
            <a:r>
              <a:rPr lang="en-US" sz="1200" dirty="0">
                <a:latin typeface="Calibri" panose="020F0502020204030204" pitchFamily="34" charset="0"/>
              </a:rPr>
              <a:t>size. The grapes are grown in the 300 hectares of </a:t>
            </a:r>
          </a:p>
          <a:p>
            <a:r>
              <a:rPr lang="en-US" sz="1200" dirty="0">
                <a:latin typeface="Calibri" panose="020F0502020204030204" pitchFamily="34" charset="0"/>
              </a:rPr>
              <a:t>estate-vineyards, subdivided into 12 distinct </a:t>
            </a:r>
          </a:p>
          <a:p>
            <a:r>
              <a:rPr lang="it-IT" sz="1200" dirty="0">
                <a:latin typeface="Calibri" panose="020F0502020204030204" pitchFamily="34" charset="0"/>
              </a:rPr>
              <a:t>single-</a:t>
            </a:r>
            <a:r>
              <a:rPr lang="it-IT" sz="1200" dirty="0" err="1">
                <a:latin typeface="Calibri" panose="020F0502020204030204" pitchFamily="34" charset="0"/>
              </a:rPr>
              <a:t>vineyards</a:t>
            </a:r>
            <a:r>
              <a:rPr lang="it-IT" sz="1200" dirty="0">
                <a:latin typeface="Calibri" panose="020F0502020204030204" pitchFamily="34" charset="0"/>
              </a:rPr>
              <a:t> of </a:t>
            </a:r>
            <a:r>
              <a:rPr lang="it-IT" sz="1200" dirty="0" err="1">
                <a:latin typeface="Calibri" panose="020F0502020204030204" pitchFamily="34" charset="0"/>
              </a:rPr>
              <a:t>different</a:t>
            </a:r>
            <a:r>
              <a:rPr lang="it-IT" sz="1200" dirty="0">
                <a:latin typeface="Calibri" panose="020F0502020204030204" pitchFamily="34" charset="0"/>
              </a:rPr>
              <a:t> </a:t>
            </a:r>
            <a:r>
              <a:rPr lang="it-IT" sz="1200" dirty="0" err="1">
                <a:latin typeface="Calibri" panose="020F0502020204030204" pitchFamily="34" charset="0"/>
              </a:rPr>
              <a:t>exposition</a:t>
            </a:r>
            <a:r>
              <a:rPr lang="it-IT" sz="1200" dirty="0">
                <a:latin typeface="Calibri" panose="020F0502020204030204" pitchFamily="34" charset="0"/>
              </a:rPr>
              <a:t>. </a:t>
            </a:r>
            <a:endParaRPr lang="it-IT" sz="1200" dirty="0"/>
          </a:p>
        </p:txBody>
      </p:sp>
      <p:sp>
        <p:nvSpPr>
          <p:cNvPr id="6" name="Rettangolo 5"/>
          <p:cNvSpPr/>
          <p:nvPr/>
        </p:nvSpPr>
        <p:spPr>
          <a:xfrm>
            <a:off x="3984943" y="-52511"/>
            <a:ext cx="6096000" cy="1969770"/>
          </a:xfrm>
          <a:prstGeom prst="rect">
            <a:avLst/>
          </a:prstGeom>
        </p:spPr>
        <p:txBody>
          <a:bodyPr>
            <a:spAutoFit/>
          </a:bodyPr>
          <a:lstStyle/>
          <a:p>
            <a:endParaRPr lang="it-IT" sz="1600" dirty="0">
              <a:solidFill>
                <a:srgbClr val="000000"/>
              </a:solidFill>
              <a:latin typeface="Arial" panose="020B0604020202020204" pitchFamily="34" charset="0"/>
            </a:endParaRPr>
          </a:p>
          <a:p>
            <a:endParaRPr lang="it-IT" sz="1600" dirty="0">
              <a:latin typeface="Arial" panose="020B0604020202020204" pitchFamily="34" charset="0"/>
            </a:endParaRPr>
          </a:p>
          <a:p>
            <a:r>
              <a:rPr lang="it-IT" sz="3600" b="1" dirty="0" smtClean="0">
                <a:solidFill>
                  <a:srgbClr val="92D050"/>
                </a:solidFill>
                <a:effectLst>
                  <a:outerShdw blurRad="38100" dist="38100" dir="2700000" algn="tl">
                    <a:srgbClr val="000000">
                      <a:alpha val="43137"/>
                    </a:srgbClr>
                  </a:outerShdw>
                </a:effectLst>
                <a:latin typeface="Arial" panose="020B0604020202020204" pitchFamily="34" charset="0"/>
              </a:rPr>
              <a:t>TITULUS</a:t>
            </a:r>
          </a:p>
          <a:p>
            <a:endParaRPr lang="it-IT" dirty="0" smtClean="0">
              <a:solidFill>
                <a:srgbClr val="92D050"/>
              </a:solidFill>
              <a:effectLst>
                <a:outerShdw blurRad="38100" dist="38100" dir="2700000" algn="tl">
                  <a:srgbClr val="000000">
                    <a:alpha val="43137"/>
                  </a:srgbClr>
                </a:outerShdw>
              </a:effectLst>
              <a:latin typeface="Calibri" panose="020F0502020204030204" pitchFamily="34" charset="0"/>
            </a:endParaRPr>
          </a:p>
          <a:p>
            <a:r>
              <a:rPr lang="it-IT" dirty="0" smtClean="0">
                <a:solidFill>
                  <a:srgbClr val="92D050"/>
                </a:solidFill>
                <a:effectLst>
                  <a:outerShdw blurRad="38100" dist="38100" dir="2700000" algn="tl">
                    <a:srgbClr val="000000">
                      <a:alpha val="43137"/>
                    </a:srgbClr>
                  </a:outerShdw>
                </a:effectLst>
                <a:latin typeface="Calibri" panose="020F0502020204030204" pitchFamily="34" charset="0"/>
              </a:rPr>
              <a:t>Verdicchio </a:t>
            </a:r>
            <a:r>
              <a:rPr lang="it-IT" dirty="0">
                <a:solidFill>
                  <a:srgbClr val="92D050"/>
                </a:solidFill>
                <a:effectLst>
                  <a:outerShdw blurRad="38100" dist="38100" dir="2700000" algn="tl">
                    <a:srgbClr val="000000">
                      <a:alpha val="43137"/>
                    </a:srgbClr>
                  </a:outerShdw>
                </a:effectLst>
                <a:latin typeface="Calibri" panose="020F0502020204030204" pitchFamily="34" charset="0"/>
              </a:rPr>
              <a:t>dei Castelli di Jesi </a:t>
            </a:r>
          </a:p>
          <a:p>
            <a:r>
              <a:rPr lang="it-IT" dirty="0">
                <a:solidFill>
                  <a:srgbClr val="92D050"/>
                </a:solidFill>
                <a:effectLst>
                  <a:outerShdw blurRad="38100" dist="38100" dir="2700000" algn="tl">
                    <a:srgbClr val="000000">
                      <a:alpha val="43137"/>
                    </a:srgbClr>
                  </a:outerShdw>
                </a:effectLst>
                <a:latin typeface="Calibri" panose="020F0502020204030204" pitchFamily="34" charset="0"/>
              </a:rPr>
              <a:t>D.O.C. Classico </a:t>
            </a:r>
            <a:endParaRPr lang="it-IT" dirty="0">
              <a:solidFill>
                <a:srgbClr val="92D050"/>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398" y="5505450"/>
            <a:ext cx="386725" cy="99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8025" y="5158319"/>
            <a:ext cx="484070" cy="1347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0438" y="4924425"/>
            <a:ext cx="603536" cy="159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383372" y="6505574"/>
            <a:ext cx="2101827" cy="276999"/>
          </a:xfrm>
          <a:prstGeom prst="rect">
            <a:avLst/>
          </a:prstGeom>
          <a:noFill/>
        </p:spPr>
        <p:txBody>
          <a:bodyPr wrap="square" rtlCol="0">
            <a:spAutoFit/>
          </a:bodyPr>
          <a:lstStyle/>
          <a:p>
            <a:r>
              <a:rPr lang="it-IT" sz="1200" dirty="0" smtClean="0"/>
              <a:t>375 cl         750 cl           1500 cl</a:t>
            </a:r>
            <a:endParaRPr lang="it-IT" sz="1200" dirty="0"/>
          </a:p>
        </p:txBody>
      </p:sp>
    </p:spTree>
    <p:extLst>
      <p:ext uri="{BB962C8B-B14F-4D97-AF65-F5344CB8AC3E}">
        <p14:creationId xmlns:p14="http://schemas.microsoft.com/office/powerpoint/2010/main" val="3670288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135" r="19928"/>
          <a:stretch/>
        </p:blipFill>
        <p:spPr bwMode="auto">
          <a:xfrm>
            <a:off x="2718816" y="3266277"/>
            <a:ext cx="3486912" cy="3549301"/>
          </a:xfrm>
          <a:prstGeom prst="rect">
            <a:avLst/>
          </a:prstGeom>
          <a:solidFill>
            <a:srgbClr val="FFFFFF">
              <a:shade val="85000"/>
            </a:srgbClr>
          </a:solidFill>
          <a:ln w="190500" cap="rnd">
            <a:solidFill>
              <a:srgbClr val="FFFFFF"/>
            </a:solidFill>
          </a:ln>
          <a:effectLst>
            <a:outerShdw dist="35921" dir="2700000" algn="ctr" rotWithShape="0">
              <a:schemeClr val="bg2"/>
            </a:outerShdw>
          </a:effectLst>
          <a:scene3d>
            <a:camera prst="orthographicFront"/>
            <a:lightRig rig="twoPt" dir="t">
              <a:rot lat="0" lon="0" rev="7800000"/>
            </a:lightRig>
          </a:scene3d>
          <a:sp3d contourW="6350">
            <a:bevelT w="50800" h="16510"/>
            <a:contourClr>
              <a:srgbClr val="C0C0C0"/>
            </a:contourClr>
          </a:sp3d>
          <a:extLst/>
        </p:spPr>
      </p:pic>
      <p:sp>
        <p:nvSpPr>
          <p:cNvPr id="3" name="Text Box 4"/>
          <p:cNvSpPr txBox="1">
            <a:spLocks noChangeArrowheads="1"/>
          </p:cNvSpPr>
          <p:nvPr/>
        </p:nvSpPr>
        <p:spPr bwMode="auto">
          <a:xfrm>
            <a:off x="1054428" y="1920280"/>
            <a:ext cx="10083143"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it-IT" sz="2400" dirty="0" smtClean="0">
                <a:solidFill>
                  <a:schemeClr val="tx1">
                    <a:lumMod val="75000"/>
                    <a:lumOff val="25000"/>
                  </a:schemeClr>
                </a:solidFill>
                <a:latin typeface="Myriad Pro" panose="020B0503030403020204" pitchFamily="34" charset="0"/>
                <a:cs typeface="Myriad Arabic" panose="01010101010101010101" pitchFamily="50" charset="-78"/>
              </a:rPr>
              <a:t>FAZI BATTAGLIA </a:t>
            </a:r>
            <a:r>
              <a:rPr lang="en-US" sz="2400" dirty="0">
                <a:solidFill>
                  <a:schemeClr val="tx1">
                    <a:lumMod val="75000"/>
                    <a:lumOff val="25000"/>
                  </a:schemeClr>
                </a:solidFill>
                <a:latin typeface="Myriad Pro" panose="020B0503030403020204" pitchFamily="34" charset="0"/>
                <a:cs typeface="Myriad Arabic" panose="01010101010101010101" pitchFamily="50" charset="-78"/>
              </a:rPr>
              <a:t>is one of the </a:t>
            </a:r>
            <a:r>
              <a:rPr lang="en-US" sz="2400" b="1" dirty="0">
                <a:solidFill>
                  <a:srgbClr val="C00000"/>
                </a:solidFill>
                <a:latin typeface="Myriad Pro" panose="020B0503030403020204" pitchFamily="34" charset="0"/>
                <a:cs typeface="Myriad Arabic" panose="01010101010101010101" pitchFamily="50" charset="-78"/>
              </a:rPr>
              <a:t>great 1950s and 60s Italian brands </a:t>
            </a:r>
            <a:r>
              <a:rPr lang="en-US" sz="2400" dirty="0">
                <a:solidFill>
                  <a:schemeClr val="tx1">
                    <a:lumMod val="75000"/>
                    <a:lumOff val="25000"/>
                  </a:schemeClr>
                </a:solidFill>
                <a:latin typeface="Myriad Pro" panose="020B0503030403020204" pitchFamily="34" charset="0"/>
                <a:cs typeface="Myriad Arabic" panose="01010101010101010101" pitchFamily="50" charset="-78"/>
              </a:rPr>
              <a:t>with an ideal of </a:t>
            </a:r>
            <a:r>
              <a:rPr lang="en-US" sz="2400" dirty="0" smtClean="0">
                <a:solidFill>
                  <a:schemeClr val="tx1">
                    <a:lumMod val="75000"/>
                    <a:lumOff val="25000"/>
                  </a:schemeClr>
                </a:solidFill>
                <a:latin typeface="Myriad Pro" panose="020B0503030403020204" pitchFamily="34" charset="0"/>
                <a:cs typeface="Myriad Arabic" panose="01010101010101010101" pitchFamily="50" charset="-78"/>
              </a:rPr>
              <a:t>a</a:t>
            </a:r>
            <a:r>
              <a:rPr lang="it-IT" sz="2400" dirty="0" smtClean="0">
                <a:solidFill>
                  <a:schemeClr val="tx1">
                    <a:lumMod val="75000"/>
                    <a:lumOff val="25000"/>
                  </a:schemeClr>
                </a:solidFill>
                <a:latin typeface="Myriad Pro" panose="020B0503030403020204" pitchFamily="34" charset="0"/>
                <a:cs typeface="Myriad Arabic" panose="01010101010101010101" pitchFamily="50" charset="-78"/>
              </a:rPr>
              <a:t>…</a:t>
            </a: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27" t="13376" r="2771" b="1935"/>
          <a:stretch/>
        </p:blipFill>
        <p:spPr bwMode="auto">
          <a:xfrm>
            <a:off x="6321606" y="3266276"/>
            <a:ext cx="2996130" cy="3549302"/>
          </a:xfrm>
          <a:prstGeom prst="rect">
            <a:avLst/>
          </a:prstGeom>
          <a:solidFill>
            <a:srgbClr val="FFFFFF">
              <a:shade val="85000"/>
            </a:srgbClr>
          </a:solidFill>
          <a:ln w="190500" cap="rnd">
            <a:solidFill>
              <a:srgbClr val="FFFFFF"/>
            </a:solidFill>
          </a:ln>
          <a:effectLst>
            <a:outerShdw dist="35921" dir="2700000" algn="ctr" rotWithShape="0">
              <a:schemeClr val="bg2"/>
            </a:outerShdw>
          </a:effectLst>
          <a:scene3d>
            <a:camera prst="orthographicFront"/>
            <a:lightRig rig="twoPt" dir="t">
              <a:rot lat="0" lon="0" rev="7800000"/>
            </a:lightRig>
          </a:scene3d>
          <a:sp3d contourW="6350">
            <a:bevelT w="50800" h="16510"/>
            <a:contourClr>
              <a:srgbClr val="C0C0C0"/>
            </a:contourClr>
          </a:sp3d>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49" t="6153"/>
          <a:stretch/>
        </p:blipFill>
        <p:spPr bwMode="auto">
          <a:xfrm>
            <a:off x="9338201" y="3266277"/>
            <a:ext cx="2751322" cy="3549301"/>
          </a:xfrm>
          <a:prstGeom prst="rect">
            <a:avLst/>
          </a:prstGeom>
          <a:solidFill>
            <a:srgbClr val="FFFFFF">
              <a:shade val="85000"/>
            </a:srgbClr>
          </a:solidFill>
          <a:ln w="190500" cap="rnd">
            <a:solidFill>
              <a:srgbClr val="FFFFFF"/>
            </a:solidFill>
          </a:ln>
          <a:effectLst>
            <a:outerShdw dist="35921" dir="2700000" algn="ctr" rotWithShape="0">
              <a:schemeClr val="bg2"/>
            </a:outerShdw>
          </a:effectLst>
          <a:scene3d>
            <a:camera prst="orthographicFront"/>
            <a:lightRig rig="twoPt" dir="t">
              <a:rot lat="0" lon="0" rev="7800000"/>
            </a:lightRig>
          </a:scene3d>
          <a:sp3d contourW="6350">
            <a:bevelT w="50800" h="16510"/>
            <a:contourClr>
              <a:srgbClr val="C0C0C0"/>
            </a:contourClr>
          </a:sp3d>
          <a:extLst/>
        </p:spPr>
      </p:pic>
      <p:pic>
        <p:nvPicPr>
          <p:cNvPr id="6"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72" r="18570"/>
          <a:stretch/>
        </p:blipFill>
        <p:spPr bwMode="auto">
          <a:xfrm>
            <a:off x="87765" y="3266276"/>
            <a:ext cx="2595115" cy="3549302"/>
          </a:xfrm>
          <a:prstGeom prst="rect">
            <a:avLst/>
          </a:prstGeom>
          <a:solidFill>
            <a:srgbClr val="FFFFFF">
              <a:shade val="85000"/>
            </a:srgbClr>
          </a:solidFill>
          <a:ln w="190500" cap="rnd">
            <a:solidFill>
              <a:srgbClr val="FFFFFF"/>
            </a:solidFill>
          </a:ln>
          <a:effectLst>
            <a:outerShdw dist="35921" dir="2700000" algn="ctr" rotWithShape="0">
              <a:schemeClr val="bg2"/>
            </a:outerShdw>
          </a:effectLst>
          <a:scene3d>
            <a:camera prst="orthographicFront"/>
            <a:lightRig rig="twoPt" dir="t">
              <a:rot lat="0" lon="0" rev="7800000"/>
            </a:lightRig>
          </a:scene3d>
          <a:sp3d contourW="6350">
            <a:bevelT w="50800" h="16510"/>
            <a:contourClr>
              <a:srgbClr val="C0C0C0"/>
            </a:contourClr>
          </a:sp3d>
          <a:extLst/>
        </p:spPr>
      </p:pic>
      <p:sp>
        <p:nvSpPr>
          <p:cNvPr id="9" name="CasellaDiTesto 8"/>
          <p:cNvSpPr txBox="1"/>
          <p:nvPr/>
        </p:nvSpPr>
        <p:spPr>
          <a:xfrm>
            <a:off x="1" y="5545419"/>
            <a:ext cx="2595115" cy="461665"/>
          </a:xfrm>
          <a:prstGeom prst="rect">
            <a:avLst/>
          </a:prstGeom>
          <a:noFill/>
        </p:spPr>
        <p:txBody>
          <a:bodyPr wrap="square" rtlCol="0">
            <a:spAutoFit/>
          </a:bodyPr>
          <a:lstStyle/>
          <a:p>
            <a:pPr algn="ctr"/>
            <a:r>
              <a:rPr lang="it-IT" sz="2400" b="1" dirty="0" smtClean="0">
                <a:solidFill>
                  <a:srgbClr val="FFC000"/>
                </a:solidFill>
                <a:latin typeface="Myriad Pro" panose="020B0503030403020204" pitchFamily="34" charset="0"/>
                <a:ea typeface="ＭＳ Ｐゴシック" pitchFamily="34" charset="-128"/>
                <a:cs typeface="Calibri" pitchFamily="34" charset="0"/>
              </a:rPr>
              <a:t>HARDWORKING</a:t>
            </a:r>
            <a:endParaRPr lang="it-IT" sz="2400" b="1" dirty="0">
              <a:solidFill>
                <a:srgbClr val="FFC000"/>
              </a:solidFill>
              <a:latin typeface="Myriad Pro" panose="020B0503030403020204" pitchFamily="34" charset="0"/>
              <a:ea typeface="ＭＳ Ｐゴシック" pitchFamily="34" charset="-128"/>
              <a:cs typeface="Calibri" pitchFamily="34" charset="0"/>
            </a:endParaRPr>
          </a:p>
        </p:txBody>
      </p:sp>
      <p:sp>
        <p:nvSpPr>
          <p:cNvPr id="13" name="Titolo 1"/>
          <p:cNvSpPr txBox="1">
            <a:spLocks/>
          </p:cNvSpPr>
          <p:nvPr/>
        </p:nvSpPr>
        <p:spPr>
          <a:xfrm>
            <a:off x="609600" y="1167384"/>
            <a:ext cx="10972800" cy="8080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a:solidFill>
                  <a:schemeClr val="tx1">
                    <a:lumMod val="75000"/>
                    <a:lumOff val="25000"/>
                  </a:schemeClr>
                </a:solidFill>
                <a:latin typeface="+mn-lt"/>
                <a:ea typeface="+mn-ea"/>
                <a:cs typeface="+mn-cs"/>
              </a:rPr>
              <a:t>OUR SPIRIT</a:t>
            </a:r>
            <a:endParaRPr lang="en-US" sz="3600" b="1" dirty="0">
              <a:solidFill>
                <a:schemeClr val="tx1">
                  <a:lumMod val="75000"/>
                  <a:lumOff val="25000"/>
                </a:schemeClr>
              </a:solidFill>
              <a:latin typeface="+mn-lt"/>
              <a:ea typeface="+mn-ea"/>
              <a:cs typeface="+mn-cs"/>
            </a:endParaRPr>
          </a:p>
        </p:txBody>
      </p:sp>
      <p:sp>
        <p:nvSpPr>
          <p:cNvPr id="14" name="CasellaDiTesto 13"/>
          <p:cNvSpPr txBox="1"/>
          <p:nvPr/>
        </p:nvSpPr>
        <p:spPr>
          <a:xfrm>
            <a:off x="3054928" y="5545419"/>
            <a:ext cx="2595115" cy="461665"/>
          </a:xfrm>
          <a:prstGeom prst="rect">
            <a:avLst/>
          </a:prstGeom>
          <a:noFill/>
        </p:spPr>
        <p:txBody>
          <a:bodyPr wrap="square" rtlCol="0">
            <a:spAutoFit/>
          </a:bodyPr>
          <a:lstStyle/>
          <a:p>
            <a:pPr algn="ctr"/>
            <a:r>
              <a:rPr lang="it-IT" sz="2400" b="1" dirty="0" smtClean="0">
                <a:solidFill>
                  <a:srgbClr val="FFC000"/>
                </a:solidFill>
                <a:latin typeface="Myriad Pro" panose="020B0503030403020204" pitchFamily="34" charset="0"/>
                <a:ea typeface="ＭＳ Ｐゴシック" pitchFamily="34" charset="-128"/>
                <a:cs typeface="Calibri" pitchFamily="34" charset="0"/>
              </a:rPr>
              <a:t>CONSTRUCTIVE </a:t>
            </a:r>
            <a:endParaRPr lang="it-IT" sz="2400" b="1" dirty="0">
              <a:solidFill>
                <a:srgbClr val="FFC000"/>
              </a:solidFill>
              <a:latin typeface="Myriad Pro" panose="020B0503030403020204" pitchFamily="34" charset="0"/>
              <a:ea typeface="ＭＳ Ｐゴシック" pitchFamily="34" charset="-128"/>
              <a:cs typeface="Calibri" pitchFamily="34" charset="0"/>
            </a:endParaRPr>
          </a:p>
        </p:txBody>
      </p:sp>
      <p:sp>
        <p:nvSpPr>
          <p:cNvPr id="15" name="CasellaDiTesto 14"/>
          <p:cNvSpPr txBox="1"/>
          <p:nvPr/>
        </p:nvSpPr>
        <p:spPr>
          <a:xfrm>
            <a:off x="6577447" y="5545419"/>
            <a:ext cx="2595115" cy="461665"/>
          </a:xfrm>
          <a:prstGeom prst="rect">
            <a:avLst/>
          </a:prstGeom>
          <a:noFill/>
        </p:spPr>
        <p:txBody>
          <a:bodyPr wrap="square" rtlCol="0">
            <a:spAutoFit/>
          </a:bodyPr>
          <a:lstStyle/>
          <a:p>
            <a:pPr algn="ctr"/>
            <a:r>
              <a:rPr lang="it-IT" sz="2400" b="1" dirty="0" smtClean="0">
                <a:solidFill>
                  <a:srgbClr val="FFC000"/>
                </a:solidFill>
                <a:latin typeface="Myriad Pro" panose="020B0503030403020204" pitchFamily="34" charset="0"/>
                <a:ea typeface="ＭＳ Ｐゴシック" pitchFamily="34" charset="-128"/>
                <a:cs typeface="Calibri" pitchFamily="34" charset="0"/>
              </a:rPr>
              <a:t>STYLISH</a:t>
            </a:r>
            <a:endParaRPr lang="it-IT" sz="2400" b="1" dirty="0">
              <a:solidFill>
                <a:srgbClr val="FFC000"/>
              </a:solidFill>
              <a:latin typeface="Myriad Pro" panose="020B0503030403020204" pitchFamily="34" charset="0"/>
              <a:ea typeface="ＭＳ Ｐゴシック" pitchFamily="34" charset="-128"/>
              <a:cs typeface="Calibri" pitchFamily="34" charset="0"/>
            </a:endParaRPr>
          </a:p>
        </p:txBody>
      </p:sp>
      <p:sp>
        <p:nvSpPr>
          <p:cNvPr id="16" name="CasellaDiTesto 15"/>
          <p:cNvSpPr txBox="1"/>
          <p:nvPr/>
        </p:nvSpPr>
        <p:spPr>
          <a:xfrm>
            <a:off x="9528466" y="5545419"/>
            <a:ext cx="2595115" cy="461665"/>
          </a:xfrm>
          <a:prstGeom prst="rect">
            <a:avLst/>
          </a:prstGeom>
          <a:noFill/>
        </p:spPr>
        <p:txBody>
          <a:bodyPr wrap="square" rtlCol="0">
            <a:spAutoFit/>
          </a:bodyPr>
          <a:lstStyle/>
          <a:p>
            <a:pPr algn="ctr"/>
            <a:r>
              <a:rPr lang="it-IT" sz="2400" b="1" dirty="0" smtClean="0">
                <a:solidFill>
                  <a:srgbClr val="FFC000"/>
                </a:solidFill>
                <a:latin typeface="Myriad Pro" panose="020B0503030403020204" pitchFamily="34" charset="0"/>
                <a:ea typeface="ＭＳ Ｐゴシック" pitchFamily="34" charset="-128"/>
                <a:cs typeface="Calibri" pitchFamily="34" charset="0"/>
              </a:rPr>
              <a:t>AUTHENTIC</a:t>
            </a:r>
            <a:endParaRPr lang="it-IT" sz="2400" b="1" dirty="0">
              <a:solidFill>
                <a:srgbClr val="FFC000"/>
              </a:solidFill>
              <a:latin typeface="Myriad Pro" panose="020B0503030403020204" pitchFamily="34" charset="0"/>
              <a:ea typeface="ＭＳ Ｐゴシック" pitchFamily="34" charset="-128"/>
              <a:cs typeface="Calibri" pitchFamily="34" charset="0"/>
            </a:endParaRPr>
          </a:p>
        </p:txBody>
      </p:sp>
      <p:pic>
        <p:nvPicPr>
          <p:cNvPr id="17" name="Immagin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328" y="-83127"/>
            <a:ext cx="2161309" cy="2161309"/>
          </a:xfrm>
          <a:prstGeom prst="rect">
            <a:avLst/>
          </a:prstGeom>
        </p:spPr>
      </p:pic>
    </p:spTree>
    <p:extLst>
      <p:ext uri="{BB962C8B-B14F-4D97-AF65-F5344CB8AC3E}">
        <p14:creationId xmlns:p14="http://schemas.microsoft.com/office/powerpoint/2010/main" val="16929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6000" b="-6000"/>
          </a:stretch>
        </a:blipFill>
        <a:effectLst/>
      </p:bgPr>
    </p:bg>
    <p:spTree>
      <p:nvGrpSpPr>
        <p:cNvPr id="1" name=""/>
        <p:cNvGrpSpPr/>
        <p:nvPr/>
      </p:nvGrpSpPr>
      <p:grpSpPr>
        <a:xfrm>
          <a:off x="0" y="0"/>
          <a:ext cx="0" cy="0"/>
          <a:chOff x="0" y="0"/>
          <a:chExt cx="0" cy="0"/>
        </a:xfrm>
      </p:grpSpPr>
      <p:sp>
        <p:nvSpPr>
          <p:cNvPr id="8" name="Titolo 1"/>
          <p:cNvSpPr txBox="1">
            <a:spLocks/>
          </p:cNvSpPr>
          <p:nvPr/>
        </p:nvSpPr>
        <p:spPr>
          <a:xfrm>
            <a:off x="609600" y="1179576"/>
            <a:ext cx="10972800" cy="8080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smtClean="0">
                <a:solidFill>
                  <a:schemeClr val="tx1">
                    <a:lumMod val="75000"/>
                    <a:lumOff val="25000"/>
                  </a:schemeClr>
                </a:solidFill>
                <a:latin typeface="+mn-lt"/>
                <a:ea typeface="+mn-ea"/>
                <a:cs typeface="+mn-cs"/>
              </a:rPr>
              <a:t>AN ITALIAN WINE ICON</a:t>
            </a:r>
            <a:endParaRPr lang="en-US" sz="3600" b="1" dirty="0">
              <a:solidFill>
                <a:schemeClr val="tx1">
                  <a:lumMod val="75000"/>
                  <a:lumOff val="25000"/>
                </a:schemeClr>
              </a:solidFill>
              <a:latin typeface="+mn-lt"/>
              <a:ea typeface="+mn-ea"/>
              <a:cs typeface="+mn-cs"/>
            </a:endParaRPr>
          </a:p>
        </p:txBody>
      </p:sp>
      <p:sp>
        <p:nvSpPr>
          <p:cNvPr id="9" name="Text Box 4"/>
          <p:cNvSpPr txBox="1">
            <a:spLocks noChangeArrowheads="1"/>
          </p:cNvSpPr>
          <p:nvPr/>
        </p:nvSpPr>
        <p:spPr bwMode="auto">
          <a:xfrm>
            <a:off x="4010890" y="2243328"/>
            <a:ext cx="788850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algn="just" eaLnBrk="1" hangingPunct="1">
              <a:buFont typeface="Wingdings" pitchFamily="2" charset="2"/>
              <a:buChar char="§"/>
            </a:pPr>
            <a:r>
              <a:rPr lang="en-US" sz="2400" dirty="0">
                <a:solidFill>
                  <a:schemeClr val="tx1">
                    <a:lumMod val="75000"/>
                    <a:lumOff val="25000"/>
                  </a:schemeClr>
                </a:solidFill>
                <a:latin typeface="Myriad Pro" panose="020B0503030403020204" pitchFamily="34" charset="0"/>
                <a:cs typeface="Calibri" pitchFamily="34" charset="0"/>
              </a:rPr>
              <a:t>a </a:t>
            </a:r>
            <a:r>
              <a:rPr lang="en-US" sz="2400" dirty="0" err="1">
                <a:solidFill>
                  <a:schemeClr val="tx1">
                    <a:lumMod val="75000"/>
                    <a:lumOff val="25000"/>
                  </a:schemeClr>
                </a:solidFill>
                <a:latin typeface="Myriad Pro" panose="020B0503030403020204" pitchFamily="34" charset="0"/>
                <a:cs typeface="Calibri" pitchFamily="34" charset="0"/>
              </a:rPr>
              <a:t>centre</a:t>
            </a:r>
            <a:r>
              <a:rPr lang="en-US" sz="2400" dirty="0">
                <a:solidFill>
                  <a:schemeClr val="tx1">
                    <a:lumMod val="75000"/>
                    <a:lumOff val="25000"/>
                  </a:schemeClr>
                </a:solidFill>
                <a:latin typeface="Myriad Pro" panose="020B0503030403020204" pitchFamily="34" charset="0"/>
                <a:cs typeface="Calibri" pitchFamily="34" charset="0"/>
              </a:rPr>
              <a:t> stage player of these Italian golden years</a:t>
            </a:r>
            <a:r>
              <a:rPr lang="en-US" sz="2400" dirty="0" smtClean="0">
                <a:solidFill>
                  <a:schemeClr val="tx1">
                    <a:lumMod val="75000"/>
                    <a:lumOff val="25000"/>
                  </a:schemeClr>
                </a:solidFill>
                <a:latin typeface="Myriad Pro" panose="020B0503030403020204" pitchFamily="34" charset="0"/>
                <a:cs typeface="Calibri" pitchFamily="34" charset="0"/>
              </a:rPr>
              <a:t>.</a:t>
            </a:r>
          </a:p>
          <a:p>
            <a:pPr algn="just" eaLnBrk="1" hangingPunct="1"/>
            <a:endParaRPr lang="it-IT" sz="2400" dirty="0" smtClean="0">
              <a:solidFill>
                <a:schemeClr val="tx1">
                  <a:lumMod val="75000"/>
                  <a:lumOff val="25000"/>
                </a:schemeClr>
              </a:solidFill>
              <a:latin typeface="Myriad Pro" panose="020B0503030403020204" pitchFamily="34" charset="0"/>
              <a:cs typeface="Calibri" pitchFamily="34" charset="0"/>
            </a:endParaRPr>
          </a:p>
          <a:p>
            <a:pPr marL="342900" indent="-342900" algn="just" eaLnBrk="1" hangingPunct="1">
              <a:buFont typeface="Wingdings" pitchFamily="2" charset="2"/>
              <a:buChar char="§"/>
            </a:pPr>
            <a:r>
              <a:rPr lang="en-US" sz="2400" b="1" dirty="0">
                <a:solidFill>
                  <a:srgbClr val="FFC000"/>
                </a:solidFill>
                <a:latin typeface="Myriad Pro" panose="020B0503030403020204" pitchFamily="34" charset="0"/>
                <a:cs typeface="Calibri" pitchFamily="34" charset="0"/>
              </a:rPr>
              <a:t>VERDICCHIO</a:t>
            </a:r>
            <a:r>
              <a:rPr lang="en-US" sz="2400" dirty="0">
                <a:solidFill>
                  <a:schemeClr val="tx1">
                    <a:lumMod val="75000"/>
                    <a:lumOff val="25000"/>
                  </a:schemeClr>
                </a:solidFill>
                <a:latin typeface="Myriad Pro" panose="020B0503030403020204" pitchFamily="34" charset="0"/>
                <a:cs typeface="Calibri" pitchFamily="34" charset="0"/>
              </a:rPr>
              <a:t>'s official mother, a wine whose history is interwoven with </a:t>
            </a:r>
            <a:r>
              <a:rPr lang="en-US" sz="2400" dirty="0" smtClean="0">
                <a:solidFill>
                  <a:schemeClr val="tx1">
                    <a:lumMod val="75000"/>
                    <a:lumOff val="25000"/>
                  </a:schemeClr>
                </a:solidFill>
                <a:latin typeface="Myriad Pro" panose="020B0503030403020204" pitchFamily="34" charset="0"/>
                <a:cs typeface="Calibri" pitchFamily="34" charset="0"/>
              </a:rPr>
              <a:t>Italy's</a:t>
            </a:r>
            <a:r>
              <a:rPr lang="it-IT" sz="2400" dirty="0" smtClean="0">
                <a:solidFill>
                  <a:schemeClr val="tx1">
                    <a:lumMod val="75000"/>
                    <a:lumOff val="25000"/>
                  </a:schemeClr>
                </a:solidFill>
                <a:latin typeface="Myriad Pro" panose="020B0503030403020204" pitchFamily="34" charset="0"/>
                <a:cs typeface="Calibri" pitchFamily="34" charset="0"/>
              </a:rPr>
              <a:t>.</a:t>
            </a:r>
          </a:p>
          <a:p>
            <a:pPr algn="just" eaLnBrk="1" hangingPunct="1"/>
            <a:endParaRPr lang="it-IT" sz="2400" dirty="0">
              <a:solidFill>
                <a:schemeClr val="tx1">
                  <a:lumMod val="75000"/>
                  <a:lumOff val="25000"/>
                </a:schemeClr>
              </a:solidFill>
              <a:latin typeface="Myriad Pro" panose="020B0503030403020204" pitchFamily="34" charset="0"/>
              <a:cs typeface="Calibri" pitchFamily="34" charset="0"/>
            </a:endParaRPr>
          </a:p>
          <a:p>
            <a:pPr marL="342900" indent="-342900" algn="just" eaLnBrk="1" hangingPunct="1">
              <a:buFont typeface="Wingdings" pitchFamily="2" charset="2"/>
              <a:buChar char="§"/>
            </a:pPr>
            <a:r>
              <a:rPr lang="en-US" sz="2400" dirty="0" smtClean="0">
                <a:solidFill>
                  <a:schemeClr val="tx1">
                    <a:lumMod val="75000"/>
                    <a:lumOff val="25000"/>
                  </a:schemeClr>
                </a:solidFill>
                <a:latin typeface="Myriad Pro" panose="020B0503030403020204" pitchFamily="34" charset="0"/>
                <a:cs typeface="Calibri" pitchFamily="34" charset="0"/>
              </a:rPr>
              <a:t>a </a:t>
            </a:r>
            <a:r>
              <a:rPr lang="en-US" sz="2400" dirty="0">
                <a:solidFill>
                  <a:schemeClr val="tx1">
                    <a:lumMod val="75000"/>
                    <a:lumOff val="25000"/>
                  </a:schemeClr>
                </a:solidFill>
                <a:latin typeface="Myriad Pro" panose="020B0503030403020204" pitchFamily="34" charset="0"/>
                <a:cs typeface="Calibri" pitchFamily="34" charset="0"/>
              </a:rPr>
              <a:t>desire to (re)establish its identity and </a:t>
            </a:r>
            <a:r>
              <a:rPr lang="en-US" sz="2400" dirty="0" err="1">
                <a:solidFill>
                  <a:schemeClr val="tx1">
                    <a:lumMod val="75000"/>
                    <a:lumOff val="25000"/>
                  </a:schemeClr>
                </a:solidFill>
                <a:latin typeface="Myriad Pro" panose="020B0503030403020204" pitchFamily="34" charset="0"/>
                <a:cs typeface="Calibri" pitchFamily="34" charset="0"/>
              </a:rPr>
              <a:t>reappropriate</a:t>
            </a:r>
            <a:r>
              <a:rPr lang="en-US" sz="2400" dirty="0">
                <a:solidFill>
                  <a:schemeClr val="tx1">
                    <a:lumMod val="75000"/>
                    <a:lumOff val="25000"/>
                  </a:schemeClr>
                </a:solidFill>
                <a:latin typeface="Myriad Pro" panose="020B0503030403020204" pitchFamily="34" charset="0"/>
                <a:cs typeface="Calibri" pitchFamily="34" charset="0"/>
              </a:rPr>
              <a:t> its leading role in Italy, under the guidance of </a:t>
            </a:r>
            <a:r>
              <a:rPr lang="en-US" sz="2400" b="1" dirty="0" smtClean="0">
                <a:solidFill>
                  <a:srgbClr val="FFC000"/>
                </a:solidFill>
                <a:latin typeface="Myriad Pro" panose="020B0503030403020204" pitchFamily="34" charset="0"/>
                <a:cs typeface="Calibri" pitchFamily="34" charset="0"/>
              </a:rPr>
              <a:t>BERTANI DOMAINS</a:t>
            </a:r>
            <a:r>
              <a:rPr lang="en-US" sz="2400" dirty="0" smtClean="0">
                <a:solidFill>
                  <a:schemeClr val="tx1">
                    <a:lumMod val="75000"/>
                    <a:lumOff val="25000"/>
                  </a:schemeClr>
                </a:solidFill>
                <a:latin typeface="Myriad Pro" panose="020B0503030403020204" pitchFamily="34" charset="0"/>
                <a:cs typeface="Calibri" pitchFamily="34" charset="0"/>
              </a:rPr>
              <a:t>, </a:t>
            </a:r>
            <a:r>
              <a:rPr lang="en-US" sz="2400" dirty="0">
                <a:solidFill>
                  <a:schemeClr val="tx1">
                    <a:lumMod val="75000"/>
                    <a:lumOff val="25000"/>
                  </a:schemeClr>
                </a:solidFill>
                <a:latin typeface="Myriad Pro" panose="020B0503030403020204" pitchFamily="34" charset="0"/>
                <a:cs typeface="Calibri" pitchFamily="34" charset="0"/>
              </a:rPr>
              <a:t>and take its place in the Italian wine salon as </a:t>
            </a:r>
            <a:r>
              <a:rPr lang="en-US" sz="2400" dirty="0" err="1">
                <a:solidFill>
                  <a:schemeClr val="tx1">
                    <a:lumMod val="75000"/>
                    <a:lumOff val="25000"/>
                  </a:schemeClr>
                </a:solidFill>
                <a:latin typeface="Myriad Pro" panose="020B0503030403020204" pitchFamily="34" charset="0"/>
                <a:cs typeface="Calibri" pitchFamily="34" charset="0"/>
              </a:rPr>
              <a:t>Verdicchio's</a:t>
            </a:r>
            <a:r>
              <a:rPr lang="en-US" sz="2400" dirty="0">
                <a:solidFill>
                  <a:schemeClr val="tx1">
                    <a:lumMod val="75000"/>
                    <a:lumOff val="25000"/>
                  </a:schemeClr>
                </a:solidFill>
                <a:latin typeface="Myriad Pro" panose="020B0503030403020204" pitchFamily="34" charset="0"/>
                <a:cs typeface="Calibri" pitchFamily="34" charset="0"/>
              </a:rPr>
              <a:t> ambassador and </a:t>
            </a:r>
            <a:r>
              <a:rPr lang="en-US" sz="2400" dirty="0" smtClean="0">
                <a:solidFill>
                  <a:schemeClr val="tx1">
                    <a:lumMod val="75000"/>
                    <a:lumOff val="25000"/>
                  </a:schemeClr>
                </a:solidFill>
                <a:latin typeface="Myriad Pro" panose="020B0503030403020204" pitchFamily="34" charset="0"/>
                <a:cs typeface="Calibri" pitchFamily="34" charset="0"/>
              </a:rPr>
              <a:t>spokesperson</a:t>
            </a:r>
            <a:r>
              <a:rPr lang="it-IT" sz="2400" dirty="0" smtClean="0">
                <a:solidFill>
                  <a:schemeClr val="tx1">
                    <a:lumMod val="75000"/>
                    <a:lumOff val="25000"/>
                  </a:schemeClr>
                </a:solidFill>
                <a:latin typeface="Myriad Pro" panose="020B0503030403020204" pitchFamily="34" charset="0"/>
                <a:cs typeface="Calibri" pitchFamily="34" charset="0"/>
              </a:rPr>
              <a:t>.</a:t>
            </a:r>
          </a:p>
          <a:p>
            <a:pPr algn="just" eaLnBrk="1" hangingPunct="1"/>
            <a:endParaRPr lang="it-IT" sz="2400" dirty="0" smtClean="0">
              <a:solidFill>
                <a:schemeClr val="tx1">
                  <a:lumMod val="75000"/>
                  <a:lumOff val="25000"/>
                </a:schemeClr>
              </a:solidFill>
              <a:latin typeface="Myriad Pro" panose="020B0503030403020204" pitchFamily="34" charset="0"/>
              <a:cs typeface="Calibri" pitchFamily="34" charset="0"/>
            </a:endParaRPr>
          </a:p>
        </p:txBody>
      </p:sp>
      <p:sp>
        <p:nvSpPr>
          <p:cNvPr id="12" name="Rettangolo 11"/>
          <p:cNvSpPr/>
          <p:nvPr/>
        </p:nvSpPr>
        <p:spPr>
          <a:xfrm>
            <a:off x="231328" y="2322016"/>
            <a:ext cx="3779562" cy="584775"/>
          </a:xfrm>
          <a:prstGeom prst="rect">
            <a:avLst/>
          </a:prstGeom>
        </p:spPr>
        <p:txBody>
          <a:bodyPr wrap="square">
            <a:spAutoFit/>
          </a:bodyPr>
          <a:lstStyle/>
          <a:p>
            <a:r>
              <a:rPr lang="it-IT" sz="3200" b="1" dirty="0">
                <a:solidFill>
                  <a:srgbClr val="FFC000"/>
                </a:solidFill>
                <a:latin typeface="Myriad Pro" panose="020B0503030403020204" pitchFamily="34" charset="0"/>
                <a:cs typeface="Calibri" pitchFamily="34" charset="0"/>
              </a:rPr>
              <a:t>FAZI BATTAGLIA </a:t>
            </a:r>
            <a:r>
              <a:rPr lang="it-IT" sz="3200" dirty="0" err="1" smtClean="0">
                <a:solidFill>
                  <a:schemeClr val="tx1">
                    <a:lumMod val="75000"/>
                    <a:lumOff val="25000"/>
                  </a:schemeClr>
                </a:solidFill>
                <a:latin typeface="Myriad Pro" panose="020B0503030403020204" pitchFamily="34" charset="0"/>
                <a:cs typeface="Calibri" pitchFamily="34" charset="0"/>
              </a:rPr>
              <a:t>is</a:t>
            </a:r>
            <a:r>
              <a:rPr lang="it-IT" sz="3200" dirty="0" smtClean="0">
                <a:solidFill>
                  <a:schemeClr val="tx1">
                    <a:lumMod val="75000"/>
                    <a:lumOff val="25000"/>
                  </a:schemeClr>
                </a:solidFill>
                <a:latin typeface="Myriad Pro" panose="020B0503030403020204" pitchFamily="34" charset="0"/>
                <a:cs typeface="Calibri" pitchFamily="34" charset="0"/>
              </a:rPr>
              <a:t>:</a:t>
            </a:r>
            <a:endParaRPr lang="it-IT" sz="3200" dirty="0">
              <a:solidFill>
                <a:schemeClr val="tx1">
                  <a:lumMod val="75000"/>
                  <a:lumOff val="25000"/>
                </a:schemeClr>
              </a:solidFill>
              <a:latin typeface="Myriad Pro" panose="020B0503030403020204" pitchFamily="34" charset="0"/>
              <a:cs typeface="Calibri" pitchFamily="34" charset="0"/>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28" y="-83127"/>
            <a:ext cx="2161309" cy="2161309"/>
          </a:xfrm>
          <a:prstGeom prst="rect">
            <a:avLst/>
          </a:prstGeom>
        </p:spPr>
      </p:pic>
    </p:spTree>
    <p:extLst>
      <p:ext uri="{BB962C8B-B14F-4D97-AF65-F5344CB8AC3E}">
        <p14:creationId xmlns:p14="http://schemas.microsoft.com/office/powerpoint/2010/main" val="32029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500"/>
                                        <p:tgtEl>
                                          <p:spTgt spid="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8" name="Titolo 1"/>
          <p:cNvSpPr txBox="1">
            <a:spLocks/>
          </p:cNvSpPr>
          <p:nvPr/>
        </p:nvSpPr>
        <p:spPr>
          <a:xfrm>
            <a:off x="609600" y="1094232"/>
            <a:ext cx="10972800" cy="8080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smtClean="0">
                <a:solidFill>
                  <a:schemeClr val="tx1">
                    <a:lumMod val="75000"/>
                    <a:lumOff val="25000"/>
                  </a:schemeClr>
                </a:solidFill>
                <a:latin typeface="+mn-lt"/>
                <a:ea typeface="+mn-ea"/>
                <a:cs typeface="+mn-cs"/>
              </a:rPr>
              <a:t>RE-LAUNCHING A LEGEND</a:t>
            </a:r>
            <a:endParaRPr lang="en-US" sz="3600" b="1" dirty="0">
              <a:solidFill>
                <a:schemeClr val="tx1">
                  <a:lumMod val="75000"/>
                  <a:lumOff val="25000"/>
                </a:schemeClr>
              </a:solidFill>
              <a:latin typeface="+mn-lt"/>
              <a:ea typeface="+mn-ea"/>
              <a:cs typeface="+mn-cs"/>
            </a:endParaRPr>
          </a:p>
        </p:txBody>
      </p:sp>
      <p:sp>
        <p:nvSpPr>
          <p:cNvPr id="10" name="Text Box 4"/>
          <p:cNvSpPr txBox="1">
            <a:spLocks noChangeArrowheads="1"/>
          </p:cNvSpPr>
          <p:nvPr/>
        </p:nvSpPr>
        <p:spPr bwMode="auto">
          <a:xfrm>
            <a:off x="1012049" y="1638716"/>
            <a:ext cx="1015354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000" b="1" dirty="0" smtClean="0">
                <a:solidFill>
                  <a:srgbClr val="FFC000"/>
                </a:solidFill>
                <a:latin typeface="Myriad Pro" panose="020B0503030403020204" pitchFamily="34" charset="0"/>
                <a:cs typeface="Calibri" pitchFamily="34" charset="0"/>
              </a:rPr>
              <a:t>RE-LAUNCHING THE GREAT LEGENDS OF THE PAST IS FASHIONABLE THESE DAYS.</a:t>
            </a:r>
          </a:p>
          <a:p>
            <a:pPr algn="ctr" eaLnBrk="1" hangingPunct="1"/>
            <a:endParaRPr lang="it-IT" dirty="0">
              <a:solidFill>
                <a:srgbClr val="FF0000"/>
              </a:solidFill>
              <a:latin typeface="Myriad Pro" panose="020B0503030403020204" pitchFamily="34" charset="0"/>
              <a:cs typeface="Calibri" pitchFamily="34" charset="0"/>
            </a:endParaRPr>
          </a:p>
          <a:p>
            <a:pPr algn="ctr" eaLnBrk="1" hangingPunct="1"/>
            <a:r>
              <a:rPr lang="en-US" sz="2000" dirty="0">
                <a:solidFill>
                  <a:schemeClr val="tx1">
                    <a:lumMod val="75000"/>
                    <a:lumOff val="25000"/>
                  </a:schemeClr>
                </a:solidFill>
                <a:latin typeface="Myriad Pro" panose="020B0503030403020204" pitchFamily="34" charset="0"/>
                <a:cs typeface="Calibri" pitchFamily="34" charset="0"/>
              </a:rPr>
              <a:t>And thus there is nothing accidental about the fact that Alfa Romeo revved up the engines of its Giulia on the 24th of June, bringing the iconic star of 1970s crime thrillers back to life.</a:t>
            </a:r>
            <a:endParaRPr lang="it-IT" sz="2400" dirty="0" smtClean="0">
              <a:solidFill>
                <a:schemeClr val="tx1">
                  <a:lumMod val="75000"/>
                  <a:lumOff val="25000"/>
                </a:schemeClr>
              </a:solidFill>
              <a:latin typeface="Arial Narrow" pitchFamily="34" charset="0"/>
              <a:cs typeface="Calibri"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788" y="3340608"/>
            <a:ext cx="6116468" cy="3257619"/>
          </a:xfrm>
          <a:prstGeom prst="rect">
            <a:avLst/>
          </a:prstGeom>
          <a:solidFill>
            <a:srgbClr val="FFFFFF">
              <a:shade val="85000"/>
            </a:srgbClr>
          </a:solidFill>
          <a:ln w="190500" cap="rnd">
            <a:solidFill>
              <a:srgbClr val="FFFFFF"/>
            </a:solidFill>
          </a:ln>
          <a:effectLst/>
          <a:scene3d>
            <a:camera prst="orthographicFront"/>
            <a:lightRig rig="twoPt" dir="t">
              <a:rot lat="0" lon="0" rev="7800000"/>
            </a:lightRig>
          </a:scene3d>
          <a:sp3d contourW="6350">
            <a:bevelT w="50800" h="16510"/>
            <a:contourClr>
              <a:srgbClr val="C0C0C0"/>
            </a:contourClr>
          </a:sp3d>
          <a:extLst/>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6754701" y="3340608"/>
            <a:ext cx="4996610" cy="3257619"/>
          </a:xfrm>
          <a:prstGeom prst="rect">
            <a:avLst/>
          </a:prstGeom>
          <a:solidFill>
            <a:srgbClr val="FFFFFF">
              <a:shade val="85000"/>
            </a:srgbClr>
          </a:solidFill>
          <a:ln w="190500" cap="rnd">
            <a:solidFill>
              <a:srgbClr val="FFFFFF"/>
            </a:solidFill>
          </a:ln>
          <a:effectLst>
            <a:outerShdw dist="35921" dir="2700000" algn="ctr" rotWithShape="0">
              <a:schemeClr val="bg2"/>
            </a:outerShdw>
          </a:effectLst>
          <a:scene3d>
            <a:camera prst="orthographicFront"/>
            <a:lightRig rig="twoPt" dir="t">
              <a:rot lat="0" lon="0" rev="7800000"/>
            </a:lightRig>
          </a:scene3d>
          <a:sp3d contourW="6350">
            <a:bevelT w="50800" h="16510"/>
            <a:contourClr>
              <a:srgbClr val="C0C0C0"/>
            </a:contourClr>
          </a:sp3d>
          <a:extLst/>
        </p:spPr>
      </p:pic>
      <p:pic>
        <p:nvPicPr>
          <p:cNvPr id="16" name="Immagin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328" y="-83127"/>
            <a:ext cx="2161309" cy="2161309"/>
          </a:xfrm>
          <a:prstGeom prst="rect">
            <a:avLst/>
          </a:prstGeom>
        </p:spPr>
      </p:pic>
    </p:spTree>
    <p:extLst>
      <p:ext uri="{BB962C8B-B14F-4D97-AF65-F5344CB8AC3E}">
        <p14:creationId xmlns:p14="http://schemas.microsoft.com/office/powerpoint/2010/main" val="191436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8" name="Titolo 1"/>
          <p:cNvSpPr txBox="1">
            <a:spLocks/>
          </p:cNvSpPr>
          <p:nvPr/>
        </p:nvSpPr>
        <p:spPr>
          <a:xfrm>
            <a:off x="609600" y="1167384"/>
            <a:ext cx="10972800" cy="8080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smtClean="0">
                <a:solidFill>
                  <a:schemeClr val="tx1">
                    <a:lumMod val="75000"/>
                    <a:lumOff val="25000"/>
                  </a:schemeClr>
                </a:solidFill>
                <a:latin typeface="+mn-lt"/>
                <a:ea typeface="+mn-ea"/>
                <a:cs typeface="+mn-cs"/>
              </a:rPr>
              <a:t>OUR PHILOSOPHY</a:t>
            </a:r>
            <a:endParaRPr lang="en-US" sz="3600" b="1" dirty="0">
              <a:solidFill>
                <a:schemeClr val="tx1">
                  <a:lumMod val="75000"/>
                  <a:lumOff val="25000"/>
                </a:schemeClr>
              </a:solidFill>
              <a:latin typeface="+mn-lt"/>
              <a:ea typeface="+mn-ea"/>
              <a:cs typeface="+mn-cs"/>
            </a:endParaRPr>
          </a:p>
        </p:txBody>
      </p:sp>
      <p:sp>
        <p:nvSpPr>
          <p:cNvPr id="9" name="Segnaposto contenuto 2"/>
          <p:cNvSpPr txBox="1">
            <a:spLocks/>
          </p:cNvSpPr>
          <p:nvPr/>
        </p:nvSpPr>
        <p:spPr>
          <a:xfrm>
            <a:off x="4790208" y="2182368"/>
            <a:ext cx="6375385" cy="4267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tx1">
                  <a:lumMod val="85000"/>
                  <a:lumOff val="15000"/>
                </a:schemeClr>
              </a:buClr>
              <a:buFont typeface="Wingdings" pitchFamily="2" charset="2"/>
              <a:buChar char="§"/>
            </a:pPr>
            <a:r>
              <a:rPr lang="en-US" sz="2400" b="1" dirty="0">
                <a:solidFill>
                  <a:srgbClr val="F4B81A"/>
                </a:solidFill>
                <a:ea typeface="ＭＳ Ｐゴシック" pitchFamily="34" charset="-128"/>
                <a:cs typeface="Calibri" pitchFamily="34" charset="0"/>
              </a:rPr>
              <a:t>Strong brand identity</a:t>
            </a:r>
            <a:r>
              <a:rPr lang="en-US" sz="2400" dirty="0">
                <a:solidFill>
                  <a:schemeClr val="tx1">
                    <a:lumMod val="75000"/>
                    <a:lumOff val="25000"/>
                  </a:schemeClr>
                </a:solidFill>
                <a:ea typeface="ＭＳ Ｐゴシック" pitchFamily="34" charset="-128"/>
                <a:cs typeface="Calibri" pitchFamily="34" charset="0"/>
              </a:rPr>
              <a:t>, market </a:t>
            </a:r>
            <a:r>
              <a:rPr lang="en-US" sz="2400" dirty="0" smtClean="0">
                <a:solidFill>
                  <a:schemeClr val="tx1">
                    <a:lumMod val="75000"/>
                    <a:lumOff val="25000"/>
                  </a:schemeClr>
                </a:solidFill>
                <a:ea typeface="ＭＳ Ｐゴシック" pitchFamily="34" charset="-128"/>
                <a:cs typeface="Calibri" pitchFamily="34" charset="0"/>
              </a:rPr>
              <a:t>leader.</a:t>
            </a:r>
          </a:p>
          <a:p>
            <a:pPr algn="just">
              <a:buClr>
                <a:schemeClr val="tx1">
                  <a:lumMod val="85000"/>
                  <a:lumOff val="15000"/>
                </a:schemeClr>
              </a:buClr>
              <a:buFont typeface="Wingdings" pitchFamily="2" charset="2"/>
              <a:buChar char="§"/>
            </a:pPr>
            <a:endParaRPr lang="it-IT" sz="2400" dirty="0" smtClean="0">
              <a:solidFill>
                <a:schemeClr val="tx1">
                  <a:lumMod val="75000"/>
                  <a:lumOff val="25000"/>
                </a:schemeClr>
              </a:solidFill>
              <a:ea typeface="ＭＳ Ｐゴシック" pitchFamily="34" charset="-128"/>
              <a:cs typeface="Calibri" pitchFamily="34" charset="0"/>
            </a:endParaRPr>
          </a:p>
          <a:p>
            <a:pPr algn="just">
              <a:buClr>
                <a:schemeClr val="tx1">
                  <a:lumMod val="85000"/>
                  <a:lumOff val="15000"/>
                </a:schemeClr>
              </a:buClr>
              <a:buFont typeface="Wingdings" pitchFamily="2" charset="2"/>
              <a:buChar char="§"/>
            </a:pPr>
            <a:r>
              <a:rPr lang="it-IT" sz="2400" b="1" dirty="0" err="1" smtClean="0">
                <a:solidFill>
                  <a:srgbClr val="F4B81A"/>
                </a:solidFill>
                <a:ea typeface="ＭＳ Ｐゴシック" pitchFamily="34" charset="-128"/>
                <a:cs typeface="Calibri" pitchFamily="34" charset="0"/>
              </a:rPr>
              <a:t>Integrity</a:t>
            </a:r>
            <a:r>
              <a:rPr lang="it-IT" sz="2400" dirty="0">
                <a:solidFill>
                  <a:schemeClr val="tx1">
                    <a:lumMod val="75000"/>
                    <a:lumOff val="25000"/>
                  </a:schemeClr>
                </a:solidFill>
                <a:ea typeface="ＭＳ Ｐゴシック" pitchFamily="34" charset="-128"/>
                <a:cs typeface="Calibri" pitchFamily="34" charset="0"/>
              </a:rPr>
              <a:t>, </a:t>
            </a:r>
            <a:r>
              <a:rPr lang="it-IT" sz="2400" dirty="0" err="1">
                <a:solidFill>
                  <a:schemeClr val="tx1">
                    <a:lumMod val="75000"/>
                    <a:lumOff val="25000"/>
                  </a:schemeClr>
                </a:solidFill>
                <a:ea typeface="ＭＳ Ｐゴシック" pitchFamily="34" charset="-128"/>
                <a:cs typeface="Calibri" pitchFamily="34" charset="0"/>
              </a:rPr>
              <a:t>honesty</a:t>
            </a:r>
            <a:r>
              <a:rPr lang="it-IT" sz="2400" dirty="0">
                <a:solidFill>
                  <a:schemeClr val="tx1">
                    <a:lumMod val="75000"/>
                    <a:lumOff val="25000"/>
                  </a:schemeClr>
                </a:solidFill>
                <a:ea typeface="ＭＳ Ｐゴシック" pitchFamily="34" charset="-128"/>
                <a:cs typeface="Calibri" pitchFamily="34" charset="0"/>
              </a:rPr>
              <a:t> and </a:t>
            </a:r>
            <a:r>
              <a:rPr lang="it-IT" sz="2400" dirty="0" err="1" smtClean="0">
                <a:solidFill>
                  <a:schemeClr val="tx1">
                    <a:lumMod val="75000"/>
                    <a:lumOff val="25000"/>
                  </a:schemeClr>
                </a:solidFill>
                <a:ea typeface="ＭＳ Ｐゴシック" pitchFamily="34" charset="-128"/>
                <a:cs typeface="Calibri" pitchFamily="34" charset="0"/>
              </a:rPr>
              <a:t>transparency</a:t>
            </a:r>
            <a:r>
              <a:rPr lang="it-IT" sz="2400" dirty="0" smtClean="0">
                <a:solidFill>
                  <a:schemeClr val="tx1">
                    <a:lumMod val="75000"/>
                    <a:lumOff val="25000"/>
                  </a:schemeClr>
                </a:solidFill>
                <a:ea typeface="ＭＳ Ｐゴシック" pitchFamily="34" charset="-128"/>
                <a:cs typeface="Calibri" pitchFamily="34" charset="0"/>
              </a:rPr>
              <a:t>.</a:t>
            </a:r>
          </a:p>
          <a:p>
            <a:pPr algn="just">
              <a:buClr>
                <a:schemeClr val="tx1">
                  <a:lumMod val="85000"/>
                  <a:lumOff val="15000"/>
                </a:schemeClr>
              </a:buClr>
              <a:buFont typeface="Wingdings" pitchFamily="2" charset="2"/>
              <a:buChar char="§"/>
            </a:pPr>
            <a:endParaRPr lang="it-IT" sz="2400" dirty="0" smtClean="0">
              <a:solidFill>
                <a:schemeClr val="tx1">
                  <a:lumMod val="75000"/>
                  <a:lumOff val="25000"/>
                </a:schemeClr>
              </a:solidFill>
              <a:ea typeface="ＭＳ Ｐゴシック" pitchFamily="34" charset="-128"/>
              <a:cs typeface="Calibri" pitchFamily="34" charset="0"/>
            </a:endParaRPr>
          </a:p>
          <a:p>
            <a:pPr algn="just">
              <a:buClr>
                <a:schemeClr val="tx1">
                  <a:lumMod val="85000"/>
                  <a:lumOff val="15000"/>
                </a:schemeClr>
              </a:buClr>
              <a:buFont typeface="Wingdings" pitchFamily="2" charset="2"/>
              <a:buChar char="§"/>
            </a:pPr>
            <a:r>
              <a:rPr lang="en-US" sz="2400" b="1" dirty="0" smtClean="0">
                <a:solidFill>
                  <a:srgbClr val="F4B81A"/>
                </a:solidFill>
                <a:ea typeface="ＭＳ Ｐゴシック" pitchFamily="34" charset="-128"/>
                <a:cs typeface="Calibri" pitchFamily="34" charset="0"/>
              </a:rPr>
              <a:t>Research </a:t>
            </a:r>
            <a:r>
              <a:rPr lang="en-US" sz="2400" b="1" dirty="0">
                <a:solidFill>
                  <a:srgbClr val="F4B81A"/>
                </a:solidFill>
                <a:ea typeface="ＭＳ Ｐゴシック" pitchFamily="34" charset="-128"/>
                <a:cs typeface="Calibri" pitchFamily="34" charset="0"/>
              </a:rPr>
              <a:t>and </a:t>
            </a:r>
            <a:r>
              <a:rPr lang="en-US" sz="2400" b="1" dirty="0" smtClean="0">
                <a:solidFill>
                  <a:srgbClr val="F4B81A"/>
                </a:solidFill>
                <a:ea typeface="ＭＳ Ｐゴシック" pitchFamily="34" charset="-128"/>
                <a:cs typeface="Calibri" pitchFamily="34" charset="0"/>
              </a:rPr>
              <a:t>innovation</a:t>
            </a:r>
            <a:r>
              <a:rPr lang="en-US" sz="2400" dirty="0" smtClean="0">
                <a:solidFill>
                  <a:schemeClr val="tx1">
                    <a:lumMod val="75000"/>
                    <a:lumOff val="25000"/>
                  </a:schemeClr>
                </a:solidFill>
                <a:ea typeface="ＭＳ Ｐゴシック" pitchFamily="34" charset="-128"/>
                <a:cs typeface="Calibri" pitchFamily="34" charset="0"/>
              </a:rPr>
              <a:t>, exploring </a:t>
            </a:r>
            <a:r>
              <a:rPr lang="en-US" sz="2400" dirty="0">
                <a:solidFill>
                  <a:schemeClr val="tx1">
                    <a:lumMod val="75000"/>
                    <a:lumOff val="25000"/>
                  </a:schemeClr>
                </a:solidFill>
                <a:ea typeface="ＭＳ Ｐゴシック" pitchFamily="34" charset="-128"/>
                <a:cs typeface="Calibri" pitchFamily="34" charset="0"/>
              </a:rPr>
              <a:t>new production methods but remaining tied to its traditions at all </a:t>
            </a:r>
            <a:r>
              <a:rPr lang="en-US" sz="2400" dirty="0" smtClean="0">
                <a:solidFill>
                  <a:schemeClr val="tx1">
                    <a:lumMod val="75000"/>
                    <a:lumOff val="25000"/>
                  </a:schemeClr>
                </a:solidFill>
                <a:ea typeface="ＭＳ Ｐゴシック" pitchFamily="34" charset="-128"/>
                <a:cs typeface="Calibri" pitchFamily="34" charset="0"/>
              </a:rPr>
              <a:t>times.</a:t>
            </a:r>
          </a:p>
          <a:p>
            <a:pPr algn="just">
              <a:buClr>
                <a:schemeClr val="tx1">
                  <a:lumMod val="85000"/>
                  <a:lumOff val="15000"/>
                </a:schemeClr>
              </a:buClr>
              <a:buFont typeface="Wingdings" pitchFamily="2" charset="2"/>
              <a:buChar char="§"/>
            </a:pPr>
            <a:endParaRPr lang="it-IT" sz="2400" dirty="0" smtClean="0">
              <a:solidFill>
                <a:schemeClr val="tx1">
                  <a:lumMod val="75000"/>
                  <a:lumOff val="25000"/>
                </a:schemeClr>
              </a:solidFill>
              <a:ea typeface="ＭＳ Ｐゴシック" pitchFamily="34" charset="-128"/>
              <a:cs typeface="Calibri" pitchFamily="34" charset="0"/>
            </a:endParaRPr>
          </a:p>
          <a:p>
            <a:pPr algn="just">
              <a:buClr>
                <a:schemeClr val="tx1">
                  <a:lumMod val="85000"/>
                  <a:lumOff val="15000"/>
                </a:schemeClr>
              </a:buClr>
              <a:buFont typeface="Wingdings" pitchFamily="2" charset="2"/>
              <a:buChar char="§"/>
            </a:pPr>
            <a:r>
              <a:rPr lang="en-US" sz="2400" b="1" dirty="0" smtClean="0">
                <a:solidFill>
                  <a:srgbClr val="F4B81A"/>
                </a:solidFill>
                <a:ea typeface="ＭＳ Ｐゴシック" pitchFamily="34" charset="-128"/>
                <a:cs typeface="Calibri" pitchFamily="34" charset="0"/>
              </a:rPr>
              <a:t>Respect </a:t>
            </a:r>
            <a:r>
              <a:rPr lang="en-US" sz="2400" b="1" dirty="0">
                <a:solidFill>
                  <a:srgbClr val="F4B81A"/>
                </a:solidFill>
                <a:ea typeface="ＭＳ Ｐゴシック" pitchFamily="34" charset="-128"/>
                <a:cs typeface="Calibri" pitchFamily="34" charset="0"/>
              </a:rPr>
              <a:t>and commitment </a:t>
            </a:r>
            <a:r>
              <a:rPr lang="en-US" sz="2400" dirty="0">
                <a:solidFill>
                  <a:schemeClr val="tx1">
                    <a:lumMod val="75000"/>
                    <a:lumOff val="25000"/>
                  </a:schemeClr>
                </a:solidFill>
                <a:ea typeface="ＭＳ Ｐゴシック" pitchFamily="34" charset="-128"/>
                <a:cs typeface="Calibri" pitchFamily="34" charset="0"/>
              </a:rPr>
              <a:t>to </a:t>
            </a:r>
            <a:r>
              <a:rPr lang="en-US" sz="2400" b="1" dirty="0">
                <a:solidFill>
                  <a:schemeClr val="tx1">
                    <a:lumMod val="75000"/>
                    <a:lumOff val="25000"/>
                  </a:schemeClr>
                </a:solidFill>
                <a:ea typeface="ＭＳ Ｐゴシック" pitchFamily="34" charset="-128"/>
                <a:cs typeface="Calibri" pitchFamily="34" charset="0"/>
              </a:rPr>
              <a:t>true </a:t>
            </a:r>
            <a:r>
              <a:rPr lang="en-US" sz="2400" b="1" dirty="0" smtClean="0">
                <a:solidFill>
                  <a:schemeClr val="tx1">
                    <a:lumMod val="75000"/>
                    <a:lumOff val="25000"/>
                  </a:schemeClr>
                </a:solidFill>
                <a:ea typeface="ＭＳ Ｐゴシック" pitchFamily="34" charset="-128"/>
                <a:cs typeface="Calibri" pitchFamily="34" charset="0"/>
              </a:rPr>
              <a:t>values.</a:t>
            </a:r>
            <a:endParaRPr lang="it-IT" sz="2400" b="1" dirty="0">
              <a:solidFill>
                <a:schemeClr val="tx1">
                  <a:lumMod val="75000"/>
                  <a:lumOff val="25000"/>
                </a:schemeClr>
              </a:solidFill>
              <a:ea typeface="ＭＳ Ｐゴシック" pitchFamily="34" charset="-128"/>
              <a:cs typeface="Calibri" pitchFamily="34" charset="0"/>
            </a:endParaRPr>
          </a:p>
        </p:txBody>
      </p:sp>
      <p:sp>
        <p:nvSpPr>
          <p:cNvPr id="3" name="Rettangolo 2"/>
          <p:cNvSpPr/>
          <p:nvPr/>
        </p:nvSpPr>
        <p:spPr>
          <a:xfrm>
            <a:off x="180109" y="2266854"/>
            <a:ext cx="4121727" cy="2062103"/>
          </a:xfrm>
          <a:prstGeom prst="rect">
            <a:avLst/>
          </a:prstGeom>
        </p:spPr>
        <p:txBody>
          <a:bodyPr wrap="square">
            <a:spAutoFit/>
          </a:bodyPr>
          <a:lstStyle/>
          <a:p>
            <a:r>
              <a:rPr lang="it-IT" sz="3200" b="1" dirty="0">
                <a:solidFill>
                  <a:srgbClr val="F4B81A"/>
                </a:solidFill>
                <a:ea typeface="ＭＳ Ｐゴシック" pitchFamily="34" charset="-128"/>
                <a:cs typeface="Calibri" pitchFamily="34" charset="0"/>
              </a:rPr>
              <a:t>FAZI BATTAGLIA </a:t>
            </a:r>
            <a:r>
              <a:rPr lang="en-US" sz="3200" dirty="0">
                <a:solidFill>
                  <a:schemeClr val="tx1">
                    <a:lumMod val="75000"/>
                    <a:lumOff val="25000"/>
                  </a:schemeClr>
                </a:solidFill>
                <a:ea typeface="ＭＳ Ｐゴシック" pitchFamily="34" charset="-128"/>
                <a:cs typeface="Calibri" pitchFamily="34" charset="0"/>
              </a:rPr>
              <a:t>is fully committed to </a:t>
            </a:r>
            <a:r>
              <a:rPr lang="en-US" sz="3200" b="1" dirty="0">
                <a:solidFill>
                  <a:schemeClr val="tx1">
                    <a:lumMod val="75000"/>
                    <a:lumOff val="25000"/>
                  </a:schemeClr>
                </a:solidFill>
                <a:ea typeface="ＭＳ Ｐゴシック" pitchFamily="34" charset="-128"/>
                <a:cs typeface="Calibri" pitchFamily="34" charset="0"/>
              </a:rPr>
              <a:t>BERTANI DOMAINS</a:t>
            </a:r>
            <a:r>
              <a:rPr lang="en-US" sz="3200" dirty="0">
                <a:solidFill>
                  <a:schemeClr val="tx1">
                    <a:lumMod val="75000"/>
                    <a:lumOff val="25000"/>
                  </a:schemeClr>
                </a:solidFill>
                <a:ea typeface="ＭＳ Ｐゴシック" pitchFamily="34" charset="-128"/>
                <a:cs typeface="Calibri" pitchFamily="34" charset="0"/>
              </a:rPr>
              <a:t>' </a:t>
            </a:r>
            <a:r>
              <a:rPr lang="en-US" sz="3200" i="1" dirty="0">
                <a:solidFill>
                  <a:srgbClr val="FFC000"/>
                </a:solidFill>
                <a:ea typeface="ＭＳ Ｐゴシック" pitchFamily="34" charset="-128"/>
                <a:cs typeface="Calibri" pitchFamily="34" charset="0"/>
              </a:rPr>
              <a:t>philosophy</a:t>
            </a:r>
            <a:r>
              <a:rPr lang="en-US" sz="3200" dirty="0">
                <a:solidFill>
                  <a:schemeClr val="tx1">
                    <a:lumMod val="75000"/>
                    <a:lumOff val="25000"/>
                  </a:schemeClr>
                </a:solidFill>
                <a:ea typeface="ＭＳ Ｐゴシック" pitchFamily="34" charset="-128"/>
                <a:cs typeface="Calibri" pitchFamily="34" charset="0"/>
              </a:rPr>
              <a:t>, values and style</a:t>
            </a:r>
            <a:r>
              <a:rPr lang="en-US" sz="3200" dirty="0" smtClean="0">
                <a:solidFill>
                  <a:schemeClr val="tx1">
                    <a:lumMod val="75000"/>
                    <a:lumOff val="25000"/>
                  </a:schemeClr>
                </a:solidFill>
                <a:ea typeface="ＭＳ Ｐゴシック" pitchFamily="34" charset="-128"/>
                <a:cs typeface="Calibri" pitchFamily="34" charset="0"/>
              </a:rPr>
              <a:t>:</a:t>
            </a:r>
            <a:endParaRPr lang="it-IT" sz="3200" dirty="0">
              <a:solidFill>
                <a:schemeClr val="tx1">
                  <a:lumMod val="75000"/>
                  <a:lumOff val="25000"/>
                </a:schemeClr>
              </a:solidFill>
              <a:ea typeface="ＭＳ Ｐゴシック" pitchFamily="34" charset="-128"/>
              <a:cs typeface="Calibri" pitchFamily="34" charset="0"/>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28" y="-83127"/>
            <a:ext cx="2161309" cy="2161309"/>
          </a:xfrm>
          <a:prstGeom prst="rect">
            <a:avLst/>
          </a:prstGeom>
        </p:spPr>
      </p:pic>
    </p:spTree>
    <p:extLst>
      <p:ext uri="{BB962C8B-B14F-4D97-AF65-F5344CB8AC3E}">
        <p14:creationId xmlns:p14="http://schemas.microsoft.com/office/powerpoint/2010/main" val="2709760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4094018" y="1814669"/>
            <a:ext cx="774832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algn="just" eaLnBrk="1" hangingPunct="1">
              <a:buFont typeface="Wingdings" pitchFamily="2" charset="2"/>
              <a:buChar char="§"/>
            </a:pPr>
            <a:r>
              <a:rPr lang="en-US" sz="2400" dirty="0" smtClean="0">
                <a:solidFill>
                  <a:schemeClr val="tx1">
                    <a:lumMod val="75000"/>
                    <a:lumOff val="25000"/>
                  </a:schemeClr>
                </a:solidFill>
                <a:latin typeface="Myriad Pro" panose="020B0503030403020204" pitchFamily="34" charset="0"/>
                <a:cs typeface="Calibri" pitchFamily="34" charset="0"/>
              </a:rPr>
              <a:t>with </a:t>
            </a:r>
            <a:r>
              <a:rPr lang="en-US" sz="2400" dirty="0">
                <a:solidFill>
                  <a:schemeClr val="tx1">
                    <a:lumMod val="75000"/>
                    <a:lumOff val="25000"/>
                  </a:schemeClr>
                </a:solidFill>
                <a:latin typeface="Myriad Pro" panose="020B0503030403020204" pitchFamily="34" charset="0"/>
                <a:cs typeface="Calibri" pitchFamily="34" charset="0"/>
              </a:rPr>
              <a:t>its </a:t>
            </a:r>
            <a:r>
              <a:rPr lang="en-US" sz="2400" b="1" dirty="0">
                <a:solidFill>
                  <a:srgbClr val="FFC000"/>
                </a:solidFill>
                <a:latin typeface="Myriad Pro" panose="020B0503030403020204" pitchFamily="34" charset="0"/>
                <a:cs typeface="Calibri" pitchFamily="34" charset="0"/>
              </a:rPr>
              <a:t>130 hectares of Verdicchio </a:t>
            </a:r>
            <a:r>
              <a:rPr lang="en-US" sz="2400" b="1" dirty="0" err="1">
                <a:solidFill>
                  <a:srgbClr val="FFC000"/>
                </a:solidFill>
                <a:latin typeface="Myriad Pro" panose="020B0503030403020204" pitchFamily="34" charset="0"/>
                <a:cs typeface="Calibri" pitchFamily="34" charset="0"/>
              </a:rPr>
              <a:t>dei</a:t>
            </a:r>
            <a:r>
              <a:rPr lang="en-US" sz="2400" b="1" dirty="0">
                <a:solidFill>
                  <a:srgbClr val="FFC000"/>
                </a:solidFill>
                <a:latin typeface="Myriad Pro" panose="020B0503030403020204" pitchFamily="34" charset="0"/>
                <a:cs typeface="Calibri" pitchFamily="34" charset="0"/>
              </a:rPr>
              <a:t> </a:t>
            </a:r>
            <a:r>
              <a:rPr lang="en-US" sz="2400" b="1" dirty="0" err="1">
                <a:solidFill>
                  <a:srgbClr val="FFC000"/>
                </a:solidFill>
                <a:latin typeface="Myriad Pro" panose="020B0503030403020204" pitchFamily="34" charset="0"/>
                <a:cs typeface="Calibri" pitchFamily="34" charset="0"/>
              </a:rPr>
              <a:t>Castelli</a:t>
            </a:r>
            <a:r>
              <a:rPr lang="en-US" sz="2400" b="1" dirty="0">
                <a:solidFill>
                  <a:srgbClr val="FFC000"/>
                </a:solidFill>
                <a:latin typeface="Myriad Pro" panose="020B0503030403020204" pitchFamily="34" charset="0"/>
                <a:cs typeface="Calibri" pitchFamily="34" charset="0"/>
              </a:rPr>
              <a:t> di </a:t>
            </a:r>
            <a:r>
              <a:rPr lang="en-US" sz="2400" b="1" dirty="0" err="1">
                <a:solidFill>
                  <a:srgbClr val="FFC000"/>
                </a:solidFill>
                <a:latin typeface="Myriad Pro" panose="020B0503030403020204" pitchFamily="34" charset="0"/>
                <a:cs typeface="Calibri" pitchFamily="34" charset="0"/>
              </a:rPr>
              <a:t>Jesi</a:t>
            </a:r>
            <a:r>
              <a:rPr lang="en-US" sz="2400" b="1" dirty="0">
                <a:solidFill>
                  <a:srgbClr val="FFC000"/>
                </a:solidFill>
                <a:latin typeface="Myriad Pro" panose="020B0503030403020204" pitchFamily="34" charset="0"/>
                <a:cs typeface="Calibri" pitchFamily="34" charset="0"/>
              </a:rPr>
              <a:t> </a:t>
            </a:r>
            <a:r>
              <a:rPr lang="en-US" sz="2400" b="1" dirty="0" err="1">
                <a:solidFill>
                  <a:srgbClr val="FFC000"/>
                </a:solidFill>
                <a:latin typeface="Myriad Pro" panose="020B0503030403020204" pitchFamily="34" charset="0"/>
                <a:cs typeface="Calibri" pitchFamily="34" charset="0"/>
              </a:rPr>
              <a:t>Classico</a:t>
            </a:r>
            <a:r>
              <a:rPr lang="en-US" sz="2400" dirty="0">
                <a:solidFill>
                  <a:schemeClr val="tx1">
                    <a:lumMod val="75000"/>
                    <a:lumOff val="25000"/>
                  </a:schemeClr>
                </a:solidFill>
                <a:latin typeface="Myriad Pro" panose="020B0503030403020204" pitchFamily="34" charset="0"/>
                <a:cs typeface="Calibri" pitchFamily="34" charset="0"/>
              </a:rPr>
              <a:t>, it represents Marche wine’s tradition and history internationally.</a:t>
            </a:r>
            <a:endParaRPr lang="it-IT" sz="2400" dirty="0" smtClean="0">
              <a:solidFill>
                <a:schemeClr val="tx1">
                  <a:lumMod val="75000"/>
                  <a:lumOff val="25000"/>
                </a:schemeClr>
              </a:solidFill>
              <a:latin typeface="Myriad Pro" panose="020B0503030403020204" pitchFamily="34" charset="0"/>
              <a:cs typeface="Calibri" pitchFamily="34" charset="0"/>
            </a:endParaRPr>
          </a:p>
          <a:p>
            <a:pPr marL="342900" indent="-342900" algn="just" eaLnBrk="1" hangingPunct="1">
              <a:buFont typeface="Wingdings" pitchFamily="2" charset="2"/>
              <a:buChar char="§"/>
            </a:pPr>
            <a:endParaRPr lang="it-IT" sz="2400" dirty="0">
              <a:solidFill>
                <a:schemeClr val="tx1">
                  <a:lumMod val="75000"/>
                  <a:lumOff val="25000"/>
                </a:schemeClr>
              </a:solidFill>
              <a:latin typeface="Myriad Pro" panose="020B0503030403020204" pitchFamily="34" charset="0"/>
              <a:cs typeface="Calibri" pitchFamily="34" charset="0"/>
            </a:endParaRPr>
          </a:p>
          <a:p>
            <a:pPr marL="342900" indent="-342900" algn="just" eaLnBrk="1" hangingPunct="1">
              <a:buFont typeface="Wingdings" pitchFamily="2" charset="2"/>
              <a:buChar char="§"/>
            </a:pPr>
            <a:r>
              <a:rPr lang="en-US" sz="2400" dirty="0" smtClean="0">
                <a:solidFill>
                  <a:schemeClr val="tx1">
                    <a:lumMod val="75000"/>
                    <a:lumOff val="25000"/>
                  </a:schemeClr>
                </a:solidFill>
                <a:latin typeface="Myriad Pro" panose="020B0503030403020204" pitchFamily="34" charset="0"/>
                <a:cs typeface="Calibri" pitchFamily="34" charset="0"/>
              </a:rPr>
              <a:t>born </a:t>
            </a:r>
            <a:r>
              <a:rPr lang="en-US" sz="2400" dirty="0">
                <a:solidFill>
                  <a:schemeClr val="tx1">
                    <a:lumMod val="75000"/>
                    <a:lumOff val="25000"/>
                  </a:schemeClr>
                </a:solidFill>
                <a:latin typeface="Myriad Pro" panose="020B0503030403020204" pitchFamily="34" charset="0"/>
                <a:cs typeface="Calibri" pitchFamily="34" charset="0"/>
              </a:rPr>
              <a:t>in the 1940s, it has become symbol of Verdicchio and Italian wine, thanks to the historic </a:t>
            </a:r>
            <a:r>
              <a:rPr lang="en-US" sz="2400" b="1" dirty="0">
                <a:solidFill>
                  <a:schemeClr val="tx1">
                    <a:lumMod val="75000"/>
                    <a:lumOff val="25000"/>
                  </a:schemeClr>
                </a:solidFill>
                <a:latin typeface="Myriad Pro" panose="020B0503030403020204" pitchFamily="34" charset="0"/>
                <a:cs typeface="Calibri" pitchFamily="34" charset="0"/>
              </a:rPr>
              <a:t>amphora bottle created in 1953.</a:t>
            </a:r>
            <a:endParaRPr lang="it-IT" sz="2400" b="1" dirty="0">
              <a:solidFill>
                <a:schemeClr val="tx1">
                  <a:lumMod val="75000"/>
                  <a:lumOff val="25000"/>
                </a:schemeClr>
              </a:solidFill>
              <a:latin typeface="Myriad Pro" panose="020B0503030403020204" pitchFamily="34" charset="0"/>
              <a:cs typeface="Calibri" pitchFamily="34" charset="0"/>
            </a:endParaRPr>
          </a:p>
          <a:p>
            <a:pPr marL="342900" indent="-342900" algn="just" eaLnBrk="1" hangingPunct="1">
              <a:buFont typeface="Wingdings" pitchFamily="2" charset="2"/>
              <a:buChar char="§"/>
            </a:pPr>
            <a:endParaRPr lang="it-IT" sz="2400" dirty="0">
              <a:solidFill>
                <a:schemeClr val="tx1">
                  <a:lumMod val="75000"/>
                  <a:lumOff val="25000"/>
                </a:schemeClr>
              </a:solidFill>
              <a:latin typeface="Myriad Pro" panose="020B0503030403020204" pitchFamily="34" charset="0"/>
              <a:cs typeface="Calibri" pitchFamily="34" charset="0"/>
            </a:endParaRPr>
          </a:p>
          <a:p>
            <a:pPr marL="342900" indent="-342900" algn="just" eaLnBrk="1" hangingPunct="1">
              <a:buFont typeface="Wingdings" pitchFamily="2" charset="2"/>
              <a:buChar char="§"/>
            </a:pPr>
            <a:r>
              <a:rPr lang="en-US" sz="2400" dirty="0" smtClean="0">
                <a:solidFill>
                  <a:schemeClr val="tx1">
                    <a:lumMod val="75000"/>
                    <a:lumOff val="25000"/>
                  </a:schemeClr>
                </a:solidFill>
                <a:latin typeface="Myriad Pro" panose="020B0503030403020204" pitchFamily="34" charset="0"/>
                <a:cs typeface="Calibri" pitchFamily="34" charset="0"/>
              </a:rPr>
              <a:t>its </a:t>
            </a:r>
            <a:r>
              <a:rPr lang="en-US" sz="2400" dirty="0">
                <a:solidFill>
                  <a:schemeClr val="tx1">
                    <a:lumMod val="75000"/>
                    <a:lumOff val="25000"/>
                  </a:schemeClr>
                </a:solidFill>
                <a:latin typeface="Myriad Pro" panose="020B0503030403020204" pitchFamily="34" charset="0"/>
                <a:cs typeface="Calibri" pitchFamily="34" charset="0"/>
              </a:rPr>
              <a:t>search for quality excellence, involving selecting </a:t>
            </a:r>
            <a:r>
              <a:rPr lang="en-US" sz="2400" b="1" dirty="0">
                <a:solidFill>
                  <a:srgbClr val="FFC000"/>
                </a:solidFill>
                <a:latin typeface="Myriad Pro" panose="020B0503030403020204" pitchFamily="34" charset="0"/>
                <a:cs typeface="Calibri" pitchFamily="34" charset="0"/>
              </a:rPr>
              <a:t>vineyards</a:t>
            </a:r>
            <a:r>
              <a:rPr lang="en-US" sz="2400" dirty="0">
                <a:solidFill>
                  <a:schemeClr val="tx1">
                    <a:lumMod val="75000"/>
                    <a:lumOff val="25000"/>
                  </a:schemeClr>
                </a:solidFill>
                <a:latin typeface="Myriad Pro" panose="020B0503030403020204" pitchFamily="34" charset="0"/>
                <a:cs typeface="Calibri" pitchFamily="34" charset="0"/>
              </a:rPr>
              <a:t> in the most suitable areas and with ongoing </a:t>
            </a:r>
            <a:r>
              <a:rPr lang="en-US" sz="2400" b="1" dirty="0">
                <a:solidFill>
                  <a:srgbClr val="FFC000"/>
                </a:solidFill>
                <a:latin typeface="Myriad Pro" panose="020B0503030403020204" pitchFamily="34" charset="0"/>
                <a:cs typeface="Calibri" pitchFamily="34" charset="0"/>
              </a:rPr>
              <a:t>research</a:t>
            </a:r>
            <a:r>
              <a:rPr lang="en-US" sz="2400" dirty="0">
                <a:solidFill>
                  <a:schemeClr val="tx1">
                    <a:lumMod val="75000"/>
                    <a:lumOff val="25000"/>
                  </a:schemeClr>
                </a:solidFill>
                <a:latin typeface="Myriad Pro" panose="020B0503030403020204" pitchFamily="34" charset="0"/>
                <a:cs typeface="Calibri" pitchFamily="34" charset="0"/>
              </a:rPr>
              <a:t> and </a:t>
            </a:r>
            <a:r>
              <a:rPr lang="en-US" sz="2400" b="1" dirty="0">
                <a:solidFill>
                  <a:srgbClr val="FFC000"/>
                </a:solidFill>
                <a:latin typeface="Myriad Pro" panose="020B0503030403020204" pitchFamily="34" charset="0"/>
                <a:cs typeface="Calibri" pitchFamily="34" charset="0"/>
              </a:rPr>
              <a:t>experimentation</a:t>
            </a:r>
            <a:r>
              <a:rPr lang="en-US" sz="2400" dirty="0">
                <a:solidFill>
                  <a:schemeClr val="tx1">
                    <a:lumMod val="75000"/>
                    <a:lumOff val="25000"/>
                  </a:schemeClr>
                </a:solidFill>
                <a:latin typeface="Myriad Pro" panose="020B0503030403020204" pitchFamily="34" charset="0"/>
                <a:cs typeface="Calibri" pitchFamily="34" charset="0"/>
              </a:rPr>
              <a:t> both in the vineyards and in the wine cellars, has historic and solid roots.</a:t>
            </a:r>
            <a:endParaRPr lang="it-IT" sz="2400" dirty="0" smtClean="0">
              <a:solidFill>
                <a:schemeClr val="tx1">
                  <a:lumMod val="75000"/>
                  <a:lumOff val="25000"/>
                </a:schemeClr>
              </a:solidFill>
              <a:latin typeface="Myriad Pro" panose="020B0503030403020204" pitchFamily="34" charset="0"/>
              <a:cs typeface="Calibri" pitchFamily="34" charset="0"/>
            </a:endParaRPr>
          </a:p>
        </p:txBody>
      </p:sp>
      <p:sp>
        <p:nvSpPr>
          <p:cNvPr id="8" name="Titolo 1"/>
          <p:cNvSpPr txBox="1">
            <a:spLocks/>
          </p:cNvSpPr>
          <p:nvPr/>
        </p:nvSpPr>
        <p:spPr>
          <a:xfrm>
            <a:off x="609600" y="1167384"/>
            <a:ext cx="10972800" cy="8080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smtClean="0">
                <a:solidFill>
                  <a:schemeClr val="tx1">
                    <a:lumMod val="75000"/>
                    <a:lumOff val="25000"/>
                  </a:schemeClr>
                </a:solidFill>
                <a:latin typeface="+mn-lt"/>
                <a:ea typeface="+mn-ea"/>
                <a:cs typeface="+mn-cs"/>
              </a:rPr>
              <a:t>MISSION</a:t>
            </a:r>
            <a:endParaRPr lang="en-US" sz="3600" b="1" dirty="0">
              <a:solidFill>
                <a:schemeClr val="tx1">
                  <a:lumMod val="75000"/>
                  <a:lumOff val="25000"/>
                </a:schemeClr>
              </a:solidFill>
              <a:latin typeface="+mn-lt"/>
              <a:ea typeface="+mn-ea"/>
              <a:cs typeface="+mn-cs"/>
            </a:endParaRPr>
          </a:p>
        </p:txBody>
      </p:sp>
      <p:sp>
        <p:nvSpPr>
          <p:cNvPr id="3" name="Rettangolo 2"/>
          <p:cNvSpPr/>
          <p:nvPr/>
        </p:nvSpPr>
        <p:spPr>
          <a:xfrm>
            <a:off x="349662" y="1975422"/>
            <a:ext cx="3494974" cy="2554545"/>
          </a:xfrm>
          <a:prstGeom prst="rect">
            <a:avLst/>
          </a:prstGeom>
        </p:spPr>
        <p:txBody>
          <a:bodyPr wrap="square">
            <a:spAutoFit/>
          </a:bodyPr>
          <a:lstStyle/>
          <a:p>
            <a:r>
              <a:rPr lang="it-IT" sz="3200" b="1" dirty="0">
                <a:solidFill>
                  <a:srgbClr val="F4B81A"/>
                </a:solidFill>
                <a:latin typeface="Myriad Pro" panose="020B0503030403020204" pitchFamily="34" charset="0"/>
                <a:cs typeface="Calibri" pitchFamily="34" charset="0"/>
              </a:rPr>
              <a:t>FAZI BATTAGLIA </a:t>
            </a:r>
            <a:r>
              <a:rPr lang="en-US" sz="3200" dirty="0">
                <a:solidFill>
                  <a:schemeClr val="tx1">
                    <a:lumMod val="75000"/>
                    <a:lumOff val="25000"/>
                  </a:schemeClr>
                </a:solidFill>
                <a:latin typeface="Myriad Pro" panose="020B0503030403020204" pitchFamily="34" charset="0"/>
                <a:cs typeface="Calibri" pitchFamily="34" charset="0"/>
              </a:rPr>
              <a:t>is fully committed to </a:t>
            </a:r>
            <a:r>
              <a:rPr lang="en-US" sz="3200" b="1" dirty="0">
                <a:solidFill>
                  <a:schemeClr val="tx1">
                    <a:lumMod val="75000"/>
                    <a:lumOff val="25000"/>
                  </a:schemeClr>
                </a:solidFill>
                <a:latin typeface="Myriad Pro" panose="020B0503030403020204" pitchFamily="34" charset="0"/>
                <a:cs typeface="Calibri" pitchFamily="34" charset="0"/>
              </a:rPr>
              <a:t>BERTANI DOMAINS</a:t>
            </a:r>
            <a:r>
              <a:rPr lang="en-US" sz="3200" dirty="0">
                <a:solidFill>
                  <a:schemeClr val="tx1">
                    <a:lumMod val="75000"/>
                    <a:lumOff val="25000"/>
                  </a:schemeClr>
                </a:solidFill>
                <a:latin typeface="Myriad Pro" panose="020B0503030403020204" pitchFamily="34" charset="0"/>
                <a:cs typeface="Calibri" pitchFamily="34" charset="0"/>
              </a:rPr>
              <a:t>' </a:t>
            </a:r>
            <a:r>
              <a:rPr lang="en-US" sz="3200" i="1" dirty="0">
                <a:solidFill>
                  <a:srgbClr val="FFC000"/>
                </a:solidFill>
                <a:latin typeface="Myriad Pro" panose="020B0503030403020204" pitchFamily="34" charset="0"/>
                <a:cs typeface="Calibri" pitchFamily="34" charset="0"/>
              </a:rPr>
              <a:t>mission</a:t>
            </a:r>
            <a:r>
              <a:rPr lang="en-US" sz="3200" dirty="0">
                <a:solidFill>
                  <a:srgbClr val="FFC000"/>
                </a:solidFill>
                <a:latin typeface="Myriad Pro" panose="020B0503030403020204" pitchFamily="34" charset="0"/>
                <a:cs typeface="Calibri" pitchFamily="34" charset="0"/>
              </a:rPr>
              <a:t> </a:t>
            </a:r>
            <a:r>
              <a:rPr lang="en-US" sz="3200" dirty="0">
                <a:solidFill>
                  <a:schemeClr val="tx1">
                    <a:lumMod val="75000"/>
                    <a:lumOff val="25000"/>
                  </a:schemeClr>
                </a:solidFill>
                <a:latin typeface="Myriad Pro" panose="020B0503030403020204" pitchFamily="34" charset="0"/>
                <a:cs typeface="Calibri" pitchFamily="34" charset="0"/>
              </a:rPr>
              <a:t>because:</a:t>
            </a:r>
            <a:endParaRPr lang="it-IT" sz="3200" dirty="0">
              <a:solidFill>
                <a:schemeClr val="tx1">
                  <a:lumMod val="75000"/>
                  <a:lumOff val="25000"/>
                </a:schemeClr>
              </a:solidFill>
              <a:latin typeface="Myriad Pro" panose="020B0503030403020204" pitchFamily="34" charset="0"/>
              <a:cs typeface="Calibri" pitchFamily="34" charset="0"/>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28" y="-83127"/>
            <a:ext cx="2161309" cy="2161309"/>
          </a:xfrm>
          <a:prstGeom prst="rect">
            <a:avLst/>
          </a:prstGeom>
        </p:spPr>
      </p:pic>
    </p:spTree>
    <p:extLst>
      <p:ext uri="{BB962C8B-B14F-4D97-AF65-F5344CB8AC3E}">
        <p14:creationId xmlns:p14="http://schemas.microsoft.com/office/powerpoint/2010/main" val="2584391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CasellaDiTesto 11"/>
          <p:cNvSpPr txBox="1"/>
          <p:nvPr/>
        </p:nvSpPr>
        <p:spPr>
          <a:xfrm>
            <a:off x="0" y="3650812"/>
            <a:ext cx="12192000" cy="830997"/>
          </a:xfrm>
          <a:prstGeom prst="rect">
            <a:avLst/>
          </a:prstGeom>
          <a:noFill/>
        </p:spPr>
        <p:txBody>
          <a:bodyPr wrap="square" rtlCol="0">
            <a:spAutoFit/>
          </a:bodyPr>
          <a:lstStyle/>
          <a:p>
            <a:pPr algn="ctr"/>
            <a:r>
              <a:rPr lang="it-IT" sz="4800" b="1" dirty="0" smtClean="0">
                <a:solidFill>
                  <a:srgbClr val="F4B81A"/>
                </a:solidFill>
                <a:latin typeface="Myriad Pro" panose="020B0503030403020204" pitchFamily="34" charset="0"/>
              </a:rPr>
              <a:t>COMMUNICATION</a:t>
            </a:r>
            <a:endParaRPr lang="it-IT" sz="4800" b="1" dirty="0">
              <a:solidFill>
                <a:srgbClr val="F4B81A"/>
              </a:solidFill>
              <a:latin typeface="Myriad Pro" panose="020B0503030403020204" pitchFamily="34" charset="0"/>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936" y="727364"/>
            <a:ext cx="3338946" cy="3338946"/>
          </a:xfrm>
          <a:prstGeom prst="rect">
            <a:avLst/>
          </a:prstGeom>
        </p:spPr>
      </p:pic>
    </p:spTree>
    <p:extLst>
      <p:ext uri="{BB962C8B-B14F-4D97-AF65-F5344CB8AC3E}">
        <p14:creationId xmlns:p14="http://schemas.microsoft.com/office/powerpoint/2010/main" val="295337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146304" y="207264"/>
            <a:ext cx="11911584" cy="0"/>
          </a:xfrm>
          <a:prstGeom prst="line">
            <a:avLst/>
          </a:prstGeom>
          <a:ln w="92075" cmpd="thinThick">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146304" y="883920"/>
            <a:ext cx="11911584" cy="0"/>
          </a:xfrm>
          <a:prstGeom prst="line">
            <a:avLst/>
          </a:prstGeom>
          <a:ln w="92075" cmpd="thickThi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88" y="1085088"/>
            <a:ext cx="2401916" cy="325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006" y="1085088"/>
            <a:ext cx="5725004" cy="325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ttore 1 10"/>
          <p:cNvCxnSpPr/>
          <p:nvPr/>
        </p:nvCxnSpPr>
        <p:spPr>
          <a:xfrm>
            <a:off x="146304" y="4492752"/>
            <a:ext cx="11911584" cy="0"/>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73152" y="4547616"/>
            <a:ext cx="11984736" cy="2031325"/>
          </a:xfrm>
          <a:prstGeom prst="rect">
            <a:avLst/>
          </a:prstGeom>
          <a:noFill/>
        </p:spPr>
        <p:txBody>
          <a:bodyPr wrap="square" rtlCol="0">
            <a:spAutoFit/>
          </a:bodyPr>
          <a:lstStyle/>
          <a:p>
            <a:pPr algn="just">
              <a:spcAft>
                <a:spcPts val="0"/>
              </a:spcAft>
            </a:pPr>
            <a:r>
              <a:rPr lang="en-US" dirty="0">
                <a:latin typeface="Myriad Pro" panose="020B0503030403020204" pitchFamily="34" charset="0"/>
                <a:ea typeface="MS Mincho"/>
                <a:cs typeface="Times New Roman"/>
              </a:rPr>
              <a:t>Most companies and brands have strong bonds with the areas they were created in. There are, however, very few production companies whose names are emblematic to the nation they evoke in a wider sense. </a:t>
            </a:r>
            <a:r>
              <a:rPr lang="en-US" dirty="0" err="1">
                <a:latin typeface="Myriad Pro" panose="020B0503030403020204" pitchFamily="34" charset="0"/>
                <a:ea typeface="MS Mincho"/>
                <a:cs typeface="Times New Roman"/>
              </a:rPr>
              <a:t>Fazi</a:t>
            </a:r>
            <a:r>
              <a:rPr lang="en-US" dirty="0">
                <a:latin typeface="Myriad Pro" panose="020B0503030403020204" pitchFamily="34" charset="0"/>
                <a:ea typeface="MS Mincho"/>
                <a:cs typeface="Times New Roman"/>
              </a:rPr>
              <a:t> </a:t>
            </a:r>
            <a:r>
              <a:rPr lang="en-US" dirty="0" err="1">
                <a:latin typeface="Myriad Pro" panose="020B0503030403020204" pitchFamily="34" charset="0"/>
                <a:ea typeface="MS Mincho"/>
                <a:cs typeface="Times New Roman"/>
              </a:rPr>
              <a:t>Battaglia</a:t>
            </a:r>
            <a:r>
              <a:rPr lang="en-US" dirty="0">
                <a:latin typeface="Myriad Pro" panose="020B0503030403020204" pitchFamily="34" charset="0"/>
                <a:ea typeface="MS Mincho"/>
                <a:cs typeface="Times New Roman"/>
              </a:rPr>
              <a:t> belongs to this latter group. It is its history which makes the difference. Ours is a name which is an indissoluble part of Italy's history and image. This, first and foremost, is </a:t>
            </a:r>
            <a:r>
              <a:rPr lang="en-US" dirty="0" err="1">
                <a:latin typeface="Myriad Pro" panose="020B0503030403020204" pitchFamily="34" charset="0"/>
                <a:ea typeface="MS Mincho"/>
                <a:cs typeface="Times New Roman"/>
              </a:rPr>
              <a:t>Fazi</a:t>
            </a:r>
            <a:r>
              <a:rPr lang="en-US" dirty="0">
                <a:latin typeface="Myriad Pro" panose="020B0503030403020204" pitchFamily="34" charset="0"/>
                <a:ea typeface="MS Mincho"/>
                <a:cs typeface="Times New Roman"/>
              </a:rPr>
              <a:t> </a:t>
            </a:r>
            <a:r>
              <a:rPr lang="en-US" dirty="0" err="1">
                <a:latin typeface="Myriad Pro" panose="020B0503030403020204" pitchFamily="34" charset="0"/>
                <a:ea typeface="MS Mincho"/>
                <a:cs typeface="Times New Roman"/>
              </a:rPr>
              <a:t>Battaglia</a:t>
            </a:r>
            <a:r>
              <a:rPr lang="en-US" dirty="0">
                <a:latin typeface="Myriad Pro" panose="020B0503030403020204" pitchFamily="34" charset="0"/>
                <a:ea typeface="MS Mincho"/>
                <a:cs typeface="Times New Roman"/>
              </a:rPr>
              <a:t>. For seventy years, a name which has not simply been emblematic of great wines, but also of Italian style, a way of being, a lifestyle which has made us popular the world over. And if 'Made in Italy' has great meaning today, it is also thanks to companies like </a:t>
            </a:r>
            <a:r>
              <a:rPr lang="en-US" dirty="0" err="1">
                <a:latin typeface="Myriad Pro" panose="020B0503030403020204" pitchFamily="34" charset="0"/>
                <a:ea typeface="MS Mincho"/>
                <a:cs typeface="Times New Roman"/>
              </a:rPr>
              <a:t>Fazi</a:t>
            </a:r>
            <a:r>
              <a:rPr lang="en-US" dirty="0">
                <a:latin typeface="Myriad Pro" panose="020B0503030403020204" pitchFamily="34" charset="0"/>
                <a:ea typeface="MS Mincho"/>
                <a:cs typeface="Times New Roman"/>
              </a:rPr>
              <a:t> </a:t>
            </a:r>
            <a:r>
              <a:rPr lang="en-US" dirty="0" err="1">
                <a:latin typeface="Myriad Pro" panose="020B0503030403020204" pitchFamily="34" charset="0"/>
                <a:ea typeface="MS Mincho"/>
                <a:cs typeface="Times New Roman"/>
              </a:rPr>
              <a:t>Battaglia</a:t>
            </a:r>
            <a:r>
              <a:rPr lang="en-US" dirty="0">
                <a:latin typeface="Myriad Pro" panose="020B0503030403020204" pitchFamily="34" charset="0"/>
                <a:ea typeface="MS Mincho"/>
                <a:cs typeface="Times New Roman"/>
              </a:rPr>
              <a:t>, for whom tradition has never been distinct from creativity and the courage to dare, to innovate.</a:t>
            </a:r>
            <a:endParaRPr lang="it-IT" dirty="0">
              <a:effectLst/>
              <a:latin typeface="Myriad Pro" panose="020B0503030403020204" pitchFamily="34" charset="0"/>
              <a:ea typeface="MS Mincho"/>
              <a:cs typeface="Times New Roman"/>
            </a:endParaRPr>
          </a:p>
        </p:txBody>
      </p:sp>
      <p:sp>
        <p:nvSpPr>
          <p:cNvPr id="13" name="CasellaDiTesto 12"/>
          <p:cNvSpPr txBox="1"/>
          <p:nvPr/>
        </p:nvSpPr>
        <p:spPr>
          <a:xfrm>
            <a:off x="8510016" y="1085088"/>
            <a:ext cx="3572256" cy="1846659"/>
          </a:xfrm>
          <a:prstGeom prst="rect">
            <a:avLst/>
          </a:prstGeom>
          <a:noFill/>
        </p:spPr>
        <p:txBody>
          <a:bodyPr wrap="square" rtlCol="0">
            <a:spAutoFit/>
          </a:bodyPr>
          <a:lstStyle/>
          <a:p>
            <a:r>
              <a:rPr lang="it-IT" sz="3800" dirty="0" smtClean="0">
                <a:latin typeface="Myriad Pro" panose="020B0503030403020204" pitchFamily="34" charset="0"/>
              </a:rPr>
              <a:t>FAZI BATTAGLIA, A GREAT ITALIAN BRAND</a:t>
            </a:r>
            <a:endParaRPr lang="it-IT" sz="3800" dirty="0">
              <a:latin typeface="Myriad Pro" panose="020B0503030403020204" pitchFamily="34" charset="0"/>
            </a:endParaRPr>
          </a:p>
        </p:txBody>
      </p:sp>
      <p:sp>
        <p:nvSpPr>
          <p:cNvPr id="14" name="CasellaDiTesto 13"/>
          <p:cNvSpPr txBox="1"/>
          <p:nvPr/>
        </p:nvSpPr>
        <p:spPr>
          <a:xfrm>
            <a:off x="146304" y="85344"/>
            <a:ext cx="11911584" cy="923330"/>
          </a:xfrm>
          <a:prstGeom prst="rect">
            <a:avLst/>
          </a:prstGeom>
          <a:noFill/>
        </p:spPr>
        <p:txBody>
          <a:bodyPr wrap="square" rtlCol="0">
            <a:spAutoFit/>
          </a:bodyPr>
          <a:lstStyle/>
          <a:p>
            <a:pPr algn="r"/>
            <a:r>
              <a:rPr lang="it-IT" sz="5400" dirty="0" smtClean="0">
                <a:latin typeface="Myriad Pro" panose="020B0503030403020204" pitchFamily="34" charset="0"/>
              </a:rPr>
              <a:t>BRAND</a:t>
            </a:r>
            <a:endParaRPr lang="it-IT" sz="5400" dirty="0">
              <a:latin typeface="Myriad Pro" panose="020B0503030403020204" pitchFamily="34" charset="0"/>
            </a:endParaRPr>
          </a:p>
        </p:txBody>
      </p:sp>
    </p:spTree>
    <p:extLst>
      <p:ext uri="{BB962C8B-B14F-4D97-AF65-F5344CB8AC3E}">
        <p14:creationId xmlns:p14="http://schemas.microsoft.com/office/powerpoint/2010/main" val="478057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146304" y="207264"/>
            <a:ext cx="11911584" cy="0"/>
          </a:xfrm>
          <a:prstGeom prst="line">
            <a:avLst/>
          </a:prstGeom>
          <a:ln w="92075" cmpd="thinThick">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146304" y="883920"/>
            <a:ext cx="11911584" cy="0"/>
          </a:xfrm>
          <a:prstGeom prst="line">
            <a:avLst/>
          </a:prstGeom>
          <a:ln w="92075" cmpd="thickThi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146304" y="4724400"/>
            <a:ext cx="11911584" cy="0"/>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73152" y="4669536"/>
            <a:ext cx="11984736" cy="2031325"/>
          </a:xfrm>
          <a:prstGeom prst="rect">
            <a:avLst/>
          </a:prstGeom>
          <a:noFill/>
        </p:spPr>
        <p:txBody>
          <a:bodyPr wrap="square" rtlCol="0">
            <a:spAutoFit/>
          </a:bodyPr>
          <a:lstStyle/>
          <a:p>
            <a:pPr algn="just">
              <a:spcAft>
                <a:spcPts val="0"/>
              </a:spcAft>
            </a:pPr>
            <a:r>
              <a:rPr lang="en-US" dirty="0" err="1">
                <a:latin typeface="Myriad Pro" panose="020B0503030403020204" pitchFamily="34" charset="0"/>
                <a:ea typeface="MS Mincho"/>
                <a:cs typeface="Times New Roman"/>
              </a:rPr>
              <a:t>Fazi</a:t>
            </a:r>
            <a:r>
              <a:rPr lang="en-US" dirty="0">
                <a:latin typeface="Myriad Pro" panose="020B0503030403020204" pitchFamily="34" charset="0"/>
                <a:ea typeface="MS Mincho"/>
                <a:cs typeface="Times New Roman"/>
              </a:rPr>
              <a:t> </a:t>
            </a:r>
            <a:r>
              <a:rPr lang="en-US" dirty="0" err="1">
                <a:latin typeface="Myriad Pro" panose="020B0503030403020204" pitchFamily="34" charset="0"/>
                <a:ea typeface="MS Mincho"/>
                <a:cs typeface="Times New Roman"/>
              </a:rPr>
              <a:t>Battaglia</a:t>
            </a:r>
            <a:r>
              <a:rPr lang="en-US" dirty="0">
                <a:latin typeface="Myriad Pro" panose="020B0503030403020204" pitchFamily="34" charset="0"/>
                <a:ea typeface="MS Mincho"/>
                <a:cs typeface="Times New Roman"/>
              </a:rPr>
              <a:t> was set up in 1949 when two families - </a:t>
            </a:r>
            <a:r>
              <a:rPr lang="en-US" dirty="0" err="1">
                <a:latin typeface="Myriad Pro" panose="020B0503030403020204" pitchFamily="34" charset="0"/>
                <a:ea typeface="MS Mincho"/>
                <a:cs typeface="Times New Roman"/>
              </a:rPr>
              <a:t>Fazi</a:t>
            </a:r>
            <a:r>
              <a:rPr lang="en-US" dirty="0">
                <a:latin typeface="Myriad Pro" panose="020B0503030403020204" pitchFamily="34" charset="0"/>
                <a:ea typeface="MS Mincho"/>
                <a:cs typeface="Times New Roman"/>
              </a:rPr>
              <a:t> and </a:t>
            </a:r>
            <a:r>
              <a:rPr lang="en-US" dirty="0" err="1">
                <a:latin typeface="Myriad Pro" panose="020B0503030403020204" pitchFamily="34" charset="0"/>
                <a:ea typeface="MS Mincho"/>
                <a:cs typeface="Times New Roman"/>
              </a:rPr>
              <a:t>Battaglia</a:t>
            </a:r>
            <a:r>
              <a:rPr lang="en-US" dirty="0">
                <a:latin typeface="Myriad Pro" panose="020B0503030403020204" pitchFamily="34" charset="0"/>
                <a:ea typeface="MS Mincho"/>
                <a:cs typeface="Times New Roman"/>
              </a:rPr>
              <a:t> - joined forces in a small wine estate in the town of </a:t>
            </a:r>
            <a:r>
              <a:rPr lang="en-US" dirty="0" err="1">
                <a:latin typeface="Myriad Pro" panose="020B0503030403020204" pitchFamily="34" charset="0"/>
                <a:ea typeface="MS Mincho"/>
                <a:cs typeface="Times New Roman"/>
              </a:rPr>
              <a:t>Cupramontana</a:t>
            </a:r>
            <a:r>
              <a:rPr lang="en-US" dirty="0">
                <a:latin typeface="Myriad Pro" panose="020B0503030403020204" pitchFamily="34" charset="0"/>
                <a:ea typeface="MS Mincho"/>
                <a:cs typeface="Times New Roman"/>
              </a:rPr>
              <a:t>, but it was the </a:t>
            </a:r>
            <a:r>
              <a:rPr lang="en-US" dirty="0" err="1">
                <a:latin typeface="Myriad Pro" panose="020B0503030403020204" pitchFamily="34" charset="0"/>
                <a:ea typeface="MS Mincho"/>
                <a:cs typeface="Times New Roman"/>
              </a:rPr>
              <a:t>Angelini</a:t>
            </a:r>
            <a:r>
              <a:rPr lang="en-US" dirty="0">
                <a:latin typeface="Myriad Pro" panose="020B0503030403020204" pitchFamily="34" charset="0"/>
                <a:ea typeface="MS Mincho"/>
                <a:cs typeface="Times New Roman"/>
              </a:rPr>
              <a:t> family just a few years later which made the company into a historic Italian wine making brand. And all this thanks to courage and an intuition which can be summed up in two fundamental and decidedly innovative choices for the era: investing strongly in vineyard </a:t>
            </a:r>
            <a:r>
              <a:rPr lang="en-US" dirty="0" err="1">
                <a:latin typeface="Myriad Pro" panose="020B0503030403020204" pitchFamily="34" charset="0"/>
                <a:ea typeface="MS Mincho"/>
                <a:cs typeface="Times New Roman"/>
              </a:rPr>
              <a:t>improvment</a:t>
            </a:r>
            <a:r>
              <a:rPr lang="en-US" dirty="0">
                <a:latin typeface="Myriad Pro" panose="020B0503030403020204" pitchFamily="34" charset="0"/>
                <a:ea typeface="MS Mincho"/>
                <a:cs typeface="Times New Roman"/>
              </a:rPr>
              <a:t> (in an era in which quality considerations were still a very long way from being central to Italian winemaking) and, at the same time, a strong belief in a single vine, Verdicchio. Two choices which were ahead of their time and made </a:t>
            </a:r>
            <a:r>
              <a:rPr lang="en-US" dirty="0" err="1">
                <a:latin typeface="Myriad Pro" panose="020B0503030403020204" pitchFamily="34" charset="0"/>
                <a:ea typeface="MS Mincho"/>
                <a:cs typeface="Times New Roman"/>
              </a:rPr>
              <a:t>Fazi</a:t>
            </a:r>
            <a:r>
              <a:rPr lang="en-US" dirty="0">
                <a:latin typeface="Myriad Pro" panose="020B0503030403020204" pitchFamily="34" charset="0"/>
                <a:ea typeface="MS Mincho"/>
                <a:cs typeface="Times New Roman"/>
              </a:rPr>
              <a:t> </a:t>
            </a:r>
            <a:r>
              <a:rPr lang="en-US" dirty="0" err="1">
                <a:latin typeface="Myriad Pro" panose="020B0503030403020204" pitchFamily="34" charset="0"/>
                <a:ea typeface="MS Mincho"/>
                <a:cs typeface="Times New Roman"/>
              </a:rPr>
              <a:t>Battaglia</a:t>
            </a:r>
            <a:r>
              <a:rPr lang="en-US" dirty="0">
                <a:latin typeface="Myriad Pro" panose="020B0503030403020204" pitchFamily="34" charset="0"/>
                <a:ea typeface="MS Mincho"/>
                <a:cs typeface="Times New Roman"/>
              </a:rPr>
              <a:t> a standard bearer for the promotion of production areas like the Marche region and one of the great native Italian vines.</a:t>
            </a:r>
            <a:endParaRPr lang="it-IT" dirty="0">
              <a:latin typeface="Myriad Pro" panose="020B0503030403020204" pitchFamily="34" charset="0"/>
              <a:ea typeface="MS Mincho"/>
              <a:cs typeface="Times New Roman"/>
            </a:endParaRPr>
          </a:p>
        </p:txBody>
      </p:sp>
      <p:sp>
        <p:nvSpPr>
          <p:cNvPr id="13" name="CasellaDiTesto 12"/>
          <p:cNvSpPr txBox="1"/>
          <p:nvPr/>
        </p:nvSpPr>
        <p:spPr>
          <a:xfrm>
            <a:off x="8083296" y="1085088"/>
            <a:ext cx="3572256" cy="1323439"/>
          </a:xfrm>
          <a:prstGeom prst="rect">
            <a:avLst/>
          </a:prstGeom>
          <a:noFill/>
        </p:spPr>
        <p:txBody>
          <a:bodyPr wrap="square" rtlCol="0">
            <a:spAutoFit/>
          </a:bodyPr>
          <a:lstStyle/>
          <a:p>
            <a:r>
              <a:rPr lang="en-GB" sz="4000" dirty="0" smtClean="0"/>
              <a:t>COURAGE AND INNOVATION</a:t>
            </a:r>
            <a:endParaRPr lang="it-IT" sz="4000" dirty="0"/>
          </a:p>
        </p:txBody>
      </p:sp>
      <p:sp>
        <p:nvSpPr>
          <p:cNvPr id="14" name="CasellaDiTesto 13"/>
          <p:cNvSpPr txBox="1"/>
          <p:nvPr/>
        </p:nvSpPr>
        <p:spPr>
          <a:xfrm>
            <a:off x="158496" y="85344"/>
            <a:ext cx="11899392" cy="923330"/>
          </a:xfrm>
          <a:prstGeom prst="rect">
            <a:avLst/>
          </a:prstGeom>
          <a:noFill/>
        </p:spPr>
        <p:txBody>
          <a:bodyPr wrap="square" rtlCol="0">
            <a:spAutoFit/>
          </a:bodyPr>
          <a:lstStyle/>
          <a:p>
            <a:pPr algn="r"/>
            <a:r>
              <a:rPr lang="it-IT" sz="5400" dirty="0">
                <a:solidFill>
                  <a:prstClr val="black"/>
                </a:solidFill>
                <a:latin typeface="Myriad Pro" panose="020B0503030403020204" pitchFamily="34" charset="0"/>
              </a:rPr>
              <a:t>HISTORY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96" y="998366"/>
            <a:ext cx="6583680" cy="3677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143" y="1036998"/>
            <a:ext cx="1029467"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872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TotalTime>
  <Words>1287</Words>
  <Application>Microsoft Office PowerPoint</Application>
  <PresentationFormat>Personnalisé</PresentationFormat>
  <Paragraphs>131</Paragraphs>
  <Slides>17</Slides>
  <Notes>0</Notes>
  <HiddenSlides>0</HiddenSlides>
  <MMClips>0</MMClips>
  <ScaleCrop>false</ScaleCrop>
  <HeadingPairs>
    <vt:vector size="4" baseType="variant">
      <vt:variant>
        <vt:lpstr>Thème</vt:lpstr>
      </vt:variant>
      <vt:variant>
        <vt:i4>3</vt:i4>
      </vt:variant>
      <vt:variant>
        <vt:lpstr>Titres des diapositives</vt:lpstr>
      </vt:variant>
      <vt:variant>
        <vt:i4>17</vt:i4>
      </vt:variant>
    </vt:vector>
  </HeadingPairs>
  <TitlesOfParts>
    <vt:vector size="20" baseType="lpstr">
      <vt:lpstr>Tema di Office</vt:lpstr>
      <vt:lpstr>1_Tema di Office</vt:lpstr>
      <vt:lpstr>6_Tema di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Verdicchio Fazi Battaglia,    a question of styles</vt:lpstr>
      <vt:lpstr>Présentation PowerPoint</vt:lpstr>
      <vt:lpstr>Présentation PowerPoint</vt:lpstr>
      <vt:lpstr> ANFORA / TITULUS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Simone</dc:creator>
  <cp:lastModifiedBy>_</cp:lastModifiedBy>
  <cp:revision>124</cp:revision>
  <cp:lastPrinted>2015-09-04T09:52:32Z</cp:lastPrinted>
  <dcterms:created xsi:type="dcterms:W3CDTF">2015-06-23T10:17:41Z</dcterms:created>
  <dcterms:modified xsi:type="dcterms:W3CDTF">2016-09-10T10:50:35Z</dcterms:modified>
</cp:coreProperties>
</file>