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D0F6-8BBA-4DA0-94F8-031183A69870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62F1-21BB-4FF8-BA65-B5474828DADA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8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E709-5F9A-45A2-801B-C6BC381BBC04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7B2B-841A-4649-AE08-C50098923576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37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417D-C2C3-4BF7-B0B3-02511AACCF4F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E752-8D42-4B7A-8F91-7165F168E3B8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2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CC2-6784-417A-A39C-5D1D0087C29E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7558-8FFE-4E28-B237-48EC6546BBE3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64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EE2D-E086-4AE0-819C-BC2232960602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9EA-E25F-49E2-A896-A808AF52C9B2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1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6B8E-FCB7-4749-B74B-D2947F9F6E47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5DBE-5EEC-423D-91B2-96BB60D6DC0E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84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44CC-3843-415A-93BE-894630398E72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10FE-CE92-4E50-A095-F25E90408CF3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60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469D-B9AD-441C-BE99-94D16C0ED846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EEFA-6432-4313-8F7E-EF136402FDC3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5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4B89-E74C-42EC-BB5A-6EA1B61C6B89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5B10C-A897-4807-987B-72D6936B71D8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3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9494-E338-452F-8405-395F63492945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D34A-C24D-4794-B2FB-4C3D6A131C39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73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577B-6C18-47AD-A969-D5CC4280C8B4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0ED54-8196-4AC3-9DC0-A8D7F5007679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1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4430E-9B57-4B59-989F-8F0CD9101CB7}" type="datetimeFigureOut">
              <a:rPr lang="es-ES" smtClean="0"/>
              <a:t>18/01/2016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51BD-B0C5-414A-BCA5-354E1E114074}" type="slidenum">
              <a:rPr lang="es-ES" smtClean="0"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4C04A5-69BB-4284-9C27-2B96410A5220}" type="datetimeFigureOut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18/01/2016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728892-E4BF-4E90-9D8B-9EBA4806BC50}" type="slidenum">
              <a:rPr lang="ca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body-without-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" y="25796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12319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2918"/>
            <a:ext cx="1079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996" y="1835590"/>
            <a:ext cx="1329568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23" y="1835590"/>
            <a:ext cx="1504002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019379" y="1261347"/>
            <a:ext cx="48327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400" dirty="0" err="1" smtClean="0">
                <a:latin typeface="Bookman Old Style" panose="02050604050505020204" pitchFamily="18" charset="0"/>
              </a:rPr>
              <a:t>Cellar</a:t>
            </a:r>
            <a:r>
              <a:rPr lang="es-ES_tradnl" sz="1400" dirty="0" smtClean="0">
                <a:latin typeface="Bookman Old Style" panose="02050604050505020204" pitchFamily="18" charset="0"/>
              </a:rPr>
              <a:t>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acquire</a:t>
            </a:r>
            <a:r>
              <a:rPr lang="es-ES_tradnl" sz="1400" dirty="0" smtClean="0">
                <a:latin typeface="Bookman Old Style" panose="02050604050505020204" pitchFamily="18" charset="0"/>
              </a:rPr>
              <a:t> in 2003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from</a:t>
            </a:r>
            <a:r>
              <a:rPr lang="es-ES_tradnl" sz="1400" dirty="0" smtClean="0">
                <a:latin typeface="Bookman Old Style" panose="02050604050505020204" pitchFamily="18" charset="0"/>
              </a:rPr>
              <a:t> French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Moët</a:t>
            </a:r>
            <a:r>
              <a:rPr lang="es-ES_tradnl" sz="1400" dirty="0" smtClean="0">
                <a:latin typeface="Bookman Old Style" panose="02050604050505020204" pitchFamily="18" charset="0"/>
              </a:rPr>
              <a:t> &amp;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Chandon</a:t>
            </a:r>
            <a:r>
              <a:rPr lang="es-ES_tradnl" sz="1400" dirty="0" smtClean="0">
                <a:latin typeface="Bookman Old Style" panose="02050604050505020204" pitchFamily="18" charset="0"/>
              </a:rPr>
              <a:t>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Cellar</a:t>
            </a:r>
            <a:endParaRPr lang="es-ES_tradnl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err="1" smtClean="0">
                <a:latin typeface="Bookman Old Style" panose="02050604050505020204" pitchFamily="18" charset="0"/>
              </a:rPr>
              <a:t>Reserva</a:t>
            </a:r>
            <a:r>
              <a:rPr lang="en-US" sz="1400" dirty="0" smtClean="0">
                <a:latin typeface="Bookman Old Style" panose="02050604050505020204" pitchFamily="18" charset="0"/>
              </a:rPr>
              <a:t> </a:t>
            </a:r>
            <a:r>
              <a:rPr lang="en-US" sz="1400" dirty="0">
                <a:latin typeface="Bookman Old Style" panose="02050604050505020204" pitchFamily="18" charset="0"/>
              </a:rPr>
              <a:t>style, suited to the HORECA </a:t>
            </a:r>
            <a:r>
              <a:rPr lang="en-US" sz="1400" dirty="0" smtClean="0">
                <a:latin typeface="Bookman Old Style" panose="02050604050505020204" pitchFamily="18" charset="0"/>
              </a:rPr>
              <a:t>market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400" dirty="0" smtClean="0">
                <a:latin typeface="Bookman Old Style" panose="02050604050505020204" pitchFamily="18" charset="0"/>
              </a:rPr>
              <a:t>Single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State</a:t>
            </a:r>
            <a:r>
              <a:rPr lang="es-ES_tradnl" sz="1400" dirty="0" smtClean="0">
                <a:latin typeface="Bookman Old Style" panose="02050604050505020204" pitchFamily="18" charset="0"/>
              </a:rPr>
              <a:t>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winery</a:t>
            </a:r>
            <a:endParaRPr lang="es-ES_tradnl" sz="1400" dirty="0" smtClean="0">
              <a:latin typeface="Bookman Old Style" panose="020506040505050202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_tradnl" sz="1400" dirty="0" err="1" smtClean="0">
                <a:latin typeface="Bookman Old Style" panose="02050604050505020204" pitchFamily="18" charset="0"/>
              </a:rPr>
              <a:t>Own</a:t>
            </a:r>
            <a:r>
              <a:rPr lang="es-ES_tradnl" sz="1400" dirty="0" smtClean="0">
                <a:latin typeface="Bookman Old Style" panose="02050604050505020204" pitchFamily="18" charset="0"/>
              </a:rPr>
              <a:t>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yeast</a:t>
            </a:r>
            <a:r>
              <a:rPr lang="es-ES_tradnl" sz="1400" dirty="0" smtClean="0">
                <a:latin typeface="Bookman Old Style" panose="02050604050505020204" pitchFamily="18" charset="0"/>
              </a:rPr>
              <a:t>- no </a:t>
            </a:r>
            <a:r>
              <a:rPr lang="es-ES_tradnl" sz="1400" dirty="0" err="1" smtClean="0">
                <a:latin typeface="Bookman Old Style" panose="02050604050505020204" pitchFamily="18" charset="0"/>
              </a:rPr>
              <a:t>commercial</a:t>
            </a:r>
            <a:endParaRPr lang="es-ES_tradnl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Bookman Old Style" panose="02050604050505020204" pitchFamily="18" charset="0"/>
              </a:rPr>
              <a:t>Total family ownership – long term investment, plan and </a:t>
            </a:r>
            <a:r>
              <a:rPr lang="en-US" sz="1400" dirty="0" smtClean="0">
                <a:latin typeface="Bookman Old Style" panose="02050604050505020204" pitchFamily="18" charset="0"/>
              </a:rPr>
              <a:t>vision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Bookman Old Style" panose="02050604050505020204" pitchFamily="18" charset="0"/>
              </a:rPr>
              <a:t>Boutique but with good volumes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_tradnl" sz="14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Bookman Old Style" panose="02050604050505020204" pitchFamily="18" charset="0"/>
              </a:rPr>
              <a:t>Excellent </a:t>
            </a:r>
            <a:r>
              <a:rPr lang="en-US" sz="1400" dirty="0" smtClean="0">
                <a:latin typeface="Bookman Old Style" panose="02050604050505020204" pitchFamily="18" charset="0"/>
              </a:rPr>
              <a:t>image/labels/packaging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Bookman Old Style" panose="02050604050505020204" pitchFamily="18" charset="0"/>
              </a:rPr>
              <a:t>Great location:</a:t>
            </a:r>
          </a:p>
          <a:p>
            <a:r>
              <a:rPr lang="en-US" sz="1400" dirty="0" smtClean="0">
                <a:latin typeface="Bookman Old Style" panose="02050604050505020204" pitchFamily="18" charset="0"/>
              </a:rPr>
              <a:t>	Quality </a:t>
            </a:r>
            <a:r>
              <a:rPr lang="en-US" sz="1400" dirty="0">
                <a:latin typeface="Bookman Old Style" panose="02050604050505020204" pitchFamily="18" charset="0"/>
              </a:rPr>
              <a:t>vineyard areas </a:t>
            </a:r>
          </a:p>
          <a:p>
            <a:r>
              <a:rPr lang="en-US" sz="1400" dirty="0" smtClean="0">
                <a:latin typeface="Bookman Old Style" panose="02050604050505020204" pitchFamily="18" charset="0"/>
              </a:rPr>
              <a:t>	Easy </a:t>
            </a:r>
            <a:r>
              <a:rPr lang="en-US" sz="1400" dirty="0">
                <a:latin typeface="Bookman Old Style" panose="02050604050505020204" pitchFamily="18" charset="0"/>
              </a:rPr>
              <a:t>for visits – close to </a:t>
            </a:r>
            <a:r>
              <a:rPr lang="en-US" sz="1400" dirty="0" smtClean="0">
                <a:latin typeface="Bookman Old Style" panose="02050604050505020204" pitchFamily="18" charset="0"/>
              </a:rPr>
              <a:t>Barcelona!</a:t>
            </a:r>
            <a:endParaRPr lang="en-US" sz="1400" dirty="0">
              <a:latin typeface="Bookman Old Style" panose="02050604050505020204" pitchFamily="18" charset="0"/>
            </a:endParaRPr>
          </a:p>
          <a:p>
            <a:r>
              <a:rPr lang="en-US" sz="1400" dirty="0" smtClean="0">
                <a:latin typeface="Bookman Old Style" panose="02050604050505020204" pitchFamily="18" charset="0"/>
              </a:rPr>
              <a:t>	Meeting </a:t>
            </a:r>
            <a:r>
              <a:rPr lang="en-US" sz="1400" dirty="0">
                <a:latin typeface="Bookman Old Style" panose="02050604050505020204" pitchFamily="18" charset="0"/>
              </a:rPr>
              <a:t>area for use with customers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endParaRPr lang="en-US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19961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Brut</a:t>
            </a:r>
            <a:r>
              <a:rPr lang="es-ES" dirty="0" smtClean="0"/>
              <a:t>  </a:t>
            </a:r>
            <a:br>
              <a:rPr lang="es-ES" dirty="0" smtClean="0"/>
            </a:br>
            <a:r>
              <a:rPr lang="es-ES" dirty="0" smtClean="0"/>
              <a:t>DO CAVA</a:t>
            </a:r>
            <a:endParaRPr lang="es-ES" dirty="0"/>
          </a:p>
        </p:txBody>
      </p:sp>
      <p:pic>
        <p:nvPicPr>
          <p:cNvPr id="5" name="4 Marcador de contenido" descr="brut286-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086" y="273050"/>
            <a:ext cx="2403678" cy="5853113"/>
          </a:xfrm>
        </p:spPr>
      </p:pic>
      <p:sp>
        <p:nvSpPr>
          <p:cNvPr id="9" name="8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66728" cy="5162252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en-US" sz="1500" b="1" dirty="0" err="1" smtClean="0">
                <a:latin typeface="Bookman Old Style" pitchFamily="18" charset="0"/>
              </a:rPr>
              <a:t>Coupage</a:t>
            </a:r>
            <a:endParaRPr lang="en-US" sz="1500" b="1" dirty="0" smtClean="0">
              <a:latin typeface="Bookman Old Style" pitchFamily="18" charset="0"/>
            </a:endParaRPr>
          </a:p>
          <a:p>
            <a:pPr fontAlgn="t"/>
            <a:r>
              <a:rPr lang="en-US" dirty="0" smtClean="0">
                <a:latin typeface="Bookman Old Style" pitchFamily="18" charset="0"/>
              </a:rPr>
              <a:t>The Brut Cava has been selected by us to represent the quality and value Cava can offer, with a fantastic blend of </a:t>
            </a:r>
            <a:r>
              <a:rPr lang="en-US" dirty="0" err="1" smtClean="0">
                <a:latin typeface="Bookman Old Style" pitchFamily="18" charset="0"/>
              </a:rPr>
              <a:t>Macabeo</a:t>
            </a:r>
            <a:r>
              <a:rPr lang="en-US" dirty="0" smtClean="0">
                <a:latin typeface="Bookman Old Style" pitchFamily="18" charset="0"/>
              </a:rPr>
              <a:t> (50%), </a:t>
            </a:r>
            <a:r>
              <a:rPr lang="en-US" dirty="0" err="1" smtClean="0">
                <a:latin typeface="Bookman Old Style" pitchFamily="18" charset="0"/>
              </a:rPr>
              <a:t>Xarel.lo</a:t>
            </a:r>
            <a:r>
              <a:rPr lang="en-US" dirty="0" smtClean="0">
                <a:latin typeface="Bookman Old Style" pitchFamily="18" charset="0"/>
              </a:rPr>
              <a:t> (15%) and </a:t>
            </a:r>
            <a:r>
              <a:rPr lang="en-US" dirty="0" err="1" smtClean="0">
                <a:latin typeface="Bookman Old Style" pitchFamily="18" charset="0"/>
              </a:rPr>
              <a:t>Parellada</a:t>
            </a:r>
            <a:r>
              <a:rPr lang="en-US" dirty="0" smtClean="0">
                <a:latin typeface="Bookman Old Style" pitchFamily="18" charset="0"/>
              </a:rPr>
              <a:t> (35%).</a:t>
            </a:r>
          </a:p>
          <a:p>
            <a:pPr fontAlgn="t"/>
            <a:r>
              <a:rPr lang="en-US" sz="1500" b="1" dirty="0">
                <a:latin typeface="Bookman Old Style" pitchFamily="18" charset="0"/>
              </a:rPr>
              <a:t>Tasting </a:t>
            </a:r>
            <a:r>
              <a:rPr lang="en-US" sz="1500" b="1" dirty="0" smtClean="0">
                <a:latin typeface="Bookman Old Style" pitchFamily="18" charset="0"/>
              </a:rPr>
              <a:t>note</a:t>
            </a:r>
          </a:p>
          <a:p>
            <a:pPr fontAlgn="t"/>
            <a:r>
              <a:rPr lang="en-US" dirty="0" smtClean="0">
                <a:latin typeface="Bookman Old Style" pitchFamily="18" charset="0"/>
              </a:rPr>
              <a:t>This is a high quality cava for its optimal degree of ageing, and the balance achieved between acidity and body. 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err="1" smtClean="0">
                <a:latin typeface="Bookman Old Style" pitchFamily="18" charset="0"/>
              </a:rPr>
              <a:t>colour</a:t>
            </a:r>
            <a:r>
              <a:rPr lang="en-US" dirty="0" smtClean="0">
                <a:latin typeface="Bookman Old Style" pitchFamily="18" charset="0"/>
              </a:rPr>
              <a:t> is a pale straw yellow, with a fine and persistent bubble.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On the nose is bright and elegant, with a harmonious. 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palate is balanced and refreshing; the sparkle is lively, </a:t>
            </a:r>
            <a:r>
              <a:rPr lang="en-US" dirty="0" err="1" smtClean="0">
                <a:latin typeface="Bookman Old Style" pitchFamily="18" charset="0"/>
              </a:rPr>
              <a:t>mouthllinf</a:t>
            </a:r>
            <a:r>
              <a:rPr lang="en-US" dirty="0" smtClean="0">
                <a:latin typeface="Bookman Old Style" pitchFamily="18" charset="0"/>
              </a:rPr>
              <a:t> and exciting. There are notes of ample </a:t>
            </a:r>
            <a:r>
              <a:rPr lang="en-US" dirty="0" err="1" smtClean="0">
                <a:latin typeface="Bookman Old Style" pitchFamily="18" charset="0"/>
              </a:rPr>
              <a:t>avour</a:t>
            </a:r>
            <a:r>
              <a:rPr lang="en-US" dirty="0" smtClean="0">
                <a:latin typeface="Bookman Old Style" pitchFamily="18" charset="0"/>
              </a:rPr>
              <a:t> as a obvious predominance of </a:t>
            </a:r>
            <a:r>
              <a:rPr lang="en-US" dirty="0" err="1" smtClean="0">
                <a:latin typeface="Bookman Old Style" pitchFamily="18" charset="0"/>
              </a:rPr>
              <a:t>Macabeo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Ageing</a:t>
            </a:r>
          </a:p>
          <a:p>
            <a:pPr fontAlgn="t"/>
            <a:r>
              <a:rPr lang="en-US" dirty="0" smtClean="0">
                <a:latin typeface="Bookman Old Style" pitchFamily="18" charset="0"/>
              </a:rPr>
              <a:t>The wine is aged between 18 and 24 months on their skins prior for maximum richness and complexity.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AnalysisAlcohol:</a:t>
            </a:r>
            <a:r>
              <a:rPr lang="en-US" dirty="0" smtClean="0">
                <a:latin typeface="Bookman Old Style" pitchFamily="18" charset="0"/>
              </a:rPr>
              <a:t>11,5% vol.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Dosage:</a:t>
            </a:r>
            <a:r>
              <a:rPr lang="en-US" dirty="0" smtClean="0">
                <a:latin typeface="Bookman Old Style" pitchFamily="18" charset="0"/>
              </a:rPr>
              <a:t>9 g/l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Suggested food</a:t>
            </a:r>
          </a:p>
          <a:p>
            <a:pPr fontAlgn="t"/>
            <a:r>
              <a:rPr lang="en-US" dirty="0" err="1" smtClean="0">
                <a:latin typeface="Bookman Old Style" pitchFamily="18" charset="0"/>
              </a:rPr>
              <a:t>Appetisers</a:t>
            </a:r>
            <a:r>
              <a:rPr lang="en-US" dirty="0" smtClean="0">
                <a:latin typeface="Bookman Old Style" pitchFamily="18" charset="0"/>
              </a:rPr>
              <a:t>, fish soup, white fish, sea food, stuffed squid and cold cuts.</a:t>
            </a:r>
          </a:p>
          <a:p>
            <a:r>
              <a:rPr lang="en-US" sz="1600" b="1" dirty="0">
                <a:latin typeface="Bookman Old Style" pitchFamily="18" charset="0"/>
              </a:rPr>
              <a:t>Ideal </a:t>
            </a:r>
            <a:r>
              <a:rPr lang="en-US" sz="1600" b="1" dirty="0" err="1">
                <a:latin typeface="Bookman Old Style" pitchFamily="18" charset="0"/>
              </a:rPr>
              <a:t>seving</a:t>
            </a:r>
            <a:r>
              <a:rPr lang="en-US" sz="1600" b="1" dirty="0">
                <a:latin typeface="Bookman Old Style" pitchFamily="18" charset="0"/>
              </a:rPr>
              <a:t> </a:t>
            </a:r>
            <a:r>
              <a:rPr lang="en-US" sz="1600" b="1" dirty="0" smtClean="0">
                <a:latin typeface="Bookman Old Style" pitchFamily="18" charset="0"/>
              </a:rPr>
              <a:t>conditions</a:t>
            </a:r>
          </a:p>
          <a:p>
            <a:r>
              <a:rPr lang="en-US" dirty="0" smtClean="0">
                <a:latin typeface="Bookman Old Style" pitchFamily="18" charset="0"/>
              </a:rPr>
              <a:t>Serve between 8 and 10 ºC.</a:t>
            </a:r>
            <a:endParaRPr lang="es-ES" dirty="0">
              <a:latin typeface="Bookman Old Style" pitchFamily="18" charset="0"/>
            </a:endParaRPr>
          </a:p>
        </p:txBody>
      </p:sp>
      <p:pic>
        <p:nvPicPr>
          <p:cNvPr id="7" name="Picture 2" descr="C:\Users\graham.FREIXENETUK\AppData\Local\Microsoft\Windows\Temporary Internet Files\Content.IE5\201JIBO7\Logo-Torre-del-Gall_Low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t="18370" r="24483" b="18148"/>
          <a:stretch/>
        </p:blipFill>
        <p:spPr bwMode="auto">
          <a:xfrm>
            <a:off x="3563888" y="404664"/>
            <a:ext cx="1230591" cy="96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formospa\Downloads\Logos -  Ferrer Family of Wines - White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373216"/>
            <a:ext cx="1080000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Rose</a:t>
            </a:r>
            <a:br>
              <a:rPr lang="es-ES" dirty="0" smtClean="0"/>
            </a:br>
            <a:r>
              <a:rPr lang="es-ES" dirty="0" smtClean="0"/>
              <a:t>DO CAVA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US" sz="1600" b="1" dirty="0" err="1" smtClean="0">
                <a:latin typeface="Bookman Old Style" pitchFamily="18" charset="0"/>
              </a:rPr>
              <a:t>Coupage</a:t>
            </a:r>
            <a:endParaRPr lang="en-US" sz="1600" b="1" dirty="0" smtClean="0">
              <a:latin typeface="Bookman Old Style" pitchFamily="18" charset="0"/>
            </a:endParaRPr>
          </a:p>
          <a:p>
            <a:pPr fontAlgn="t"/>
            <a:r>
              <a:rPr lang="en-US" dirty="0" smtClean="0">
                <a:latin typeface="Bookman Old Style" pitchFamily="18" charset="0"/>
              </a:rPr>
              <a:t>The Rosado has been selected by us to represent the quality and value Cava can </a:t>
            </a:r>
            <a:r>
              <a:rPr lang="en-US" dirty="0" err="1" smtClean="0">
                <a:latin typeface="Bookman Old Style" pitchFamily="18" charset="0"/>
              </a:rPr>
              <a:t>oer</a:t>
            </a:r>
            <a:r>
              <a:rPr lang="en-US" dirty="0" smtClean="0">
                <a:latin typeface="Bookman Old Style" pitchFamily="18" charset="0"/>
              </a:rPr>
              <a:t>, with a fantastic blend of </a:t>
            </a:r>
            <a:r>
              <a:rPr lang="en-US" dirty="0" err="1" smtClean="0">
                <a:latin typeface="Bookman Old Style" pitchFamily="18" charset="0"/>
              </a:rPr>
              <a:t>Trepat</a:t>
            </a:r>
            <a:r>
              <a:rPr lang="en-US" dirty="0" smtClean="0">
                <a:latin typeface="Bookman Old Style" pitchFamily="18" charset="0"/>
              </a:rPr>
              <a:t>( 80%) and </a:t>
            </a:r>
            <a:r>
              <a:rPr lang="en-US" dirty="0" err="1" smtClean="0">
                <a:latin typeface="Bookman Old Style" pitchFamily="18" charset="0"/>
              </a:rPr>
              <a:t>Garnacha</a:t>
            </a:r>
            <a:r>
              <a:rPr lang="en-US" dirty="0" smtClean="0">
                <a:latin typeface="Bookman Old Style" pitchFamily="18" charset="0"/>
              </a:rPr>
              <a:t> (20%).</a:t>
            </a:r>
          </a:p>
          <a:p>
            <a:pPr fontAlgn="t"/>
            <a:r>
              <a:rPr lang="en-US" sz="1600" b="1" dirty="0">
                <a:latin typeface="Bookman Old Style" pitchFamily="18" charset="0"/>
              </a:rPr>
              <a:t>Tasting </a:t>
            </a:r>
            <a:r>
              <a:rPr lang="en-US" sz="1600" b="1" dirty="0" smtClean="0">
                <a:latin typeface="Bookman Old Style" pitchFamily="18" charset="0"/>
              </a:rPr>
              <a:t>note</a:t>
            </a:r>
          </a:p>
          <a:p>
            <a:pPr fontAlgn="t"/>
            <a:r>
              <a:rPr lang="en-US" dirty="0" smtClean="0">
                <a:latin typeface="Bookman Old Style" pitchFamily="18" charset="0"/>
              </a:rPr>
              <a:t>Bright strawberry pink, with an abundant mid sized bubble, which forms a good crown at the top of the glass.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nose is wonderfully fruity which resembles raspberries, currants and grenades. 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The palate is with good presence of fruits (crystallized cherry). It is delicate and has a sweet touch that spreads evenly in the aftertaste.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Ageing</a:t>
            </a:r>
          </a:p>
          <a:p>
            <a:pPr fontAlgn="t"/>
            <a:r>
              <a:rPr lang="en-US" dirty="0" smtClean="0">
                <a:latin typeface="Bookman Old Style" pitchFamily="18" charset="0"/>
              </a:rPr>
              <a:t>The wine is aged between 12 and 18 months on their skins prior for maximum richness and complexity</a:t>
            </a:r>
          </a:p>
          <a:p>
            <a:pPr fontAlgn="t"/>
            <a:r>
              <a:rPr lang="en-US" sz="1600" b="1" dirty="0" smtClean="0">
                <a:latin typeface="Bookman Old Style" pitchFamily="18" charset="0"/>
              </a:rPr>
              <a:t>AnalysisAlcohol:</a:t>
            </a:r>
            <a:r>
              <a:rPr lang="en-US" dirty="0" smtClean="0">
                <a:latin typeface="Bookman Old Style" pitchFamily="18" charset="0"/>
              </a:rPr>
              <a:t>12% vol.</a:t>
            </a:r>
          </a:p>
          <a:p>
            <a:pPr fontAlgn="t"/>
            <a:r>
              <a:rPr lang="en-US" sz="1800" b="1" dirty="0" smtClean="0">
                <a:latin typeface="Bookman Old Style" pitchFamily="18" charset="0"/>
              </a:rPr>
              <a:t>Dosage:</a:t>
            </a:r>
            <a:r>
              <a:rPr lang="en-US" dirty="0" smtClean="0">
                <a:latin typeface="Bookman Old Style" pitchFamily="18" charset="0"/>
              </a:rPr>
              <a:t>9 g/l</a:t>
            </a:r>
          </a:p>
          <a:p>
            <a:pPr fontAlgn="t"/>
            <a:r>
              <a:rPr lang="en-US" sz="1800" b="1" dirty="0" smtClean="0">
                <a:latin typeface="Bookman Old Style" pitchFamily="18" charset="0"/>
              </a:rPr>
              <a:t>Suggested food</a:t>
            </a:r>
          </a:p>
          <a:p>
            <a:pPr fontAlgn="t"/>
            <a:r>
              <a:rPr lang="en-US" dirty="0" err="1" smtClean="0">
                <a:latin typeface="Bookman Old Style" pitchFamily="18" charset="0"/>
              </a:rPr>
              <a:t>Appetisers</a:t>
            </a:r>
            <a:r>
              <a:rPr lang="en-US" dirty="0" smtClean="0">
                <a:latin typeface="Bookman Old Style" pitchFamily="18" charset="0"/>
              </a:rPr>
              <a:t>, vegetables, pastas, rice dishes, cocktails</a:t>
            </a:r>
          </a:p>
          <a:p>
            <a:r>
              <a:rPr lang="en-US" sz="1800" b="1" dirty="0">
                <a:latin typeface="Bookman Old Style" pitchFamily="18" charset="0"/>
              </a:rPr>
              <a:t>Ideal </a:t>
            </a:r>
            <a:r>
              <a:rPr lang="en-US" sz="1800" b="1" dirty="0" err="1">
                <a:latin typeface="Bookman Old Style" pitchFamily="18" charset="0"/>
              </a:rPr>
              <a:t>seving</a:t>
            </a:r>
            <a:r>
              <a:rPr lang="en-US" sz="1800" b="1" dirty="0">
                <a:latin typeface="Bookman Old Style" pitchFamily="18" charset="0"/>
              </a:rPr>
              <a:t> </a:t>
            </a:r>
            <a:r>
              <a:rPr lang="en-US" sz="1800" b="1" dirty="0" smtClean="0">
                <a:latin typeface="Bookman Old Style" pitchFamily="18" charset="0"/>
              </a:rPr>
              <a:t>conditions</a:t>
            </a:r>
          </a:p>
          <a:p>
            <a:r>
              <a:rPr lang="en-US" dirty="0" smtClean="0">
                <a:latin typeface="Bookman Old Style" pitchFamily="18" charset="0"/>
              </a:rPr>
              <a:t>Serve between 6-8ºC.</a:t>
            </a:r>
            <a:endParaRPr lang="es-ES" dirty="0">
              <a:latin typeface="Bookman Old Style" pitchFamily="18" charset="0"/>
            </a:endParaRPr>
          </a:p>
        </p:txBody>
      </p:sp>
      <p:pic>
        <p:nvPicPr>
          <p:cNvPr id="7" name="Picture 2" descr="C:\Users\graham.FREIXENETUK\AppData\Local\Microsoft\Windows\Temporary Internet Files\Content.IE5\201JIBO7\Logo-Torre-del-Gall_Low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t="18370" r="24483" b="18148"/>
          <a:stretch/>
        </p:blipFill>
        <p:spPr bwMode="auto">
          <a:xfrm>
            <a:off x="3563888" y="404664"/>
            <a:ext cx="1230591" cy="96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formospa\Downloads\Logos -  Ferrer Family of Wines - White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373216"/>
            <a:ext cx="1080000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166</Words>
  <Application>Microsoft Office PowerPoint</Application>
  <PresentationFormat>Affichage à l'écran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Tema de Office</vt:lpstr>
      <vt:lpstr>1_Tema de Office</vt:lpstr>
      <vt:lpstr>Présentation PowerPoint</vt:lpstr>
      <vt:lpstr>Brut   DO CAVA</vt:lpstr>
      <vt:lpstr>Rose DO CAVA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formospa</dc:creator>
  <cp:lastModifiedBy>_</cp:lastModifiedBy>
  <cp:revision>9</cp:revision>
  <dcterms:created xsi:type="dcterms:W3CDTF">2016-01-11T11:08:32Z</dcterms:created>
  <dcterms:modified xsi:type="dcterms:W3CDTF">2016-01-18T08:02:12Z</dcterms:modified>
</cp:coreProperties>
</file>