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13"/>
  </p:notesMasterIdLst>
  <p:handoutMasterIdLst>
    <p:handoutMasterId r:id="rId14"/>
  </p:handoutMasterIdLst>
  <p:sldIdLst>
    <p:sldId id="264" r:id="rId2"/>
    <p:sldId id="282" r:id="rId3"/>
    <p:sldId id="280" r:id="rId4"/>
    <p:sldId id="309" r:id="rId5"/>
    <p:sldId id="269" r:id="rId6"/>
    <p:sldId id="285" r:id="rId7"/>
    <p:sldId id="279" r:id="rId8"/>
    <p:sldId id="275" r:id="rId9"/>
    <p:sldId id="287" r:id="rId10"/>
    <p:sldId id="274" r:id="rId11"/>
    <p:sldId id="271" r:id="rId1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élix Coloma Coloma" initials="FCC" lastIdx="1" clrIdx="0">
    <p:extLst>
      <p:ext uri="{19B8F6BF-5375-455C-9EA6-DF929625EA0E}">
        <p15:presenceInfo xmlns:p15="http://schemas.microsoft.com/office/powerpoint/2012/main" userId="Félix Coloma Colo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7" autoAdjust="0"/>
    <p:restoredTop sz="94586" autoAdjust="0"/>
  </p:normalViewPr>
  <p:slideViewPr>
    <p:cSldViewPr>
      <p:cViewPr varScale="1">
        <p:scale>
          <a:sx n="88" d="100"/>
          <a:sy n="88" d="100"/>
        </p:scale>
        <p:origin x="1157" y="5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251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35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35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35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9CB8ED8-D01F-4A45-8319-E4F12858ED63}" type="slidenum">
              <a:rPr lang="en-US"/>
              <a:pPr/>
              <a:t>‹N°›</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DCB904-0799-4FED-90C3-63EA4D8102BF}" type="slidenum">
              <a:rPr lang="en-US"/>
              <a:pPr/>
              <a:t>‹N°›</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b="1" i="0" kern="1200" dirty="0">
                <a:solidFill>
                  <a:schemeClr val="tx1"/>
                </a:solidFill>
                <a:latin typeface="+mn-lt"/>
                <a:ea typeface="+mn-ea"/>
                <a:cs typeface="+mn-cs"/>
              </a:rPr>
              <a:t>A vineyard and a family</a:t>
            </a:r>
            <a:endParaRPr lang="en-US" dirty="0"/>
          </a:p>
        </p:txBody>
      </p:sp>
      <p:sp>
        <p:nvSpPr>
          <p:cNvPr id="4" name="3 Marcador de número de diapositiva"/>
          <p:cNvSpPr>
            <a:spLocks noGrp="1"/>
          </p:cNvSpPr>
          <p:nvPr>
            <p:ph type="sldNum" sz="quarter" idx="10"/>
          </p:nvPr>
        </p:nvSpPr>
        <p:spPr/>
        <p:txBody>
          <a:bodyPr/>
          <a:lstStyle/>
          <a:p>
            <a:fld id="{3A49F71E-6A43-4B69-ACE5-905005F6755B}"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9D81CB-5CD4-BDF1-0C01-98759E1C9B2C}"/>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DF74415-4908-0088-E5C7-7EC555B71E8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0FE1D91-5A5F-044C-B8B2-FCAF241AEC05}"/>
              </a:ext>
            </a:extLst>
          </p:cNvPr>
          <p:cNvSpPr>
            <a:spLocks noGrp="1"/>
          </p:cNvSpPr>
          <p:nvPr>
            <p:ph type="dt" sz="half" idx="10"/>
          </p:nvPr>
        </p:nvSpPr>
        <p:spPr/>
        <p:txBody>
          <a:bodyPr/>
          <a:lstStyle/>
          <a:p>
            <a:endParaRPr lang="en-US" altLang="en-US"/>
          </a:p>
        </p:txBody>
      </p:sp>
      <p:sp>
        <p:nvSpPr>
          <p:cNvPr id="5" name="Marcador de pie de página 4">
            <a:extLst>
              <a:ext uri="{FF2B5EF4-FFF2-40B4-BE49-F238E27FC236}">
                <a16:creationId xmlns:a16="http://schemas.microsoft.com/office/drawing/2014/main" id="{249B9A95-DD92-1B5E-A10F-0FA2CC630E21}"/>
              </a:ext>
            </a:extLst>
          </p:cNvPr>
          <p:cNvSpPr>
            <a:spLocks noGrp="1"/>
          </p:cNvSpPr>
          <p:nvPr>
            <p:ph type="ftr" sz="quarter" idx="11"/>
          </p:nvPr>
        </p:nvSpPr>
        <p:spPr/>
        <p:txBody>
          <a:bodyPr/>
          <a:lstStyle/>
          <a:p>
            <a:endParaRPr lang="en-US" altLang="en-US"/>
          </a:p>
        </p:txBody>
      </p:sp>
      <p:sp>
        <p:nvSpPr>
          <p:cNvPr id="6" name="Marcador de número de diapositiva 5">
            <a:extLst>
              <a:ext uri="{FF2B5EF4-FFF2-40B4-BE49-F238E27FC236}">
                <a16:creationId xmlns:a16="http://schemas.microsoft.com/office/drawing/2014/main" id="{5B42763E-3A60-0A3D-7F5C-ABCC3A7E28CE}"/>
              </a:ext>
            </a:extLst>
          </p:cNvPr>
          <p:cNvSpPr>
            <a:spLocks noGrp="1"/>
          </p:cNvSpPr>
          <p:nvPr>
            <p:ph type="sldNum" sz="quarter" idx="12"/>
          </p:nvPr>
        </p:nvSpPr>
        <p:spPr/>
        <p:txBody>
          <a:bodyPr/>
          <a:lstStyle/>
          <a:p>
            <a:fld id="{F55C0A6B-15C5-46F1-88EE-4BBBC8919F26}" type="slidenum">
              <a:rPr lang="en-US" altLang="en-US" smtClean="0"/>
              <a:pPr/>
              <a:t>‹N°›</a:t>
            </a:fld>
            <a:endParaRPr lang="en-US" altLang="en-US"/>
          </a:p>
        </p:txBody>
      </p:sp>
    </p:spTree>
    <p:extLst>
      <p:ext uri="{BB962C8B-B14F-4D97-AF65-F5344CB8AC3E}">
        <p14:creationId xmlns:p14="http://schemas.microsoft.com/office/powerpoint/2010/main" val="293416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1EE6-18FB-1A34-C158-1E2E899ABA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E10FD7-1C84-7C50-3EC2-10D6B340C5E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81A2F9F-0659-5393-9024-DAA9A76F9783}"/>
              </a:ext>
            </a:extLst>
          </p:cNvPr>
          <p:cNvSpPr>
            <a:spLocks noGrp="1"/>
          </p:cNvSpPr>
          <p:nvPr>
            <p:ph type="dt" sz="half" idx="10"/>
          </p:nvPr>
        </p:nvSpPr>
        <p:spPr/>
        <p:txBody>
          <a:bodyPr/>
          <a:lstStyle/>
          <a:p>
            <a:endParaRPr lang="en-US" altLang="en-US"/>
          </a:p>
        </p:txBody>
      </p:sp>
      <p:sp>
        <p:nvSpPr>
          <p:cNvPr id="5" name="Marcador de pie de página 4">
            <a:extLst>
              <a:ext uri="{FF2B5EF4-FFF2-40B4-BE49-F238E27FC236}">
                <a16:creationId xmlns:a16="http://schemas.microsoft.com/office/drawing/2014/main" id="{CB7AFB1F-36BD-8FDA-454F-81AA8E5B7CB5}"/>
              </a:ext>
            </a:extLst>
          </p:cNvPr>
          <p:cNvSpPr>
            <a:spLocks noGrp="1"/>
          </p:cNvSpPr>
          <p:nvPr>
            <p:ph type="ftr" sz="quarter" idx="11"/>
          </p:nvPr>
        </p:nvSpPr>
        <p:spPr/>
        <p:txBody>
          <a:bodyPr/>
          <a:lstStyle/>
          <a:p>
            <a:endParaRPr lang="en-US" altLang="en-US"/>
          </a:p>
        </p:txBody>
      </p:sp>
      <p:sp>
        <p:nvSpPr>
          <p:cNvPr id="6" name="Marcador de número de diapositiva 5">
            <a:extLst>
              <a:ext uri="{FF2B5EF4-FFF2-40B4-BE49-F238E27FC236}">
                <a16:creationId xmlns:a16="http://schemas.microsoft.com/office/drawing/2014/main" id="{426EB4D2-7D5A-5A2C-C81F-CB7B5F4D4DB5}"/>
              </a:ext>
            </a:extLst>
          </p:cNvPr>
          <p:cNvSpPr>
            <a:spLocks noGrp="1"/>
          </p:cNvSpPr>
          <p:nvPr>
            <p:ph type="sldNum" sz="quarter" idx="12"/>
          </p:nvPr>
        </p:nvSpPr>
        <p:spPr/>
        <p:txBody>
          <a:bodyPr/>
          <a:lstStyle/>
          <a:p>
            <a:fld id="{4C2D5A87-7514-4F21-8921-08BCD036E60E}" type="slidenum">
              <a:rPr lang="en-US" altLang="en-US" smtClean="0"/>
              <a:pPr/>
              <a:t>‹N°›</a:t>
            </a:fld>
            <a:endParaRPr lang="en-US" altLang="en-US"/>
          </a:p>
        </p:txBody>
      </p:sp>
    </p:spTree>
    <p:extLst>
      <p:ext uri="{BB962C8B-B14F-4D97-AF65-F5344CB8AC3E}">
        <p14:creationId xmlns:p14="http://schemas.microsoft.com/office/powerpoint/2010/main" val="3142300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F6B178-5EAA-CDCD-8C69-D8D51A6EB739}"/>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1B086DB-EDC4-2177-FD5E-988DAAAC2ADC}"/>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48DE03-64D3-727F-BA63-644EF1E8287F}"/>
              </a:ext>
            </a:extLst>
          </p:cNvPr>
          <p:cNvSpPr>
            <a:spLocks noGrp="1"/>
          </p:cNvSpPr>
          <p:nvPr>
            <p:ph type="dt" sz="half" idx="10"/>
          </p:nvPr>
        </p:nvSpPr>
        <p:spPr/>
        <p:txBody>
          <a:bodyPr/>
          <a:lstStyle/>
          <a:p>
            <a:endParaRPr lang="en-US" altLang="en-US"/>
          </a:p>
        </p:txBody>
      </p:sp>
      <p:sp>
        <p:nvSpPr>
          <p:cNvPr id="5" name="Marcador de pie de página 4">
            <a:extLst>
              <a:ext uri="{FF2B5EF4-FFF2-40B4-BE49-F238E27FC236}">
                <a16:creationId xmlns:a16="http://schemas.microsoft.com/office/drawing/2014/main" id="{AD47B73D-D52B-8019-CDBC-73B89672231C}"/>
              </a:ext>
            </a:extLst>
          </p:cNvPr>
          <p:cNvSpPr>
            <a:spLocks noGrp="1"/>
          </p:cNvSpPr>
          <p:nvPr>
            <p:ph type="ftr" sz="quarter" idx="11"/>
          </p:nvPr>
        </p:nvSpPr>
        <p:spPr/>
        <p:txBody>
          <a:bodyPr/>
          <a:lstStyle/>
          <a:p>
            <a:endParaRPr lang="en-US" altLang="en-US"/>
          </a:p>
        </p:txBody>
      </p:sp>
      <p:sp>
        <p:nvSpPr>
          <p:cNvPr id="6" name="Marcador de número de diapositiva 5">
            <a:extLst>
              <a:ext uri="{FF2B5EF4-FFF2-40B4-BE49-F238E27FC236}">
                <a16:creationId xmlns:a16="http://schemas.microsoft.com/office/drawing/2014/main" id="{73AC1D58-7BA3-3798-5D1B-9B2C70A7C55D}"/>
              </a:ext>
            </a:extLst>
          </p:cNvPr>
          <p:cNvSpPr>
            <a:spLocks noGrp="1"/>
          </p:cNvSpPr>
          <p:nvPr>
            <p:ph type="sldNum" sz="quarter" idx="12"/>
          </p:nvPr>
        </p:nvSpPr>
        <p:spPr/>
        <p:txBody>
          <a:bodyPr/>
          <a:lstStyle/>
          <a:p>
            <a:fld id="{F4268702-BD68-4BCA-AF11-280103C7F562}" type="slidenum">
              <a:rPr lang="en-US" altLang="en-US" smtClean="0"/>
              <a:pPr/>
              <a:t>‹N°›</a:t>
            </a:fld>
            <a:endParaRPr lang="en-US" altLang="en-US"/>
          </a:p>
        </p:txBody>
      </p:sp>
    </p:spTree>
    <p:extLst>
      <p:ext uri="{BB962C8B-B14F-4D97-AF65-F5344CB8AC3E}">
        <p14:creationId xmlns:p14="http://schemas.microsoft.com/office/powerpoint/2010/main" val="2763101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quarter" idx="2"/>
          </p:nvPr>
        </p:nvSpPr>
        <p:spPr>
          <a:xfrm>
            <a:off x="4648200" y="1600200"/>
            <a:ext cx="4038600" cy="21891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contenido"/>
          <p:cNvSpPr>
            <a:spLocks noGrp="1"/>
          </p:cNvSpPr>
          <p:nvPr>
            <p:ph sz="quarter" idx="3"/>
          </p:nvPr>
        </p:nvSpPr>
        <p:spPr>
          <a:xfrm>
            <a:off x="4648200" y="3941763"/>
            <a:ext cx="4038600" cy="218916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fecha"/>
          <p:cNvSpPr>
            <a:spLocks noGrp="1"/>
          </p:cNvSpPr>
          <p:nvPr>
            <p:ph type="dt" sz="half" idx="10"/>
          </p:nvPr>
        </p:nvSpPr>
        <p:spPr>
          <a:xfrm>
            <a:off x="457200" y="6243638"/>
            <a:ext cx="2133600" cy="457200"/>
          </a:xfrm>
        </p:spPr>
        <p:txBody>
          <a:bodyPr/>
          <a:lstStyle>
            <a:lvl1pPr>
              <a:defRPr/>
            </a:lvl1pPr>
          </a:lstStyle>
          <a:p>
            <a:endParaRPr lang="en-US" altLang="en-US"/>
          </a:p>
        </p:txBody>
      </p:sp>
      <p:sp>
        <p:nvSpPr>
          <p:cNvPr id="7" name="6 Marcador de pie de página"/>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7 Marcador de número de diapositiva"/>
          <p:cNvSpPr>
            <a:spLocks noGrp="1"/>
          </p:cNvSpPr>
          <p:nvPr>
            <p:ph type="sldNum" sz="quarter" idx="12"/>
          </p:nvPr>
        </p:nvSpPr>
        <p:spPr>
          <a:xfrm>
            <a:off x="6553200" y="6243638"/>
            <a:ext cx="2133600" cy="457200"/>
          </a:xfrm>
        </p:spPr>
        <p:txBody>
          <a:bodyPr/>
          <a:lstStyle>
            <a:lvl1pPr>
              <a:defRPr/>
            </a:lvl1pPr>
          </a:lstStyle>
          <a:p>
            <a:fld id="{EBCCA6E4-B26D-48E9-A1CF-0BA76CD174EA}" type="slidenum">
              <a:rPr lang="en-US" altLang="en-US"/>
              <a:pPr/>
              <a:t>‹N°›</a:t>
            </a:fld>
            <a:endParaRPr lang="en-US" altLang="en-US"/>
          </a:p>
        </p:txBody>
      </p:sp>
    </p:spTree>
    <p:extLst>
      <p:ext uri="{BB962C8B-B14F-4D97-AF65-F5344CB8AC3E}">
        <p14:creationId xmlns:p14="http://schemas.microsoft.com/office/powerpoint/2010/main" val="65254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4D2279-6901-97CC-884E-16AB72BB71B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FAE3F3-A3B9-17D6-D3CB-C357A255084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537D09-BAD4-0A3A-7A95-F887718D4C6B}"/>
              </a:ext>
            </a:extLst>
          </p:cNvPr>
          <p:cNvSpPr>
            <a:spLocks noGrp="1"/>
          </p:cNvSpPr>
          <p:nvPr>
            <p:ph type="dt" sz="half" idx="10"/>
          </p:nvPr>
        </p:nvSpPr>
        <p:spPr/>
        <p:txBody>
          <a:bodyPr/>
          <a:lstStyle/>
          <a:p>
            <a:endParaRPr lang="en-US" altLang="en-US"/>
          </a:p>
        </p:txBody>
      </p:sp>
      <p:sp>
        <p:nvSpPr>
          <p:cNvPr id="5" name="Marcador de pie de página 4">
            <a:extLst>
              <a:ext uri="{FF2B5EF4-FFF2-40B4-BE49-F238E27FC236}">
                <a16:creationId xmlns:a16="http://schemas.microsoft.com/office/drawing/2014/main" id="{B312EE56-75A6-89D6-E92E-67A5B8825783}"/>
              </a:ext>
            </a:extLst>
          </p:cNvPr>
          <p:cNvSpPr>
            <a:spLocks noGrp="1"/>
          </p:cNvSpPr>
          <p:nvPr>
            <p:ph type="ftr" sz="quarter" idx="11"/>
          </p:nvPr>
        </p:nvSpPr>
        <p:spPr/>
        <p:txBody>
          <a:bodyPr/>
          <a:lstStyle/>
          <a:p>
            <a:endParaRPr lang="en-US" altLang="en-US"/>
          </a:p>
        </p:txBody>
      </p:sp>
      <p:sp>
        <p:nvSpPr>
          <p:cNvPr id="6" name="Marcador de número de diapositiva 5">
            <a:extLst>
              <a:ext uri="{FF2B5EF4-FFF2-40B4-BE49-F238E27FC236}">
                <a16:creationId xmlns:a16="http://schemas.microsoft.com/office/drawing/2014/main" id="{CC94D0A7-25BF-7F42-321F-FE496954F7F3}"/>
              </a:ext>
            </a:extLst>
          </p:cNvPr>
          <p:cNvSpPr>
            <a:spLocks noGrp="1"/>
          </p:cNvSpPr>
          <p:nvPr>
            <p:ph type="sldNum" sz="quarter" idx="12"/>
          </p:nvPr>
        </p:nvSpPr>
        <p:spPr/>
        <p:txBody>
          <a:bodyPr/>
          <a:lstStyle/>
          <a:p>
            <a:fld id="{9599D8AA-DB6C-4356-8AB7-A187F5424EC0}" type="slidenum">
              <a:rPr lang="en-US" altLang="en-US" smtClean="0"/>
              <a:pPr/>
              <a:t>‹N°›</a:t>
            </a:fld>
            <a:endParaRPr lang="en-US" altLang="en-US"/>
          </a:p>
        </p:txBody>
      </p:sp>
    </p:spTree>
    <p:extLst>
      <p:ext uri="{BB962C8B-B14F-4D97-AF65-F5344CB8AC3E}">
        <p14:creationId xmlns:p14="http://schemas.microsoft.com/office/powerpoint/2010/main" val="296419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B3A029-AF4E-0E07-4478-03EDF363C2FE}"/>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B028462-7E7E-18B7-9FA9-0C254223FBD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C8C30A4-D0A5-7610-5E65-E2D30A983D05}"/>
              </a:ext>
            </a:extLst>
          </p:cNvPr>
          <p:cNvSpPr>
            <a:spLocks noGrp="1"/>
          </p:cNvSpPr>
          <p:nvPr>
            <p:ph type="dt" sz="half" idx="10"/>
          </p:nvPr>
        </p:nvSpPr>
        <p:spPr/>
        <p:txBody>
          <a:bodyPr/>
          <a:lstStyle/>
          <a:p>
            <a:endParaRPr lang="en-US" altLang="en-US"/>
          </a:p>
        </p:txBody>
      </p:sp>
      <p:sp>
        <p:nvSpPr>
          <p:cNvPr id="5" name="Marcador de pie de página 4">
            <a:extLst>
              <a:ext uri="{FF2B5EF4-FFF2-40B4-BE49-F238E27FC236}">
                <a16:creationId xmlns:a16="http://schemas.microsoft.com/office/drawing/2014/main" id="{C1B3B1BD-08FB-DCC5-EAB5-368A996F7B96}"/>
              </a:ext>
            </a:extLst>
          </p:cNvPr>
          <p:cNvSpPr>
            <a:spLocks noGrp="1"/>
          </p:cNvSpPr>
          <p:nvPr>
            <p:ph type="ftr" sz="quarter" idx="11"/>
          </p:nvPr>
        </p:nvSpPr>
        <p:spPr/>
        <p:txBody>
          <a:bodyPr/>
          <a:lstStyle/>
          <a:p>
            <a:endParaRPr lang="en-US" altLang="en-US"/>
          </a:p>
        </p:txBody>
      </p:sp>
      <p:sp>
        <p:nvSpPr>
          <p:cNvPr id="6" name="Marcador de número de diapositiva 5">
            <a:extLst>
              <a:ext uri="{FF2B5EF4-FFF2-40B4-BE49-F238E27FC236}">
                <a16:creationId xmlns:a16="http://schemas.microsoft.com/office/drawing/2014/main" id="{296992D8-640B-E9C5-8D2E-214B68DD7C32}"/>
              </a:ext>
            </a:extLst>
          </p:cNvPr>
          <p:cNvSpPr>
            <a:spLocks noGrp="1"/>
          </p:cNvSpPr>
          <p:nvPr>
            <p:ph type="sldNum" sz="quarter" idx="12"/>
          </p:nvPr>
        </p:nvSpPr>
        <p:spPr/>
        <p:txBody>
          <a:bodyPr/>
          <a:lstStyle/>
          <a:p>
            <a:fld id="{A523760B-EB15-4836-9786-00928FBB81B8}" type="slidenum">
              <a:rPr lang="en-US" altLang="en-US" smtClean="0"/>
              <a:pPr/>
              <a:t>‹N°›</a:t>
            </a:fld>
            <a:endParaRPr lang="en-US" altLang="en-US"/>
          </a:p>
        </p:txBody>
      </p:sp>
    </p:spTree>
    <p:extLst>
      <p:ext uri="{BB962C8B-B14F-4D97-AF65-F5344CB8AC3E}">
        <p14:creationId xmlns:p14="http://schemas.microsoft.com/office/powerpoint/2010/main" val="94010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0D8FEE-9E12-5046-1BF9-E6BBB813888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94DD17-867F-99E0-711A-0A60D762F4F5}"/>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7AC23B3-E43B-3B32-1C16-8DC66D0E3421}"/>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1F7BE1-578C-1BEE-5643-6D5AAD4BE7DE}"/>
              </a:ext>
            </a:extLst>
          </p:cNvPr>
          <p:cNvSpPr>
            <a:spLocks noGrp="1"/>
          </p:cNvSpPr>
          <p:nvPr>
            <p:ph type="dt" sz="half" idx="10"/>
          </p:nvPr>
        </p:nvSpPr>
        <p:spPr/>
        <p:txBody>
          <a:bodyPr/>
          <a:lstStyle/>
          <a:p>
            <a:endParaRPr lang="en-US" altLang="en-US"/>
          </a:p>
        </p:txBody>
      </p:sp>
      <p:sp>
        <p:nvSpPr>
          <p:cNvPr id="6" name="Marcador de pie de página 5">
            <a:extLst>
              <a:ext uri="{FF2B5EF4-FFF2-40B4-BE49-F238E27FC236}">
                <a16:creationId xmlns:a16="http://schemas.microsoft.com/office/drawing/2014/main" id="{EC451CAD-53C6-098A-026B-6E4444F75272}"/>
              </a:ext>
            </a:extLst>
          </p:cNvPr>
          <p:cNvSpPr>
            <a:spLocks noGrp="1"/>
          </p:cNvSpPr>
          <p:nvPr>
            <p:ph type="ftr" sz="quarter" idx="11"/>
          </p:nvPr>
        </p:nvSpPr>
        <p:spPr/>
        <p:txBody>
          <a:bodyPr/>
          <a:lstStyle/>
          <a:p>
            <a:endParaRPr lang="en-US" altLang="en-US"/>
          </a:p>
        </p:txBody>
      </p:sp>
      <p:sp>
        <p:nvSpPr>
          <p:cNvPr id="7" name="Marcador de número de diapositiva 6">
            <a:extLst>
              <a:ext uri="{FF2B5EF4-FFF2-40B4-BE49-F238E27FC236}">
                <a16:creationId xmlns:a16="http://schemas.microsoft.com/office/drawing/2014/main" id="{AF1FDE99-71AD-3939-E6B9-A770662A1404}"/>
              </a:ext>
            </a:extLst>
          </p:cNvPr>
          <p:cNvSpPr>
            <a:spLocks noGrp="1"/>
          </p:cNvSpPr>
          <p:nvPr>
            <p:ph type="sldNum" sz="quarter" idx="12"/>
          </p:nvPr>
        </p:nvSpPr>
        <p:spPr/>
        <p:txBody>
          <a:bodyPr/>
          <a:lstStyle/>
          <a:p>
            <a:fld id="{0FD99693-6919-4D8E-883B-FA296DC208E7}" type="slidenum">
              <a:rPr lang="en-US" altLang="en-US" smtClean="0"/>
              <a:pPr/>
              <a:t>‹N°›</a:t>
            </a:fld>
            <a:endParaRPr lang="en-US" altLang="en-US"/>
          </a:p>
        </p:txBody>
      </p:sp>
    </p:spTree>
    <p:extLst>
      <p:ext uri="{BB962C8B-B14F-4D97-AF65-F5344CB8AC3E}">
        <p14:creationId xmlns:p14="http://schemas.microsoft.com/office/powerpoint/2010/main" val="118682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BFBF69-00EA-A3D1-FED0-E0E01E677A01}"/>
              </a:ext>
            </a:extLst>
          </p:cNvPr>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718896-CDFB-7279-2877-1A8A2075946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6BCE89-0FA6-BD6B-F452-60740AE257CF}"/>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4A6CCC0-992B-F6FA-82EA-1DA10BB3EEA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607468-3C30-E0AA-1404-F38F5885E1C6}"/>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E65397-4BA3-FA00-797C-BF35B1BC0AA0}"/>
              </a:ext>
            </a:extLst>
          </p:cNvPr>
          <p:cNvSpPr>
            <a:spLocks noGrp="1"/>
          </p:cNvSpPr>
          <p:nvPr>
            <p:ph type="dt" sz="half" idx="10"/>
          </p:nvPr>
        </p:nvSpPr>
        <p:spPr/>
        <p:txBody>
          <a:bodyPr/>
          <a:lstStyle/>
          <a:p>
            <a:endParaRPr lang="en-US" altLang="en-US"/>
          </a:p>
        </p:txBody>
      </p:sp>
      <p:sp>
        <p:nvSpPr>
          <p:cNvPr id="8" name="Marcador de pie de página 7">
            <a:extLst>
              <a:ext uri="{FF2B5EF4-FFF2-40B4-BE49-F238E27FC236}">
                <a16:creationId xmlns:a16="http://schemas.microsoft.com/office/drawing/2014/main" id="{5F375C0B-B992-62A4-F713-5EAFE47618AE}"/>
              </a:ext>
            </a:extLst>
          </p:cNvPr>
          <p:cNvSpPr>
            <a:spLocks noGrp="1"/>
          </p:cNvSpPr>
          <p:nvPr>
            <p:ph type="ftr" sz="quarter" idx="11"/>
          </p:nvPr>
        </p:nvSpPr>
        <p:spPr/>
        <p:txBody>
          <a:bodyPr/>
          <a:lstStyle/>
          <a:p>
            <a:endParaRPr lang="en-US" altLang="en-US"/>
          </a:p>
        </p:txBody>
      </p:sp>
      <p:sp>
        <p:nvSpPr>
          <p:cNvPr id="9" name="Marcador de número de diapositiva 8">
            <a:extLst>
              <a:ext uri="{FF2B5EF4-FFF2-40B4-BE49-F238E27FC236}">
                <a16:creationId xmlns:a16="http://schemas.microsoft.com/office/drawing/2014/main" id="{AEE84231-7392-AB9A-0DA2-55FB9AB4530A}"/>
              </a:ext>
            </a:extLst>
          </p:cNvPr>
          <p:cNvSpPr>
            <a:spLocks noGrp="1"/>
          </p:cNvSpPr>
          <p:nvPr>
            <p:ph type="sldNum" sz="quarter" idx="12"/>
          </p:nvPr>
        </p:nvSpPr>
        <p:spPr/>
        <p:txBody>
          <a:bodyPr/>
          <a:lstStyle/>
          <a:p>
            <a:fld id="{3E408774-1E5C-459F-AC9B-71C2DE882EBB}" type="slidenum">
              <a:rPr lang="en-US" altLang="en-US" smtClean="0"/>
              <a:pPr/>
              <a:t>‹N°›</a:t>
            </a:fld>
            <a:endParaRPr lang="en-US" altLang="en-US"/>
          </a:p>
        </p:txBody>
      </p:sp>
    </p:spTree>
    <p:extLst>
      <p:ext uri="{BB962C8B-B14F-4D97-AF65-F5344CB8AC3E}">
        <p14:creationId xmlns:p14="http://schemas.microsoft.com/office/powerpoint/2010/main" val="288238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32ED5-63C9-BA70-5113-73845B4A3AB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1A55C8-A360-1A3F-4F9C-574950AC53C8}"/>
              </a:ext>
            </a:extLst>
          </p:cNvPr>
          <p:cNvSpPr>
            <a:spLocks noGrp="1"/>
          </p:cNvSpPr>
          <p:nvPr>
            <p:ph type="dt" sz="half" idx="10"/>
          </p:nvPr>
        </p:nvSpPr>
        <p:spPr/>
        <p:txBody>
          <a:bodyPr/>
          <a:lstStyle/>
          <a:p>
            <a:endParaRPr lang="en-US" altLang="en-US"/>
          </a:p>
        </p:txBody>
      </p:sp>
      <p:sp>
        <p:nvSpPr>
          <p:cNvPr id="4" name="Marcador de pie de página 3">
            <a:extLst>
              <a:ext uri="{FF2B5EF4-FFF2-40B4-BE49-F238E27FC236}">
                <a16:creationId xmlns:a16="http://schemas.microsoft.com/office/drawing/2014/main" id="{91298445-AA2F-CBEA-171D-BE32A9530ABF}"/>
              </a:ext>
            </a:extLst>
          </p:cNvPr>
          <p:cNvSpPr>
            <a:spLocks noGrp="1"/>
          </p:cNvSpPr>
          <p:nvPr>
            <p:ph type="ftr" sz="quarter" idx="11"/>
          </p:nvPr>
        </p:nvSpPr>
        <p:spPr/>
        <p:txBody>
          <a:bodyPr/>
          <a:lstStyle/>
          <a:p>
            <a:endParaRPr lang="en-US" altLang="en-US"/>
          </a:p>
        </p:txBody>
      </p:sp>
      <p:sp>
        <p:nvSpPr>
          <p:cNvPr id="5" name="Marcador de número de diapositiva 4">
            <a:extLst>
              <a:ext uri="{FF2B5EF4-FFF2-40B4-BE49-F238E27FC236}">
                <a16:creationId xmlns:a16="http://schemas.microsoft.com/office/drawing/2014/main" id="{90186533-E61E-453A-4F0E-EDDB4DF9CA53}"/>
              </a:ext>
            </a:extLst>
          </p:cNvPr>
          <p:cNvSpPr>
            <a:spLocks noGrp="1"/>
          </p:cNvSpPr>
          <p:nvPr>
            <p:ph type="sldNum" sz="quarter" idx="12"/>
          </p:nvPr>
        </p:nvSpPr>
        <p:spPr/>
        <p:txBody>
          <a:bodyPr/>
          <a:lstStyle/>
          <a:p>
            <a:fld id="{BDC8FF26-8C7C-42EF-B62E-BCE812C0E6BD}" type="slidenum">
              <a:rPr lang="en-US" altLang="en-US" smtClean="0"/>
              <a:pPr/>
              <a:t>‹N°›</a:t>
            </a:fld>
            <a:endParaRPr lang="en-US" altLang="en-US"/>
          </a:p>
        </p:txBody>
      </p:sp>
    </p:spTree>
    <p:extLst>
      <p:ext uri="{BB962C8B-B14F-4D97-AF65-F5344CB8AC3E}">
        <p14:creationId xmlns:p14="http://schemas.microsoft.com/office/powerpoint/2010/main" val="2404368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5ACE606-F40D-DB23-390E-BEBE9CAA7ED8}"/>
              </a:ext>
            </a:extLst>
          </p:cNvPr>
          <p:cNvSpPr>
            <a:spLocks noGrp="1"/>
          </p:cNvSpPr>
          <p:nvPr>
            <p:ph type="dt" sz="half" idx="10"/>
          </p:nvPr>
        </p:nvSpPr>
        <p:spPr/>
        <p:txBody>
          <a:bodyPr/>
          <a:lstStyle/>
          <a:p>
            <a:endParaRPr lang="en-US" altLang="en-US"/>
          </a:p>
        </p:txBody>
      </p:sp>
      <p:sp>
        <p:nvSpPr>
          <p:cNvPr id="3" name="Marcador de pie de página 2">
            <a:extLst>
              <a:ext uri="{FF2B5EF4-FFF2-40B4-BE49-F238E27FC236}">
                <a16:creationId xmlns:a16="http://schemas.microsoft.com/office/drawing/2014/main" id="{CA872198-C245-3AEA-3F5A-E883775F2E0B}"/>
              </a:ext>
            </a:extLst>
          </p:cNvPr>
          <p:cNvSpPr>
            <a:spLocks noGrp="1"/>
          </p:cNvSpPr>
          <p:nvPr>
            <p:ph type="ftr" sz="quarter" idx="11"/>
          </p:nvPr>
        </p:nvSpPr>
        <p:spPr/>
        <p:txBody>
          <a:bodyPr/>
          <a:lstStyle/>
          <a:p>
            <a:endParaRPr lang="en-US" altLang="en-US"/>
          </a:p>
        </p:txBody>
      </p:sp>
      <p:sp>
        <p:nvSpPr>
          <p:cNvPr id="4" name="Marcador de número de diapositiva 3">
            <a:extLst>
              <a:ext uri="{FF2B5EF4-FFF2-40B4-BE49-F238E27FC236}">
                <a16:creationId xmlns:a16="http://schemas.microsoft.com/office/drawing/2014/main" id="{DF83F88C-A522-6847-6C87-95F7F0ABBF7A}"/>
              </a:ext>
            </a:extLst>
          </p:cNvPr>
          <p:cNvSpPr>
            <a:spLocks noGrp="1"/>
          </p:cNvSpPr>
          <p:nvPr>
            <p:ph type="sldNum" sz="quarter" idx="12"/>
          </p:nvPr>
        </p:nvSpPr>
        <p:spPr/>
        <p:txBody>
          <a:bodyPr/>
          <a:lstStyle/>
          <a:p>
            <a:fld id="{88AF2274-C083-43DC-A11D-D1A21DECD252}" type="slidenum">
              <a:rPr lang="en-US" altLang="en-US" smtClean="0"/>
              <a:pPr/>
              <a:t>‹N°›</a:t>
            </a:fld>
            <a:endParaRPr lang="en-US" altLang="en-US"/>
          </a:p>
        </p:txBody>
      </p:sp>
    </p:spTree>
    <p:extLst>
      <p:ext uri="{BB962C8B-B14F-4D97-AF65-F5344CB8AC3E}">
        <p14:creationId xmlns:p14="http://schemas.microsoft.com/office/powerpoint/2010/main" val="265413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252908-3718-0C8B-BF04-05E46D0DEC8E}"/>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A0CE45-22DE-8C9F-6EFC-ED947B0BAB6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F9238B9-150A-F864-BAE8-1B8A6C67C76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0EA49B0-1653-E590-7C9F-0DDA7A20C86A}"/>
              </a:ext>
            </a:extLst>
          </p:cNvPr>
          <p:cNvSpPr>
            <a:spLocks noGrp="1"/>
          </p:cNvSpPr>
          <p:nvPr>
            <p:ph type="dt" sz="half" idx="10"/>
          </p:nvPr>
        </p:nvSpPr>
        <p:spPr/>
        <p:txBody>
          <a:bodyPr/>
          <a:lstStyle/>
          <a:p>
            <a:endParaRPr lang="en-US" altLang="en-US"/>
          </a:p>
        </p:txBody>
      </p:sp>
      <p:sp>
        <p:nvSpPr>
          <p:cNvPr id="6" name="Marcador de pie de página 5">
            <a:extLst>
              <a:ext uri="{FF2B5EF4-FFF2-40B4-BE49-F238E27FC236}">
                <a16:creationId xmlns:a16="http://schemas.microsoft.com/office/drawing/2014/main" id="{19514188-6E7C-0968-63BF-9915B68D403B}"/>
              </a:ext>
            </a:extLst>
          </p:cNvPr>
          <p:cNvSpPr>
            <a:spLocks noGrp="1"/>
          </p:cNvSpPr>
          <p:nvPr>
            <p:ph type="ftr" sz="quarter" idx="11"/>
          </p:nvPr>
        </p:nvSpPr>
        <p:spPr/>
        <p:txBody>
          <a:bodyPr/>
          <a:lstStyle/>
          <a:p>
            <a:endParaRPr lang="en-US" altLang="en-US"/>
          </a:p>
        </p:txBody>
      </p:sp>
      <p:sp>
        <p:nvSpPr>
          <p:cNvPr id="7" name="Marcador de número de diapositiva 6">
            <a:extLst>
              <a:ext uri="{FF2B5EF4-FFF2-40B4-BE49-F238E27FC236}">
                <a16:creationId xmlns:a16="http://schemas.microsoft.com/office/drawing/2014/main" id="{9E17D64A-71A5-BD2E-3E93-6E29EF3ED02A}"/>
              </a:ext>
            </a:extLst>
          </p:cNvPr>
          <p:cNvSpPr>
            <a:spLocks noGrp="1"/>
          </p:cNvSpPr>
          <p:nvPr>
            <p:ph type="sldNum" sz="quarter" idx="12"/>
          </p:nvPr>
        </p:nvSpPr>
        <p:spPr/>
        <p:txBody>
          <a:bodyPr/>
          <a:lstStyle/>
          <a:p>
            <a:fld id="{A633288B-EB16-486E-89F0-36E4AA1582A6}" type="slidenum">
              <a:rPr lang="en-US" altLang="en-US" smtClean="0"/>
              <a:pPr/>
              <a:t>‹N°›</a:t>
            </a:fld>
            <a:endParaRPr lang="en-US" altLang="en-US"/>
          </a:p>
        </p:txBody>
      </p:sp>
    </p:spTree>
    <p:extLst>
      <p:ext uri="{BB962C8B-B14F-4D97-AF65-F5344CB8AC3E}">
        <p14:creationId xmlns:p14="http://schemas.microsoft.com/office/powerpoint/2010/main" val="179944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0E52D0-B8AC-B32B-B715-1197D780159F}"/>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9EEAB94-CF8B-E6D6-9B72-2B032761C3E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19D118A5-929C-C6C2-D10D-B322398D91E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E2C5C5F-5E1F-524E-4685-380C1AD9FD61}"/>
              </a:ext>
            </a:extLst>
          </p:cNvPr>
          <p:cNvSpPr>
            <a:spLocks noGrp="1"/>
          </p:cNvSpPr>
          <p:nvPr>
            <p:ph type="dt" sz="half" idx="10"/>
          </p:nvPr>
        </p:nvSpPr>
        <p:spPr/>
        <p:txBody>
          <a:bodyPr/>
          <a:lstStyle/>
          <a:p>
            <a:endParaRPr lang="en-US" altLang="en-US"/>
          </a:p>
        </p:txBody>
      </p:sp>
      <p:sp>
        <p:nvSpPr>
          <p:cNvPr id="6" name="Marcador de pie de página 5">
            <a:extLst>
              <a:ext uri="{FF2B5EF4-FFF2-40B4-BE49-F238E27FC236}">
                <a16:creationId xmlns:a16="http://schemas.microsoft.com/office/drawing/2014/main" id="{69B55E35-56D6-357E-57B2-181D3A70CFB5}"/>
              </a:ext>
            </a:extLst>
          </p:cNvPr>
          <p:cNvSpPr>
            <a:spLocks noGrp="1"/>
          </p:cNvSpPr>
          <p:nvPr>
            <p:ph type="ftr" sz="quarter" idx="11"/>
          </p:nvPr>
        </p:nvSpPr>
        <p:spPr/>
        <p:txBody>
          <a:bodyPr/>
          <a:lstStyle/>
          <a:p>
            <a:endParaRPr lang="en-US" altLang="en-US"/>
          </a:p>
        </p:txBody>
      </p:sp>
      <p:sp>
        <p:nvSpPr>
          <p:cNvPr id="7" name="Marcador de número de diapositiva 6">
            <a:extLst>
              <a:ext uri="{FF2B5EF4-FFF2-40B4-BE49-F238E27FC236}">
                <a16:creationId xmlns:a16="http://schemas.microsoft.com/office/drawing/2014/main" id="{38ED0DA8-1530-B3DD-9090-B8C5D7147DE5}"/>
              </a:ext>
            </a:extLst>
          </p:cNvPr>
          <p:cNvSpPr>
            <a:spLocks noGrp="1"/>
          </p:cNvSpPr>
          <p:nvPr>
            <p:ph type="sldNum" sz="quarter" idx="12"/>
          </p:nvPr>
        </p:nvSpPr>
        <p:spPr/>
        <p:txBody>
          <a:bodyPr/>
          <a:lstStyle/>
          <a:p>
            <a:fld id="{70D84D30-8E1F-4C89-82D3-ED2300D4D394}" type="slidenum">
              <a:rPr lang="en-US" altLang="en-US" smtClean="0"/>
              <a:pPr/>
              <a:t>‹N°›</a:t>
            </a:fld>
            <a:endParaRPr lang="en-US" altLang="en-US"/>
          </a:p>
        </p:txBody>
      </p:sp>
    </p:spTree>
    <p:extLst>
      <p:ext uri="{BB962C8B-B14F-4D97-AF65-F5344CB8AC3E}">
        <p14:creationId xmlns:p14="http://schemas.microsoft.com/office/powerpoint/2010/main" val="199144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A0B626-5E05-7685-00E5-6A358BC0D6F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C762A43-18E5-9559-76B0-8A8BF19642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3D536B-762E-DD97-88B0-4465F621B9E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Marcador de pie de página 4">
            <a:extLst>
              <a:ext uri="{FF2B5EF4-FFF2-40B4-BE49-F238E27FC236}">
                <a16:creationId xmlns:a16="http://schemas.microsoft.com/office/drawing/2014/main" id="{9E1CDC8A-A295-A832-9FE5-F7E5232FF05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Marcador de número de diapositiva 5">
            <a:extLst>
              <a:ext uri="{FF2B5EF4-FFF2-40B4-BE49-F238E27FC236}">
                <a16:creationId xmlns:a16="http://schemas.microsoft.com/office/drawing/2014/main" id="{9D6E4459-DC01-C07E-04F8-5B93E1DEC0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C8FF26-8C7C-42EF-B62E-BCE812C0E6BD}" type="slidenum">
              <a:rPr lang="en-US" altLang="en-US" smtClean="0"/>
              <a:pPr/>
              <a:t>‹N°›</a:t>
            </a:fld>
            <a:endParaRPr lang="en-US" altLang="en-US"/>
          </a:p>
        </p:txBody>
      </p:sp>
    </p:spTree>
    <p:extLst>
      <p:ext uri="{BB962C8B-B14F-4D97-AF65-F5344CB8AC3E}">
        <p14:creationId xmlns:p14="http://schemas.microsoft.com/office/powerpoint/2010/main" val="172135903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bin"/><Relationship Id="rId7" Type="http://schemas.openxmlformats.org/officeDocument/2006/relationships/hyperlink" Target="http://us.f311.mail.yahoo.com/info/legend.asp" TargetMode="External"/><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3.jpeg"/><Relationship Id="rId11" Type="http://schemas.openxmlformats.org/officeDocument/2006/relationships/image" Target="../media/image36.png"/><Relationship Id="rId5" Type="http://schemas.openxmlformats.org/officeDocument/2006/relationships/image" Target="../media/image32.jpeg"/><Relationship Id="rId10" Type="http://schemas.openxmlformats.org/officeDocument/2006/relationships/image" Target="../media/image5.png"/><Relationship Id="rId4" Type="http://schemas.openxmlformats.org/officeDocument/2006/relationships/image" Target="../media/image31.emf"/><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es/url?sa=i&amp;rct=j&amp;q=&amp;esrc=s&amp;source=images&amp;cd=&amp;cad=rja&amp;uact=8&amp;ved=0ahUKEwi4lerxqv7TAhWMTbwKHZvvCsoQjRwIBw&amp;url=http://www.fplandia.es/extremadura&amp;psig=AFQjCNFlxOQyuqnenf0SRN3_jxQnoJfkkg&amp;ust=1495363579345275" TargetMode="Externa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11188" y="5734050"/>
            <a:ext cx="6911975" cy="638175"/>
          </a:xfrm>
          <a:prstGeom prst="rect">
            <a:avLst/>
          </a:prstGeom>
          <a:noFill/>
          <a:ln w="9525">
            <a:noFill/>
            <a:miter lim="800000"/>
            <a:headEnd/>
            <a:tailEnd/>
          </a:ln>
          <a:effectLst/>
        </p:spPr>
        <p:txBody>
          <a:bodyPr/>
          <a:lstStyle/>
          <a:p>
            <a:pPr marL="342900" indent="-342900" algn="ctr">
              <a:spcBef>
                <a:spcPct val="20000"/>
              </a:spcBef>
              <a:buClr>
                <a:schemeClr val="accent1"/>
              </a:buClr>
              <a:buSzPct val="65000"/>
              <a:buFont typeface="Wingdings" pitchFamily="2" charset="2"/>
              <a:buNone/>
            </a:pPr>
            <a:r>
              <a:rPr lang="es-ES" sz="2200"/>
              <a:t>Wines with soul and soil from the heart of Spain Extremadura</a:t>
            </a:r>
          </a:p>
        </p:txBody>
      </p:sp>
      <p:sp>
        <p:nvSpPr>
          <p:cNvPr id="32774" name="Rectangle 6"/>
          <p:cNvSpPr>
            <a:spLocks noGrp="1" noChangeArrowheads="1"/>
          </p:cNvSpPr>
          <p:nvPr>
            <p:ph type="title"/>
          </p:nvPr>
        </p:nvSpPr>
        <p:spPr>
          <a:xfrm>
            <a:off x="2819400" y="685800"/>
            <a:ext cx="7138988" cy="1417638"/>
          </a:xfrm>
          <a:noFill/>
          <a:ln/>
        </p:spPr>
        <p:txBody>
          <a:bodyPr anchor="ctr"/>
          <a:lstStyle/>
          <a:p>
            <a:r>
              <a:rPr lang="es-ES" dirty="0"/>
              <a:t> </a:t>
            </a:r>
            <a:br>
              <a:rPr lang="es-ES" dirty="0"/>
            </a:br>
            <a:r>
              <a:rPr lang="es-ES" sz="2100" b="1" dirty="0" err="1">
                <a:solidFill>
                  <a:schemeClr val="tx1"/>
                </a:solidFill>
              </a:rPr>
              <a:t>Vineyards</a:t>
            </a:r>
            <a:r>
              <a:rPr lang="es-ES" sz="2100" b="1" dirty="0">
                <a:solidFill>
                  <a:schemeClr val="tx1"/>
                </a:solidFill>
              </a:rPr>
              <a:t> and </a:t>
            </a:r>
            <a:r>
              <a:rPr lang="es-ES" sz="2100" b="1" dirty="0" err="1">
                <a:solidFill>
                  <a:schemeClr val="tx1"/>
                </a:solidFill>
              </a:rPr>
              <a:t>winery</a:t>
            </a:r>
            <a:r>
              <a:rPr lang="es-ES" sz="2100" b="1" dirty="0">
                <a:solidFill>
                  <a:schemeClr val="tx1"/>
                </a:solidFill>
              </a:rPr>
              <a:t> </a:t>
            </a:r>
            <a:r>
              <a:rPr lang="es-ES" sz="2100" b="1" dirty="0" err="1">
                <a:solidFill>
                  <a:schemeClr val="tx1"/>
                </a:solidFill>
              </a:rPr>
              <a:t>since</a:t>
            </a:r>
            <a:r>
              <a:rPr lang="es-ES" sz="2100" b="1" dirty="0">
                <a:solidFill>
                  <a:schemeClr val="tx1"/>
                </a:solidFill>
              </a:rPr>
              <a:t> 1966</a:t>
            </a:r>
          </a:p>
        </p:txBody>
      </p:sp>
      <p:pic>
        <p:nvPicPr>
          <p:cNvPr id="32771" name="Picture 3" descr="Bodega 1 septiembre 039"/>
          <p:cNvPicPr>
            <a:picLocks noGrp="1" noChangeAspect="1" noChangeArrowheads="1"/>
          </p:cNvPicPr>
          <p:nvPr>
            <p:ph sz="half" idx="1"/>
          </p:nvPr>
        </p:nvPicPr>
        <p:blipFill>
          <a:blip r:embed="rId2" cstate="print"/>
          <a:srcRect/>
          <a:stretch>
            <a:fillRect/>
          </a:stretch>
        </p:blipFill>
        <p:spPr>
          <a:xfrm>
            <a:off x="-228600" y="2286000"/>
            <a:ext cx="4614863" cy="3076575"/>
          </a:xfrm>
        </p:spPr>
      </p:pic>
      <p:sp>
        <p:nvSpPr>
          <p:cNvPr id="32773" name="Rectangle 5"/>
          <p:cNvSpPr>
            <a:spLocks noChangeArrowheads="1"/>
          </p:cNvSpPr>
          <p:nvPr/>
        </p:nvSpPr>
        <p:spPr bwMode="auto">
          <a:xfrm>
            <a:off x="4643438" y="3933825"/>
            <a:ext cx="4038600" cy="2187575"/>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pic>
        <p:nvPicPr>
          <p:cNvPr id="32776" name="Picture 8" descr="Bodega 1 septiembre 031"/>
          <p:cNvPicPr>
            <a:picLocks noChangeAspect="1" noChangeArrowheads="1"/>
          </p:cNvPicPr>
          <p:nvPr/>
        </p:nvPicPr>
        <p:blipFill>
          <a:blip r:embed="rId3" cstate="print"/>
          <a:srcRect/>
          <a:stretch>
            <a:fillRect/>
          </a:stretch>
        </p:blipFill>
        <p:spPr bwMode="auto">
          <a:xfrm>
            <a:off x="5867400" y="2276475"/>
            <a:ext cx="4611688" cy="3073400"/>
          </a:xfrm>
          <a:prstGeom prst="rect">
            <a:avLst/>
          </a:prstGeom>
          <a:noFill/>
        </p:spPr>
      </p:pic>
      <p:pic>
        <p:nvPicPr>
          <p:cNvPr id="32777" name="Picture 9" descr="CIMG5790"/>
          <p:cNvPicPr>
            <a:picLocks noChangeAspect="1" noChangeArrowheads="1"/>
          </p:cNvPicPr>
          <p:nvPr/>
        </p:nvPicPr>
        <p:blipFill>
          <a:blip r:embed="rId4" cstate="print"/>
          <a:srcRect/>
          <a:stretch>
            <a:fillRect/>
          </a:stretch>
        </p:blipFill>
        <p:spPr bwMode="auto">
          <a:xfrm>
            <a:off x="3924300" y="3716338"/>
            <a:ext cx="2232025" cy="1674812"/>
          </a:xfrm>
          <a:prstGeom prst="rect">
            <a:avLst/>
          </a:prstGeom>
          <a:noFill/>
          <a:ln w="9525">
            <a:noFill/>
            <a:miter lim="800000"/>
            <a:headEnd/>
            <a:tailEnd/>
          </a:ln>
        </p:spPr>
      </p:pic>
      <p:pic>
        <p:nvPicPr>
          <p:cNvPr id="32778" name="Picture 10" descr="2"/>
          <p:cNvPicPr>
            <a:picLocks noChangeAspect="1" noChangeArrowheads="1"/>
          </p:cNvPicPr>
          <p:nvPr/>
        </p:nvPicPr>
        <p:blipFill>
          <a:blip r:embed="rId5" cstate="print"/>
          <a:srcRect/>
          <a:stretch>
            <a:fillRect/>
          </a:stretch>
        </p:blipFill>
        <p:spPr bwMode="auto">
          <a:xfrm>
            <a:off x="3995738" y="2276475"/>
            <a:ext cx="2160587" cy="1497013"/>
          </a:xfrm>
          <a:prstGeom prst="rect">
            <a:avLst/>
          </a:prstGeom>
          <a:noFill/>
        </p:spPr>
      </p:pic>
      <p:pic>
        <p:nvPicPr>
          <p:cNvPr id="13" name="Imagen 12">
            <a:extLst>
              <a:ext uri="{FF2B5EF4-FFF2-40B4-BE49-F238E27FC236}">
                <a16:creationId xmlns:a16="http://schemas.microsoft.com/office/drawing/2014/main" id="{6A68EDED-7EFE-4EF7-BAE8-36F934BCACD0}"/>
              </a:ext>
            </a:extLst>
          </p:cNvPr>
          <p:cNvPicPr>
            <a:picLocks noChangeAspect="1"/>
          </p:cNvPicPr>
          <p:nvPr/>
        </p:nvPicPr>
        <p:blipFill>
          <a:blip r:embed="rId6"/>
          <a:stretch>
            <a:fillRect/>
          </a:stretch>
        </p:blipFill>
        <p:spPr>
          <a:xfrm>
            <a:off x="3556928" y="19929"/>
            <a:ext cx="2030144" cy="1847248"/>
          </a:xfrm>
          <a:prstGeom prst="rect">
            <a:avLst/>
          </a:prstGeom>
        </p:spPr>
      </p:pic>
      <p:sp>
        <p:nvSpPr>
          <p:cNvPr id="3" name="Marcador de contenido 2">
            <a:extLst>
              <a:ext uri="{FF2B5EF4-FFF2-40B4-BE49-F238E27FC236}">
                <a16:creationId xmlns:a16="http://schemas.microsoft.com/office/drawing/2014/main" id="{2B40CD82-1ABE-E109-F61E-990777F03CE8}"/>
              </a:ext>
            </a:extLst>
          </p:cNvPr>
          <p:cNvSpPr>
            <a:spLocks noGrp="1"/>
          </p:cNvSpPr>
          <p:nvPr>
            <p:ph sz="quarter" idx="2"/>
          </p:nvPr>
        </p:nvSpPr>
        <p:spPr/>
        <p:txBody>
          <a:bodyPr/>
          <a:lstStyle/>
          <a:p>
            <a:endParaRPr lang="es-E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sz="half" idx="1"/>
          </p:nvPr>
        </p:nvSpPr>
        <p:spPr>
          <a:xfrm>
            <a:off x="4267200" y="533400"/>
            <a:ext cx="4648200" cy="1600200"/>
          </a:xfrm>
        </p:spPr>
        <p:txBody>
          <a:bodyPr/>
          <a:lstStyle/>
          <a:p>
            <a:pPr>
              <a:buFont typeface="Wingdings" pitchFamily="2" charset="2"/>
              <a:buNone/>
            </a:pPr>
            <a:endParaRPr lang="es-ES" sz="2500"/>
          </a:p>
          <a:p>
            <a:pPr algn="just">
              <a:buFont typeface="Wingdings" pitchFamily="2" charset="2"/>
              <a:buNone/>
            </a:pPr>
            <a:r>
              <a:rPr lang="es-ES" sz="2900" i="1">
                <a:solidFill>
                  <a:srgbClr val="000000"/>
                </a:solidFill>
                <a:latin typeface="Arial Narrow" pitchFamily="34" charset="0"/>
              </a:rPr>
              <a:t>      </a:t>
            </a:r>
            <a:endParaRPr lang="es-ES" sz="2900" b="1" i="1"/>
          </a:p>
        </p:txBody>
      </p:sp>
      <p:sp>
        <p:nvSpPr>
          <p:cNvPr id="4099" name="Rectangle 3"/>
          <p:cNvSpPr>
            <a:spLocks noChangeArrowheads="1"/>
          </p:cNvSpPr>
          <p:nvPr/>
        </p:nvSpPr>
        <p:spPr bwMode="auto">
          <a:xfrm>
            <a:off x="4643439" y="1628776"/>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100" name="Rectangle 4"/>
          <p:cNvSpPr>
            <a:spLocks noChangeArrowheads="1"/>
          </p:cNvSpPr>
          <p:nvPr/>
        </p:nvSpPr>
        <p:spPr bwMode="auto">
          <a:xfrm>
            <a:off x="4648200" y="1600201"/>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101" name="Rectangle 5"/>
          <p:cNvSpPr>
            <a:spLocks noChangeArrowheads="1"/>
          </p:cNvSpPr>
          <p:nvPr/>
        </p:nvSpPr>
        <p:spPr bwMode="auto">
          <a:xfrm>
            <a:off x="4648200" y="1676401"/>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102" name="Rectangle 6"/>
          <p:cNvSpPr>
            <a:spLocks noChangeArrowheads="1"/>
          </p:cNvSpPr>
          <p:nvPr/>
        </p:nvSpPr>
        <p:spPr bwMode="auto">
          <a:xfrm>
            <a:off x="4191000" y="914401"/>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104" name="Rectangle 8"/>
          <p:cNvSpPr>
            <a:spLocks noChangeArrowheads="1"/>
          </p:cNvSpPr>
          <p:nvPr/>
        </p:nvSpPr>
        <p:spPr bwMode="auto">
          <a:xfrm>
            <a:off x="381001" y="1143001"/>
            <a:ext cx="3800475" cy="61102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None/>
            </a:pPr>
            <a:r>
              <a:rPr lang="es-ES" sz="1300"/>
              <a:t> </a:t>
            </a:r>
          </a:p>
        </p:txBody>
      </p:sp>
      <p:sp>
        <p:nvSpPr>
          <p:cNvPr id="4105" name="Rectangle 9"/>
          <p:cNvSpPr>
            <a:spLocks noChangeArrowheads="1"/>
          </p:cNvSpPr>
          <p:nvPr/>
        </p:nvSpPr>
        <p:spPr bwMode="auto">
          <a:xfrm>
            <a:off x="4572000" y="5791200"/>
            <a:ext cx="2667000" cy="4679950"/>
          </a:xfrm>
          <a:prstGeom prst="rect">
            <a:avLst/>
          </a:prstGeom>
          <a:noFill/>
          <a:ln w="9525">
            <a:noFill/>
            <a:miter lim="800000"/>
            <a:headEnd/>
            <a:tailEnd/>
          </a:ln>
          <a:effectLst/>
        </p:spPr>
        <p:txBody>
          <a:bodyPr/>
          <a:lstStyle/>
          <a:p>
            <a:pPr marL="342900" indent="-342900" algn="ctr">
              <a:spcBef>
                <a:spcPct val="20000"/>
              </a:spcBef>
              <a:buClr>
                <a:schemeClr val="accent1"/>
              </a:buClr>
              <a:buSzPct val="65000"/>
              <a:buFont typeface="Wingdings" pitchFamily="2" charset="2"/>
              <a:buNone/>
            </a:pPr>
            <a:endParaRPr lang="es-ES" sz="1100"/>
          </a:p>
        </p:txBody>
      </p:sp>
      <p:sp>
        <p:nvSpPr>
          <p:cNvPr id="4106" name="Text Box 10"/>
          <p:cNvSpPr txBox="1">
            <a:spLocks noChangeArrowheads="1"/>
          </p:cNvSpPr>
          <p:nvPr/>
        </p:nvSpPr>
        <p:spPr bwMode="auto">
          <a:xfrm>
            <a:off x="5699125" y="4989513"/>
            <a:ext cx="2378075" cy="369332"/>
          </a:xfrm>
          <a:prstGeom prst="rect">
            <a:avLst/>
          </a:prstGeom>
          <a:noFill/>
          <a:ln w="9525">
            <a:noFill/>
            <a:miter lim="800000"/>
            <a:headEnd/>
            <a:tailEnd/>
          </a:ln>
          <a:effectLst/>
        </p:spPr>
        <p:txBody>
          <a:bodyPr>
            <a:spAutoFit/>
          </a:bodyPr>
          <a:lstStyle/>
          <a:p>
            <a:endParaRPr lang="en-US"/>
          </a:p>
        </p:txBody>
      </p:sp>
      <p:sp>
        <p:nvSpPr>
          <p:cNvPr id="4107" name="Text Box 11"/>
          <p:cNvSpPr txBox="1">
            <a:spLocks noChangeArrowheads="1"/>
          </p:cNvSpPr>
          <p:nvPr/>
        </p:nvSpPr>
        <p:spPr bwMode="auto">
          <a:xfrm>
            <a:off x="4648201" y="4724401"/>
            <a:ext cx="1920875" cy="369332"/>
          </a:xfrm>
          <a:prstGeom prst="rect">
            <a:avLst/>
          </a:prstGeom>
          <a:noFill/>
          <a:ln w="9525">
            <a:noFill/>
            <a:miter lim="800000"/>
            <a:headEnd/>
            <a:tailEnd/>
          </a:ln>
          <a:effectLst/>
        </p:spPr>
        <p:txBody>
          <a:bodyPr>
            <a:spAutoFit/>
          </a:bodyPr>
          <a:lstStyle/>
          <a:p>
            <a:endParaRPr lang="en-US"/>
          </a:p>
        </p:txBody>
      </p:sp>
      <p:sp>
        <p:nvSpPr>
          <p:cNvPr id="4108" name="Text Box 12"/>
          <p:cNvSpPr txBox="1">
            <a:spLocks noChangeArrowheads="1"/>
          </p:cNvSpPr>
          <p:nvPr/>
        </p:nvSpPr>
        <p:spPr bwMode="auto">
          <a:xfrm>
            <a:off x="4572001" y="4800601"/>
            <a:ext cx="3673475" cy="584775"/>
          </a:xfrm>
          <a:prstGeom prst="rect">
            <a:avLst/>
          </a:prstGeom>
          <a:noFill/>
          <a:ln w="9525">
            <a:noFill/>
            <a:miter lim="800000"/>
            <a:headEnd/>
            <a:tailEnd/>
          </a:ln>
          <a:effectLst/>
        </p:spPr>
        <p:txBody>
          <a:bodyPr>
            <a:spAutoFit/>
          </a:bodyPr>
          <a:lstStyle/>
          <a:p>
            <a:endParaRPr lang="es-ES" sz="1400"/>
          </a:p>
          <a:p>
            <a:r>
              <a:rPr lang="es-ES"/>
              <a:t> </a:t>
            </a:r>
            <a:endParaRPr lang="en-US"/>
          </a:p>
        </p:txBody>
      </p:sp>
      <p:sp>
        <p:nvSpPr>
          <p:cNvPr id="4109" name="Rectangle 13"/>
          <p:cNvSpPr>
            <a:spLocks noChangeArrowheads="1"/>
          </p:cNvSpPr>
          <p:nvPr/>
        </p:nvSpPr>
        <p:spPr bwMode="auto">
          <a:xfrm>
            <a:off x="2667000" y="533401"/>
            <a:ext cx="5410200" cy="646331"/>
          </a:xfrm>
          <a:prstGeom prst="rect">
            <a:avLst/>
          </a:prstGeom>
          <a:noFill/>
          <a:ln w="9525">
            <a:noFill/>
            <a:miter lim="800000"/>
            <a:headEnd/>
            <a:tailEnd/>
          </a:ln>
          <a:effectLst/>
        </p:spPr>
        <p:txBody>
          <a:bodyPr>
            <a:spAutoFit/>
          </a:bodyPr>
          <a:lstStyle/>
          <a:p>
            <a:pPr algn="just"/>
            <a:r>
              <a:rPr lang="es-ES" i="1" dirty="0">
                <a:solidFill>
                  <a:srgbClr val="000000"/>
                </a:solidFill>
              </a:rPr>
              <a:t>55 </a:t>
            </a:r>
            <a:r>
              <a:rPr lang="es-ES" i="1" dirty="0" err="1">
                <a:solidFill>
                  <a:srgbClr val="000000"/>
                </a:solidFill>
              </a:rPr>
              <a:t>years</a:t>
            </a:r>
            <a:r>
              <a:rPr lang="es-ES" i="1" dirty="0">
                <a:solidFill>
                  <a:srgbClr val="000000"/>
                </a:solidFill>
              </a:rPr>
              <a:t> and 3 </a:t>
            </a:r>
            <a:r>
              <a:rPr lang="es-ES" i="1" dirty="0" err="1">
                <a:solidFill>
                  <a:srgbClr val="000000"/>
                </a:solidFill>
              </a:rPr>
              <a:t>generations</a:t>
            </a:r>
            <a:r>
              <a:rPr lang="es-ES" i="1" dirty="0">
                <a:solidFill>
                  <a:srgbClr val="000000"/>
                </a:solidFill>
              </a:rPr>
              <a:t> </a:t>
            </a:r>
            <a:r>
              <a:rPr lang="es-ES" i="1" dirty="0" err="1">
                <a:solidFill>
                  <a:srgbClr val="000000"/>
                </a:solidFill>
              </a:rPr>
              <a:t>dedicated</a:t>
            </a:r>
            <a:r>
              <a:rPr lang="es-ES" i="1" dirty="0">
                <a:solidFill>
                  <a:srgbClr val="000000"/>
                </a:solidFill>
              </a:rPr>
              <a:t> </a:t>
            </a:r>
            <a:r>
              <a:rPr lang="es-ES" i="1" dirty="0" err="1">
                <a:solidFill>
                  <a:srgbClr val="000000"/>
                </a:solidFill>
              </a:rPr>
              <a:t>to</a:t>
            </a:r>
            <a:r>
              <a:rPr lang="es-ES" i="1" dirty="0">
                <a:solidFill>
                  <a:srgbClr val="000000"/>
                </a:solidFill>
              </a:rPr>
              <a:t> grape </a:t>
            </a:r>
            <a:r>
              <a:rPr lang="es-ES" i="1" dirty="0" err="1">
                <a:solidFill>
                  <a:srgbClr val="000000"/>
                </a:solidFill>
              </a:rPr>
              <a:t>growing</a:t>
            </a:r>
            <a:r>
              <a:rPr lang="es-ES" i="1" dirty="0">
                <a:solidFill>
                  <a:srgbClr val="000000"/>
                </a:solidFill>
              </a:rPr>
              <a:t> and </a:t>
            </a:r>
            <a:r>
              <a:rPr lang="es-ES" i="1" dirty="0" err="1">
                <a:solidFill>
                  <a:srgbClr val="000000"/>
                </a:solidFill>
              </a:rPr>
              <a:t>winemaking</a:t>
            </a:r>
            <a:r>
              <a:rPr lang="es-ES" i="1" dirty="0">
                <a:solidFill>
                  <a:srgbClr val="000000"/>
                </a:solidFill>
              </a:rPr>
              <a:t>.</a:t>
            </a:r>
            <a:endParaRPr lang="en-US" i="1" dirty="0">
              <a:solidFill>
                <a:srgbClr val="000000"/>
              </a:solidFill>
            </a:endParaRPr>
          </a:p>
        </p:txBody>
      </p:sp>
      <p:pic>
        <p:nvPicPr>
          <p:cNvPr id="4111" name="Picture 15" descr="IMG_2109"/>
          <p:cNvPicPr>
            <a:picLocks noChangeAspect="1" noChangeArrowheads="1"/>
          </p:cNvPicPr>
          <p:nvPr/>
        </p:nvPicPr>
        <p:blipFill>
          <a:blip r:embed="rId2"/>
          <a:srcRect/>
          <a:stretch>
            <a:fillRect/>
          </a:stretch>
        </p:blipFill>
        <p:spPr bwMode="auto">
          <a:xfrm>
            <a:off x="2971800" y="1600200"/>
            <a:ext cx="2819400" cy="2114550"/>
          </a:xfrm>
          <a:prstGeom prst="rect">
            <a:avLst/>
          </a:prstGeom>
          <a:noFill/>
        </p:spPr>
      </p:pic>
      <p:pic>
        <p:nvPicPr>
          <p:cNvPr id="4112" name="Picture 16" descr="viña amelia tinto etiketa"/>
          <p:cNvPicPr>
            <a:picLocks noChangeAspect="1" noChangeArrowheads="1"/>
          </p:cNvPicPr>
          <p:nvPr/>
        </p:nvPicPr>
        <p:blipFill>
          <a:blip r:embed="rId3" cstate="print"/>
          <a:srcRect/>
          <a:stretch>
            <a:fillRect/>
          </a:stretch>
        </p:blipFill>
        <p:spPr bwMode="auto">
          <a:xfrm>
            <a:off x="6324600" y="4267200"/>
            <a:ext cx="965200" cy="1447800"/>
          </a:xfrm>
          <a:prstGeom prst="rect">
            <a:avLst/>
          </a:prstGeom>
          <a:noFill/>
        </p:spPr>
      </p:pic>
      <p:pic>
        <p:nvPicPr>
          <p:cNvPr id="4113" name="Picture 17"/>
          <p:cNvPicPr>
            <a:picLocks noChangeAspect="1" noChangeArrowheads="1"/>
          </p:cNvPicPr>
          <p:nvPr/>
        </p:nvPicPr>
        <p:blipFill>
          <a:blip r:embed="rId4"/>
          <a:srcRect/>
          <a:stretch>
            <a:fillRect/>
          </a:stretch>
        </p:blipFill>
        <p:spPr bwMode="auto">
          <a:xfrm>
            <a:off x="7391402" y="4191000"/>
            <a:ext cx="1171575" cy="1485900"/>
          </a:xfrm>
          <a:prstGeom prst="rect">
            <a:avLst/>
          </a:prstGeom>
          <a:noFill/>
        </p:spPr>
      </p:pic>
      <p:sp>
        <p:nvSpPr>
          <p:cNvPr id="4114" name="Rectangle 18"/>
          <p:cNvSpPr>
            <a:spLocks noChangeArrowheads="1"/>
          </p:cNvSpPr>
          <p:nvPr/>
        </p:nvSpPr>
        <p:spPr bwMode="auto">
          <a:xfrm>
            <a:off x="4191000" y="914401"/>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pic>
        <p:nvPicPr>
          <p:cNvPr id="4115" name="Picture 19"/>
          <p:cNvPicPr>
            <a:picLocks noChangeAspect="1" noChangeArrowheads="1"/>
          </p:cNvPicPr>
          <p:nvPr/>
        </p:nvPicPr>
        <p:blipFill>
          <a:blip r:embed="rId5"/>
          <a:srcRect/>
          <a:stretch>
            <a:fillRect/>
          </a:stretch>
        </p:blipFill>
        <p:spPr bwMode="auto">
          <a:xfrm>
            <a:off x="2819401" y="4267200"/>
            <a:ext cx="1514475" cy="1581150"/>
          </a:xfrm>
          <a:prstGeom prst="rect">
            <a:avLst/>
          </a:prstGeom>
          <a:noFill/>
          <a:ln w="9525">
            <a:noFill/>
            <a:miter lim="800000"/>
            <a:headEnd/>
            <a:tailEnd/>
          </a:ln>
          <a:effectLst/>
        </p:spPr>
      </p:pic>
      <p:pic>
        <p:nvPicPr>
          <p:cNvPr id="4116" name="Picture 20"/>
          <p:cNvPicPr>
            <a:picLocks noChangeAspect="1" noChangeArrowheads="1"/>
          </p:cNvPicPr>
          <p:nvPr/>
        </p:nvPicPr>
        <p:blipFill>
          <a:blip r:embed="rId6"/>
          <a:srcRect/>
          <a:stretch>
            <a:fillRect/>
          </a:stretch>
        </p:blipFill>
        <p:spPr bwMode="auto">
          <a:xfrm>
            <a:off x="4267200" y="4191001"/>
            <a:ext cx="1362075" cy="1666875"/>
          </a:xfrm>
          <a:prstGeom prst="rect">
            <a:avLst/>
          </a:prstGeom>
          <a:noFill/>
          <a:ln w="9525">
            <a:noFill/>
            <a:miter lim="800000"/>
            <a:headEnd/>
            <a:tailEnd/>
          </a:ln>
          <a:effectLst/>
        </p:spPr>
      </p:pic>
      <p:pic>
        <p:nvPicPr>
          <p:cNvPr id="4117" name="Picture 21"/>
          <p:cNvPicPr>
            <a:picLocks noChangeAspect="1" noChangeArrowheads="1"/>
          </p:cNvPicPr>
          <p:nvPr/>
        </p:nvPicPr>
        <p:blipFill>
          <a:blip r:embed="rId7"/>
          <a:srcRect/>
          <a:stretch>
            <a:fillRect/>
          </a:stretch>
        </p:blipFill>
        <p:spPr bwMode="auto">
          <a:xfrm>
            <a:off x="5638800" y="4267200"/>
            <a:ext cx="542925" cy="1504950"/>
          </a:xfrm>
          <a:prstGeom prst="rect">
            <a:avLst/>
          </a:prstGeom>
          <a:noFill/>
        </p:spPr>
      </p:pic>
      <p:pic>
        <p:nvPicPr>
          <p:cNvPr id="4118" name="Picture 22"/>
          <p:cNvPicPr>
            <a:picLocks noChangeAspect="1" noChangeArrowheads="1"/>
          </p:cNvPicPr>
          <p:nvPr/>
        </p:nvPicPr>
        <p:blipFill>
          <a:blip r:embed="rId8"/>
          <a:srcRect/>
          <a:stretch>
            <a:fillRect/>
          </a:stretch>
        </p:blipFill>
        <p:spPr bwMode="auto">
          <a:xfrm>
            <a:off x="1600200" y="4114801"/>
            <a:ext cx="1314451" cy="1800225"/>
          </a:xfrm>
          <a:prstGeom prst="rect">
            <a:avLst/>
          </a:prstGeom>
          <a:noFill/>
          <a:ln w="9525">
            <a:noFill/>
            <a:miter lim="800000"/>
            <a:headEnd/>
            <a:tailEnd/>
          </a:ln>
          <a:effectLst/>
        </p:spPr>
      </p:pic>
      <p:pic>
        <p:nvPicPr>
          <p:cNvPr id="4119" name="Picture 23"/>
          <p:cNvPicPr>
            <a:picLocks noChangeAspect="1" noChangeArrowheads="1"/>
          </p:cNvPicPr>
          <p:nvPr/>
        </p:nvPicPr>
        <p:blipFill>
          <a:blip r:embed="rId9"/>
          <a:srcRect/>
          <a:stretch>
            <a:fillRect/>
          </a:stretch>
        </p:blipFill>
        <p:spPr bwMode="auto">
          <a:xfrm>
            <a:off x="304800" y="4038601"/>
            <a:ext cx="1390651" cy="1819275"/>
          </a:xfrm>
          <a:prstGeom prst="rect">
            <a:avLst/>
          </a:prstGeom>
          <a:noFill/>
          <a:ln w="9525">
            <a:noFill/>
            <a:miter lim="800000"/>
            <a:headEnd/>
            <a:tailEnd/>
          </a:ln>
          <a:effectLst/>
        </p:spPr>
      </p:pic>
      <p:sp>
        <p:nvSpPr>
          <p:cNvPr id="4120" name="Text Box 24"/>
          <p:cNvSpPr txBox="1">
            <a:spLocks noChangeArrowheads="1"/>
          </p:cNvSpPr>
          <p:nvPr/>
        </p:nvSpPr>
        <p:spPr bwMode="auto">
          <a:xfrm>
            <a:off x="533401" y="5791201"/>
            <a:ext cx="697627" cy="369332"/>
          </a:xfrm>
          <a:prstGeom prst="rect">
            <a:avLst/>
          </a:prstGeom>
          <a:noFill/>
          <a:ln w="9525">
            <a:noFill/>
            <a:miter lim="800000"/>
            <a:headEnd/>
            <a:tailEnd/>
          </a:ln>
          <a:effectLst/>
        </p:spPr>
        <p:txBody>
          <a:bodyPr wrap="none">
            <a:spAutoFit/>
          </a:bodyPr>
          <a:lstStyle/>
          <a:p>
            <a:r>
              <a:rPr lang="es-ES"/>
              <a:t>1979</a:t>
            </a:r>
            <a:endParaRPr lang="en-US"/>
          </a:p>
        </p:txBody>
      </p:sp>
      <p:sp>
        <p:nvSpPr>
          <p:cNvPr id="4121" name="Text Box 25"/>
          <p:cNvSpPr txBox="1">
            <a:spLocks noChangeArrowheads="1"/>
          </p:cNvSpPr>
          <p:nvPr/>
        </p:nvSpPr>
        <p:spPr bwMode="auto">
          <a:xfrm>
            <a:off x="1905001" y="5791201"/>
            <a:ext cx="697627" cy="369332"/>
          </a:xfrm>
          <a:prstGeom prst="rect">
            <a:avLst/>
          </a:prstGeom>
          <a:noFill/>
          <a:ln w="9525">
            <a:noFill/>
            <a:miter lim="800000"/>
            <a:headEnd/>
            <a:tailEnd/>
          </a:ln>
          <a:effectLst/>
        </p:spPr>
        <p:txBody>
          <a:bodyPr wrap="none">
            <a:spAutoFit/>
          </a:bodyPr>
          <a:lstStyle/>
          <a:p>
            <a:r>
              <a:rPr lang="es-ES"/>
              <a:t>1981</a:t>
            </a:r>
            <a:endParaRPr lang="en-US"/>
          </a:p>
        </p:txBody>
      </p:sp>
      <p:sp>
        <p:nvSpPr>
          <p:cNvPr id="4122" name="Text Box 26"/>
          <p:cNvSpPr txBox="1">
            <a:spLocks noChangeArrowheads="1"/>
          </p:cNvSpPr>
          <p:nvPr/>
        </p:nvSpPr>
        <p:spPr bwMode="auto">
          <a:xfrm>
            <a:off x="3200401" y="5791201"/>
            <a:ext cx="697627" cy="369332"/>
          </a:xfrm>
          <a:prstGeom prst="rect">
            <a:avLst/>
          </a:prstGeom>
          <a:noFill/>
          <a:ln w="9525">
            <a:noFill/>
            <a:miter lim="800000"/>
            <a:headEnd/>
            <a:tailEnd/>
          </a:ln>
          <a:effectLst/>
        </p:spPr>
        <p:txBody>
          <a:bodyPr wrap="none">
            <a:spAutoFit/>
          </a:bodyPr>
          <a:lstStyle/>
          <a:p>
            <a:r>
              <a:rPr lang="es-ES"/>
              <a:t>1991</a:t>
            </a:r>
            <a:endParaRPr lang="en-US"/>
          </a:p>
        </p:txBody>
      </p:sp>
      <p:sp>
        <p:nvSpPr>
          <p:cNvPr id="4123" name="Text Box 27"/>
          <p:cNvSpPr txBox="1">
            <a:spLocks noChangeArrowheads="1"/>
          </p:cNvSpPr>
          <p:nvPr/>
        </p:nvSpPr>
        <p:spPr bwMode="auto">
          <a:xfrm>
            <a:off x="4495801" y="5791201"/>
            <a:ext cx="697627" cy="369332"/>
          </a:xfrm>
          <a:prstGeom prst="rect">
            <a:avLst/>
          </a:prstGeom>
          <a:noFill/>
          <a:ln w="9525">
            <a:noFill/>
            <a:miter lim="800000"/>
            <a:headEnd/>
            <a:tailEnd/>
          </a:ln>
          <a:effectLst/>
        </p:spPr>
        <p:txBody>
          <a:bodyPr wrap="none">
            <a:spAutoFit/>
          </a:bodyPr>
          <a:lstStyle/>
          <a:p>
            <a:r>
              <a:rPr lang="es-ES"/>
              <a:t>1995</a:t>
            </a:r>
            <a:endParaRPr lang="en-US"/>
          </a:p>
        </p:txBody>
      </p:sp>
      <p:sp>
        <p:nvSpPr>
          <p:cNvPr id="4124" name="Text Box 28"/>
          <p:cNvSpPr txBox="1">
            <a:spLocks noChangeArrowheads="1"/>
          </p:cNvSpPr>
          <p:nvPr/>
        </p:nvSpPr>
        <p:spPr bwMode="auto">
          <a:xfrm>
            <a:off x="5562601" y="5791201"/>
            <a:ext cx="697627" cy="369332"/>
          </a:xfrm>
          <a:prstGeom prst="rect">
            <a:avLst/>
          </a:prstGeom>
          <a:noFill/>
          <a:ln w="9525">
            <a:noFill/>
            <a:miter lim="800000"/>
            <a:headEnd/>
            <a:tailEnd/>
          </a:ln>
          <a:effectLst/>
        </p:spPr>
        <p:txBody>
          <a:bodyPr wrap="none">
            <a:spAutoFit/>
          </a:bodyPr>
          <a:lstStyle/>
          <a:p>
            <a:r>
              <a:rPr lang="es-ES"/>
              <a:t>1999</a:t>
            </a:r>
            <a:endParaRPr lang="en-US"/>
          </a:p>
        </p:txBody>
      </p:sp>
      <p:sp>
        <p:nvSpPr>
          <p:cNvPr id="4125" name="Text Box 29"/>
          <p:cNvSpPr txBox="1">
            <a:spLocks noChangeArrowheads="1"/>
          </p:cNvSpPr>
          <p:nvPr/>
        </p:nvSpPr>
        <p:spPr bwMode="auto">
          <a:xfrm>
            <a:off x="6400801" y="5791201"/>
            <a:ext cx="697627" cy="369332"/>
          </a:xfrm>
          <a:prstGeom prst="rect">
            <a:avLst/>
          </a:prstGeom>
          <a:noFill/>
          <a:ln w="9525">
            <a:noFill/>
            <a:miter lim="800000"/>
            <a:headEnd/>
            <a:tailEnd/>
          </a:ln>
          <a:effectLst/>
        </p:spPr>
        <p:txBody>
          <a:bodyPr wrap="none">
            <a:spAutoFit/>
          </a:bodyPr>
          <a:lstStyle/>
          <a:p>
            <a:r>
              <a:rPr lang="es-ES"/>
              <a:t>2002</a:t>
            </a:r>
            <a:endParaRPr lang="en-US"/>
          </a:p>
        </p:txBody>
      </p:sp>
      <p:sp>
        <p:nvSpPr>
          <p:cNvPr id="4126" name="Text Box 30"/>
          <p:cNvSpPr txBox="1">
            <a:spLocks noChangeArrowheads="1"/>
          </p:cNvSpPr>
          <p:nvPr/>
        </p:nvSpPr>
        <p:spPr bwMode="auto">
          <a:xfrm>
            <a:off x="7620001" y="5791201"/>
            <a:ext cx="697627" cy="369332"/>
          </a:xfrm>
          <a:prstGeom prst="rect">
            <a:avLst/>
          </a:prstGeom>
          <a:noFill/>
          <a:ln w="9525">
            <a:noFill/>
            <a:miter lim="800000"/>
            <a:headEnd/>
            <a:tailEnd/>
          </a:ln>
          <a:effectLst/>
        </p:spPr>
        <p:txBody>
          <a:bodyPr wrap="none">
            <a:spAutoFit/>
          </a:bodyPr>
          <a:lstStyle/>
          <a:p>
            <a:r>
              <a:rPr lang="es-ES"/>
              <a:t>2004</a:t>
            </a:r>
            <a:endParaRPr lang="en-US"/>
          </a:p>
        </p:txBody>
      </p:sp>
      <p:pic>
        <p:nvPicPr>
          <p:cNvPr id="31" name="Imagen 30">
            <a:extLst>
              <a:ext uri="{FF2B5EF4-FFF2-40B4-BE49-F238E27FC236}">
                <a16:creationId xmlns:a16="http://schemas.microsoft.com/office/drawing/2014/main" id="{9D0775C6-52F6-4047-8EF3-C58DAABF0D8A}"/>
              </a:ext>
            </a:extLst>
          </p:cNvPr>
          <p:cNvPicPr>
            <a:picLocks noChangeAspect="1"/>
          </p:cNvPicPr>
          <p:nvPr/>
        </p:nvPicPr>
        <p:blipFill>
          <a:blip r:embed="rId10"/>
          <a:stretch>
            <a:fillRect/>
          </a:stretch>
        </p:blipFill>
        <p:spPr>
          <a:xfrm>
            <a:off x="59641" y="-94648"/>
            <a:ext cx="2030144" cy="18472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3" name="Picture 23"/>
          <p:cNvPicPr>
            <a:picLocks noGrp="1" noChangeAspect="1" noChangeArrowheads="1"/>
          </p:cNvPicPr>
          <p:nvPr>
            <p:ph sz="half" idx="1"/>
          </p:nvPr>
        </p:nvPicPr>
        <p:blipFill>
          <a:blip r:embed="rId2" cstate="print"/>
          <a:stretch>
            <a:fillRect/>
          </a:stretch>
        </p:blipFill>
        <p:spPr>
          <a:xfrm>
            <a:off x="2000222" y="3278052"/>
            <a:ext cx="1143055" cy="1446484"/>
          </a:xfrm>
          <a:noFill/>
          <a:ln/>
        </p:spPr>
      </p:pic>
      <p:graphicFrame>
        <p:nvGraphicFramePr>
          <p:cNvPr id="40985" name="Object 25"/>
          <p:cNvGraphicFramePr>
            <a:graphicFrameLocks noGrp="1" noChangeAspect="1"/>
          </p:cNvGraphicFramePr>
          <p:nvPr>
            <p:ph sz="half" idx="2"/>
          </p:nvPr>
        </p:nvGraphicFramePr>
        <p:xfrm>
          <a:off x="228600" y="4114800"/>
          <a:ext cx="993775" cy="1404938"/>
        </p:xfrm>
        <a:graphic>
          <a:graphicData uri="http://schemas.openxmlformats.org/presentationml/2006/ole">
            <mc:AlternateContent xmlns:mc="http://schemas.openxmlformats.org/markup-compatibility/2006">
              <mc:Choice xmlns:v="urn:schemas-microsoft-com:vml" Requires="v">
                <p:oleObj name="Acrobat Document" r:id="rId3" imgW="9472320" imgH="13398480" progId="">
                  <p:embed/>
                </p:oleObj>
              </mc:Choice>
              <mc:Fallback>
                <p:oleObj name="Acrobat Document" r:id="rId3" imgW="9472320" imgH="13398480" progId="">
                  <p:embed/>
                  <p:pic>
                    <p:nvPicPr>
                      <p:cNvPr id="0"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14800"/>
                        <a:ext cx="993775"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3" name="Rectangle 3"/>
          <p:cNvSpPr>
            <a:spLocks noGrp="1" noChangeArrowheads="1"/>
          </p:cNvSpPr>
          <p:nvPr>
            <p:ph type="body" idx="4294967295"/>
          </p:nvPr>
        </p:nvSpPr>
        <p:spPr>
          <a:xfrm>
            <a:off x="0" y="3505200"/>
            <a:ext cx="1676400" cy="457200"/>
          </a:xfrm>
        </p:spPr>
        <p:txBody>
          <a:bodyPr>
            <a:normAutofit/>
          </a:bodyPr>
          <a:lstStyle/>
          <a:p>
            <a:pPr algn="just">
              <a:buFont typeface="Wingdings" pitchFamily="2" charset="2"/>
              <a:buNone/>
            </a:pPr>
            <a:r>
              <a:rPr lang="en-US" sz="2400" b="1" i="1"/>
              <a:t>Awards:</a:t>
            </a:r>
          </a:p>
          <a:p>
            <a:pPr algn="just">
              <a:buFont typeface="Wingdings" pitchFamily="2" charset="2"/>
              <a:buNone/>
            </a:pPr>
            <a:endParaRPr lang="es-ES" sz="2400" b="1" i="1"/>
          </a:p>
        </p:txBody>
      </p:sp>
      <p:sp>
        <p:nvSpPr>
          <p:cNvPr id="40964" name="Rectangle 4"/>
          <p:cNvSpPr>
            <a:spLocks noChangeArrowheads="1"/>
          </p:cNvSpPr>
          <p:nvPr/>
        </p:nvSpPr>
        <p:spPr bwMode="auto">
          <a:xfrm>
            <a:off x="4643438" y="1628775"/>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0965" name="Rectangle 5"/>
          <p:cNvSpPr>
            <a:spLocks noChangeArrowheads="1"/>
          </p:cNvSpPr>
          <p:nvPr/>
        </p:nvSpPr>
        <p:spPr bwMode="auto">
          <a:xfrm>
            <a:off x="4643438" y="1628775"/>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0966" name="Rectangle 6"/>
          <p:cNvSpPr>
            <a:spLocks noChangeArrowheads="1"/>
          </p:cNvSpPr>
          <p:nvPr/>
        </p:nvSpPr>
        <p:spPr bwMode="auto">
          <a:xfrm>
            <a:off x="4648200" y="1524000"/>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0969" name="Rectangle 9"/>
          <p:cNvSpPr>
            <a:spLocks noChangeArrowheads="1"/>
          </p:cNvSpPr>
          <p:nvPr/>
        </p:nvSpPr>
        <p:spPr bwMode="auto">
          <a:xfrm>
            <a:off x="152400" y="1143000"/>
            <a:ext cx="3800475" cy="61102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None/>
            </a:pPr>
            <a:r>
              <a:rPr lang="es-ES" sz="1300"/>
              <a:t> </a:t>
            </a:r>
          </a:p>
        </p:txBody>
      </p:sp>
      <p:sp>
        <p:nvSpPr>
          <p:cNvPr id="40970" name="Rectangle 10"/>
          <p:cNvSpPr>
            <a:spLocks noChangeArrowheads="1"/>
          </p:cNvSpPr>
          <p:nvPr/>
        </p:nvSpPr>
        <p:spPr bwMode="auto">
          <a:xfrm>
            <a:off x="4572000" y="5791200"/>
            <a:ext cx="2667000" cy="4679950"/>
          </a:xfrm>
          <a:prstGeom prst="rect">
            <a:avLst/>
          </a:prstGeom>
          <a:noFill/>
          <a:ln w="9525">
            <a:noFill/>
            <a:miter lim="800000"/>
            <a:headEnd/>
            <a:tailEnd/>
          </a:ln>
          <a:effectLst/>
        </p:spPr>
        <p:txBody>
          <a:bodyPr/>
          <a:lstStyle/>
          <a:p>
            <a:pPr marL="342900" indent="-342900" algn="ctr">
              <a:spcBef>
                <a:spcPct val="20000"/>
              </a:spcBef>
              <a:buClr>
                <a:schemeClr val="accent1"/>
              </a:buClr>
              <a:buSzPct val="65000"/>
              <a:buFont typeface="Wingdings" pitchFamily="2" charset="2"/>
              <a:buNone/>
            </a:pPr>
            <a:endParaRPr lang="es-ES" sz="1100"/>
          </a:p>
        </p:txBody>
      </p:sp>
      <p:sp>
        <p:nvSpPr>
          <p:cNvPr id="40973" name="Text Box 13"/>
          <p:cNvSpPr txBox="1">
            <a:spLocks noChangeArrowheads="1"/>
          </p:cNvSpPr>
          <p:nvPr/>
        </p:nvSpPr>
        <p:spPr bwMode="auto">
          <a:xfrm>
            <a:off x="2667000" y="4038600"/>
            <a:ext cx="3886200" cy="762000"/>
          </a:xfrm>
          <a:prstGeom prst="rect">
            <a:avLst/>
          </a:prstGeom>
          <a:noFill/>
          <a:ln w="9525">
            <a:noFill/>
            <a:miter lim="800000"/>
            <a:headEnd/>
            <a:tailEnd/>
          </a:ln>
          <a:effectLst/>
        </p:spPr>
        <p:txBody>
          <a:bodyPr>
            <a:spAutoFit/>
          </a:bodyPr>
          <a:lstStyle/>
          <a:p>
            <a:pPr algn="just"/>
            <a:endParaRPr lang="es-ES" sz="1400"/>
          </a:p>
          <a:p>
            <a:pPr algn="just"/>
            <a:endParaRPr lang="es-ES" sz="1400"/>
          </a:p>
          <a:p>
            <a:pPr algn="just"/>
            <a:endParaRPr lang="en-US" sz="1600"/>
          </a:p>
        </p:txBody>
      </p:sp>
      <p:sp>
        <p:nvSpPr>
          <p:cNvPr id="40974" name="Text Box 14"/>
          <p:cNvSpPr txBox="1">
            <a:spLocks noChangeArrowheads="1"/>
          </p:cNvSpPr>
          <p:nvPr/>
        </p:nvSpPr>
        <p:spPr bwMode="auto">
          <a:xfrm>
            <a:off x="5715000" y="4953000"/>
            <a:ext cx="2378075" cy="366713"/>
          </a:xfrm>
          <a:prstGeom prst="rect">
            <a:avLst/>
          </a:prstGeom>
          <a:noFill/>
          <a:ln w="9525">
            <a:noFill/>
            <a:miter lim="800000"/>
            <a:headEnd/>
            <a:tailEnd/>
          </a:ln>
          <a:effectLst/>
        </p:spPr>
        <p:txBody>
          <a:bodyPr>
            <a:spAutoFit/>
          </a:bodyPr>
          <a:lstStyle/>
          <a:p>
            <a:endParaRPr lang="en-US"/>
          </a:p>
        </p:txBody>
      </p:sp>
      <p:sp>
        <p:nvSpPr>
          <p:cNvPr id="40975" name="Text Box 15"/>
          <p:cNvSpPr txBox="1">
            <a:spLocks noChangeArrowheads="1"/>
          </p:cNvSpPr>
          <p:nvPr/>
        </p:nvSpPr>
        <p:spPr bwMode="auto">
          <a:xfrm>
            <a:off x="4632325" y="4760913"/>
            <a:ext cx="1920875" cy="366712"/>
          </a:xfrm>
          <a:prstGeom prst="rect">
            <a:avLst/>
          </a:prstGeom>
          <a:noFill/>
          <a:ln w="9525">
            <a:noFill/>
            <a:miter lim="800000"/>
            <a:headEnd/>
            <a:tailEnd/>
          </a:ln>
          <a:effectLst/>
        </p:spPr>
        <p:txBody>
          <a:bodyPr>
            <a:spAutoFit/>
          </a:bodyPr>
          <a:lstStyle/>
          <a:p>
            <a:endParaRPr lang="en-US"/>
          </a:p>
        </p:txBody>
      </p:sp>
      <p:sp>
        <p:nvSpPr>
          <p:cNvPr id="40976" name="Text Box 16"/>
          <p:cNvSpPr txBox="1">
            <a:spLocks noChangeArrowheads="1"/>
          </p:cNvSpPr>
          <p:nvPr/>
        </p:nvSpPr>
        <p:spPr bwMode="auto">
          <a:xfrm>
            <a:off x="4572000" y="4800600"/>
            <a:ext cx="3673475" cy="366713"/>
          </a:xfrm>
          <a:prstGeom prst="rect">
            <a:avLst/>
          </a:prstGeom>
          <a:noFill/>
          <a:ln w="9525">
            <a:noFill/>
            <a:miter lim="800000"/>
            <a:headEnd/>
            <a:tailEnd/>
          </a:ln>
          <a:effectLst/>
        </p:spPr>
        <p:txBody>
          <a:bodyPr>
            <a:spAutoFit/>
          </a:bodyPr>
          <a:lstStyle/>
          <a:p>
            <a:r>
              <a:rPr lang="es-ES"/>
              <a:t> </a:t>
            </a:r>
            <a:endParaRPr lang="en-US"/>
          </a:p>
        </p:txBody>
      </p:sp>
      <p:sp>
        <p:nvSpPr>
          <p:cNvPr id="40987" name="Rectangle 27"/>
          <p:cNvSpPr>
            <a:spLocks noChangeArrowheads="1"/>
          </p:cNvSpPr>
          <p:nvPr/>
        </p:nvSpPr>
        <p:spPr bwMode="auto">
          <a:xfrm>
            <a:off x="381000" y="3684588"/>
            <a:ext cx="4038600" cy="3173412"/>
          </a:xfrm>
          <a:prstGeom prst="rect">
            <a:avLst/>
          </a:prstGeom>
          <a:noFill/>
          <a:ln w="9525">
            <a:noFill/>
            <a:miter lim="800000"/>
            <a:headEnd/>
            <a:tailEnd/>
          </a:ln>
          <a:effectLst/>
        </p:spPr>
        <p:txBody>
          <a:bodyPr/>
          <a:lstStyle/>
          <a:p>
            <a:pPr marL="342900" indent="-342900">
              <a:lnSpc>
                <a:spcPct val="90000"/>
              </a:lnSpc>
              <a:spcBef>
                <a:spcPct val="20000"/>
              </a:spcBef>
              <a:buClr>
                <a:schemeClr val="accent1"/>
              </a:buClr>
              <a:buSzPct val="65000"/>
              <a:buFont typeface="Wingdings" pitchFamily="2" charset="2"/>
              <a:buChar char="n"/>
            </a:pPr>
            <a:endParaRPr lang="es-ES_tradnl" sz="700"/>
          </a:p>
        </p:txBody>
      </p:sp>
      <p:pic>
        <p:nvPicPr>
          <p:cNvPr id="40988" name="Picture 28" descr="crop 3 decanter logos"/>
          <p:cNvPicPr>
            <a:picLocks noChangeAspect="1" noChangeArrowheads="1"/>
          </p:cNvPicPr>
          <p:nvPr/>
        </p:nvPicPr>
        <p:blipFill>
          <a:blip r:embed="rId5"/>
          <a:srcRect/>
          <a:stretch>
            <a:fillRect/>
          </a:stretch>
        </p:blipFill>
        <p:spPr bwMode="auto">
          <a:xfrm>
            <a:off x="4331493" y="4204421"/>
            <a:ext cx="3157538" cy="1139825"/>
          </a:xfrm>
          <a:prstGeom prst="rect">
            <a:avLst/>
          </a:prstGeom>
          <a:noFill/>
        </p:spPr>
      </p:pic>
      <p:pic>
        <p:nvPicPr>
          <p:cNvPr id="40990" name="Picture 30" descr="2014_MedalCommended"/>
          <p:cNvPicPr>
            <a:picLocks noChangeAspect="1" noChangeArrowheads="1"/>
          </p:cNvPicPr>
          <p:nvPr/>
        </p:nvPicPr>
        <p:blipFill>
          <a:blip r:embed="rId6"/>
          <a:srcRect/>
          <a:stretch>
            <a:fillRect/>
          </a:stretch>
        </p:blipFill>
        <p:spPr bwMode="auto">
          <a:xfrm>
            <a:off x="7772400" y="4191000"/>
            <a:ext cx="1219200" cy="1219200"/>
          </a:xfrm>
          <a:prstGeom prst="rect">
            <a:avLst/>
          </a:prstGeom>
          <a:noFill/>
        </p:spPr>
      </p:pic>
      <p:sp>
        <p:nvSpPr>
          <p:cNvPr id="40992" name="Text Box 32"/>
          <p:cNvSpPr txBox="1">
            <a:spLocks noChangeArrowheads="1"/>
          </p:cNvSpPr>
          <p:nvPr/>
        </p:nvSpPr>
        <p:spPr bwMode="auto">
          <a:xfrm>
            <a:off x="0" y="5638800"/>
            <a:ext cx="1351652" cy="276999"/>
          </a:xfrm>
          <a:prstGeom prst="rect">
            <a:avLst/>
          </a:prstGeom>
          <a:noFill/>
          <a:ln w="9525">
            <a:noFill/>
            <a:miter lim="800000"/>
            <a:headEnd/>
            <a:tailEnd/>
          </a:ln>
          <a:effectLst/>
        </p:spPr>
        <p:txBody>
          <a:bodyPr wrap="none">
            <a:spAutoFit/>
          </a:bodyPr>
          <a:lstStyle/>
          <a:p>
            <a:r>
              <a:rPr lang="es-ES" sz="1200" dirty="0"/>
              <a:t>Gold </a:t>
            </a:r>
            <a:r>
              <a:rPr lang="es-ES" sz="1200" dirty="0" err="1"/>
              <a:t>Medal</a:t>
            </a:r>
            <a:r>
              <a:rPr lang="es-ES" sz="1200" dirty="0"/>
              <a:t> 2015</a:t>
            </a:r>
            <a:endParaRPr lang="en-US" sz="1200" dirty="0"/>
          </a:p>
        </p:txBody>
      </p:sp>
      <p:sp>
        <p:nvSpPr>
          <p:cNvPr id="40993" name="Text Box 33"/>
          <p:cNvSpPr txBox="1">
            <a:spLocks noChangeArrowheads="1"/>
          </p:cNvSpPr>
          <p:nvPr/>
        </p:nvSpPr>
        <p:spPr bwMode="auto">
          <a:xfrm>
            <a:off x="1600200" y="5486400"/>
            <a:ext cx="1387475" cy="646331"/>
          </a:xfrm>
          <a:prstGeom prst="rect">
            <a:avLst/>
          </a:prstGeom>
          <a:noFill/>
          <a:ln w="9525">
            <a:noFill/>
            <a:miter lim="800000"/>
            <a:headEnd/>
            <a:tailEnd/>
          </a:ln>
          <a:effectLst/>
        </p:spPr>
        <p:txBody>
          <a:bodyPr>
            <a:spAutoFit/>
          </a:bodyPr>
          <a:lstStyle/>
          <a:p>
            <a:r>
              <a:rPr lang="es-ES" sz="1200" dirty="0"/>
              <a:t>Silver </a:t>
            </a:r>
            <a:r>
              <a:rPr lang="es-ES" sz="1200" dirty="0" err="1"/>
              <a:t>Medal</a:t>
            </a:r>
            <a:r>
              <a:rPr lang="es-ES" sz="1200" dirty="0"/>
              <a:t> </a:t>
            </a:r>
            <a:r>
              <a:rPr lang="es-ES" sz="1200" dirty="0" err="1"/>
              <a:t>ViniEspaña</a:t>
            </a:r>
            <a:r>
              <a:rPr lang="es-ES" sz="1200" dirty="0"/>
              <a:t> </a:t>
            </a:r>
            <a:r>
              <a:rPr lang="es-ES" sz="1200" dirty="0" err="1"/>
              <a:t>Award</a:t>
            </a:r>
            <a:r>
              <a:rPr lang="es-ES" sz="1200" dirty="0"/>
              <a:t> 2021</a:t>
            </a:r>
            <a:endParaRPr lang="en-US" sz="1200" dirty="0"/>
          </a:p>
        </p:txBody>
      </p:sp>
      <p:sp>
        <p:nvSpPr>
          <p:cNvPr id="40994" name="Text Box 34"/>
          <p:cNvSpPr txBox="1">
            <a:spLocks noChangeArrowheads="1"/>
          </p:cNvSpPr>
          <p:nvPr/>
        </p:nvSpPr>
        <p:spPr bwMode="auto">
          <a:xfrm>
            <a:off x="2895600" y="5562600"/>
            <a:ext cx="1476375" cy="457200"/>
          </a:xfrm>
          <a:prstGeom prst="rect">
            <a:avLst/>
          </a:prstGeom>
          <a:noFill/>
          <a:ln w="9525">
            <a:noFill/>
            <a:miter lim="800000"/>
            <a:headEnd/>
            <a:tailEnd/>
          </a:ln>
          <a:effectLst/>
        </p:spPr>
        <p:txBody>
          <a:bodyPr wrap="none">
            <a:spAutoFit/>
          </a:bodyPr>
          <a:lstStyle/>
          <a:p>
            <a:r>
              <a:rPr lang="es-ES" sz="1200"/>
              <a:t>Berlin Wine Trophy</a:t>
            </a:r>
          </a:p>
          <a:p>
            <a:r>
              <a:rPr lang="es-ES" sz="1200"/>
              <a:t>Silver Medal 2010</a:t>
            </a:r>
            <a:endParaRPr lang="en-US" sz="1200"/>
          </a:p>
        </p:txBody>
      </p:sp>
      <p:sp>
        <p:nvSpPr>
          <p:cNvPr id="40995" name="Text Box 35"/>
          <p:cNvSpPr txBox="1">
            <a:spLocks noChangeArrowheads="1"/>
          </p:cNvSpPr>
          <p:nvPr/>
        </p:nvSpPr>
        <p:spPr bwMode="auto">
          <a:xfrm>
            <a:off x="5500687" y="5506245"/>
            <a:ext cx="2135188" cy="457200"/>
          </a:xfrm>
          <a:prstGeom prst="rect">
            <a:avLst/>
          </a:prstGeom>
          <a:noFill/>
          <a:ln w="9525">
            <a:noFill/>
            <a:miter lim="800000"/>
            <a:headEnd/>
            <a:tailEnd/>
          </a:ln>
          <a:effectLst/>
        </p:spPr>
        <p:txBody>
          <a:bodyPr wrap="none">
            <a:spAutoFit/>
          </a:bodyPr>
          <a:lstStyle/>
          <a:p>
            <a:r>
              <a:rPr lang="es-ES" sz="1200" dirty="0" err="1"/>
              <a:t>Decanter</a:t>
            </a:r>
            <a:r>
              <a:rPr lang="es-ES" sz="1200" dirty="0"/>
              <a:t> Wine </a:t>
            </a:r>
            <a:r>
              <a:rPr lang="es-ES" sz="1200" dirty="0" err="1"/>
              <a:t>Contest</a:t>
            </a:r>
            <a:r>
              <a:rPr lang="es-ES" sz="1200" dirty="0"/>
              <a:t> 2014</a:t>
            </a:r>
          </a:p>
          <a:p>
            <a:r>
              <a:rPr lang="es-ES" sz="1200" dirty="0"/>
              <a:t>Silver and </a:t>
            </a:r>
            <a:r>
              <a:rPr lang="es-ES" sz="1200" dirty="0" err="1"/>
              <a:t>Bronze</a:t>
            </a:r>
            <a:r>
              <a:rPr lang="es-ES" sz="1200" dirty="0"/>
              <a:t> </a:t>
            </a:r>
            <a:r>
              <a:rPr lang="es-ES" sz="1200" dirty="0" err="1"/>
              <a:t>Medal</a:t>
            </a:r>
            <a:endParaRPr lang="en-US" sz="1200" dirty="0"/>
          </a:p>
        </p:txBody>
      </p:sp>
      <p:sp>
        <p:nvSpPr>
          <p:cNvPr id="40997" name="Text Box 37"/>
          <p:cNvSpPr txBox="1">
            <a:spLocks noChangeArrowheads="1"/>
          </p:cNvSpPr>
          <p:nvPr/>
        </p:nvSpPr>
        <p:spPr bwMode="auto">
          <a:xfrm>
            <a:off x="7635875" y="5562600"/>
            <a:ext cx="1508125" cy="457200"/>
          </a:xfrm>
          <a:prstGeom prst="rect">
            <a:avLst/>
          </a:prstGeom>
          <a:noFill/>
          <a:ln w="9525">
            <a:noFill/>
            <a:miter lim="800000"/>
            <a:headEnd/>
            <a:tailEnd/>
          </a:ln>
          <a:effectLst/>
        </p:spPr>
        <p:txBody>
          <a:bodyPr wrap="none">
            <a:spAutoFit/>
          </a:bodyPr>
          <a:lstStyle/>
          <a:p>
            <a:r>
              <a:rPr lang="es-ES" sz="1200"/>
              <a:t>IWC 2014 </a:t>
            </a:r>
          </a:p>
          <a:p>
            <a:r>
              <a:rPr lang="es-ES" sz="1200"/>
              <a:t>Commended Medal</a:t>
            </a:r>
            <a:endParaRPr lang="en-US" sz="1200"/>
          </a:p>
        </p:txBody>
      </p:sp>
      <p:sp>
        <p:nvSpPr>
          <p:cNvPr id="40998" name="Text Box 38"/>
          <p:cNvSpPr txBox="1">
            <a:spLocks noChangeArrowheads="1"/>
          </p:cNvSpPr>
          <p:nvPr/>
        </p:nvSpPr>
        <p:spPr bwMode="auto">
          <a:xfrm>
            <a:off x="2286000" y="533400"/>
            <a:ext cx="1403350" cy="457200"/>
          </a:xfrm>
          <a:prstGeom prst="rect">
            <a:avLst/>
          </a:prstGeom>
          <a:noFill/>
          <a:ln w="9525">
            <a:noFill/>
            <a:miter lim="800000"/>
            <a:headEnd/>
            <a:tailEnd/>
          </a:ln>
          <a:effectLst/>
        </p:spPr>
        <p:txBody>
          <a:bodyPr wrap="none">
            <a:spAutoFit/>
          </a:bodyPr>
          <a:lstStyle/>
          <a:p>
            <a:r>
              <a:rPr lang="es-ES" sz="2400" b="1"/>
              <a:t>Ratings:</a:t>
            </a:r>
            <a:endParaRPr lang="en-US" sz="2400" b="1"/>
          </a:p>
        </p:txBody>
      </p:sp>
      <p:sp>
        <p:nvSpPr>
          <p:cNvPr id="40999" name="Rectangle 39"/>
          <p:cNvSpPr>
            <a:spLocks noChangeArrowheads="1"/>
          </p:cNvSpPr>
          <p:nvPr/>
        </p:nvSpPr>
        <p:spPr bwMode="auto">
          <a:xfrm>
            <a:off x="4038600" y="381000"/>
            <a:ext cx="4572000" cy="3416320"/>
          </a:xfrm>
          <a:prstGeom prst="rect">
            <a:avLst/>
          </a:prstGeom>
          <a:noFill/>
          <a:ln w="9525">
            <a:noFill/>
            <a:miter lim="800000"/>
            <a:headEnd/>
            <a:tailEnd/>
          </a:ln>
          <a:effectLst/>
        </p:spPr>
        <p:txBody>
          <a:bodyPr>
            <a:spAutoFit/>
          </a:bodyPr>
          <a:lstStyle/>
          <a:p>
            <a:r>
              <a:rPr lang="es-ES_tradnl" sz="1200" b="1" dirty="0"/>
              <a:t>Robert Parker</a:t>
            </a:r>
            <a:r>
              <a:rPr lang="es-ES_tradnl" sz="1200" i="1" dirty="0"/>
              <a:t> (Feb 2017)</a:t>
            </a:r>
            <a:r>
              <a:rPr lang="es-ES_tradnl" sz="1200" dirty="0"/>
              <a:t>      </a:t>
            </a:r>
            <a:r>
              <a:rPr lang="es-ES_tradnl" sz="1200" u="sng" dirty="0">
                <a:solidFill>
                  <a:srgbClr val="0000FF"/>
                </a:solidFill>
                <a:hlinkClick r:id="rId7"/>
              </a:rPr>
              <a:t>87 </a:t>
            </a:r>
            <a:r>
              <a:rPr lang="es-ES_tradnl" sz="1200" u="sng" dirty="0" err="1">
                <a:solidFill>
                  <a:srgbClr val="0000FF"/>
                </a:solidFill>
                <a:hlinkClick r:id="rId7"/>
              </a:rPr>
              <a:t>points</a:t>
            </a:r>
            <a:r>
              <a:rPr lang="es-ES_tradnl" sz="1200" dirty="0"/>
              <a:t>	</a:t>
            </a:r>
          </a:p>
          <a:p>
            <a:r>
              <a:rPr lang="es-ES_tradnl" sz="1200" dirty="0"/>
              <a:t>	</a:t>
            </a:r>
          </a:p>
          <a:p>
            <a:r>
              <a:rPr lang="es-ES_tradnl" sz="1200" dirty="0"/>
              <a:t>Coloma Garnacha Roja (100% varietal) </a:t>
            </a:r>
            <a:r>
              <a:rPr lang="es-ES_tradnl" sz="1200" dirty="0" err="1"/>
              <a:t>is</a:t>
            </a:r>
            <a:r>
              <a:rPr lang="es-ES_tradnl" sz="1200" dirty="0"/>
              <a:t> </a:t>
            </a:r>
            <a:r>
              <a:rPr lang="es-ES_tradnl" sz="1200" dirty="0" err="1"/>
              <a:t>an</a:t>
            </a:r>
            <a:r>
              <a:rPr lang="es-ES_tradnl" sz="1200" dirty="0"/>
              <a:t> </a:t>
            </a:r>
            <a:r>
              <a:rPr lang="es-ES_tradnl" sz="1200" dirty="0" err="1"/>
              <a:t>unoaked</a:t>
            </a:r>
            <a:r>
              <a:rPr lang="es-ES_tradnl" sz="1200" dirty="0"/>
              <a:t> Spanish </a:t>
            </a:r>
            <a:r>
              <a:rPr lang="es-ES_tradnl" sz="1200" dirty="0" err="1"/>
              <a:t>fruit</a:t>
            </a:r>
            <a:r>
              <a:rPr lang="es-ES_tradnl" sz="1200" dirty="0"/>
              <a:t> </a:t>
            </a:r>
            <a:r>
              <a:rPr lang="es-ES_tradnl" sz="1200" dirty="0" err="1"/>
              <a:t>bomb</a:t>
            </a:r>
            <a:r>
              <a:rPr lang="es-ES_tradnl" sz="1200" dirty="0"/>
              <a:t>. </a:t>
            </a:r>
            <a:r>
              <a:rPr lang="es-ES_tradnl" sz="1200" dirty="0" err="1"/>
              <a:t>Purple-colored</a:t>
            </a:r>
            <a:r>
              <a:rPr lang="es-ES_tradnl" sz="1200" dirty="0"/>
              <a:t>, </a:t>
            </a:r>
            <a:r>
              <a:rPr lang="es-ES_tradnl" sz="1200" dirty="0" err="1"/>
              <a:t>it</a:t>
            </a:r>
            <a:r>
              <a:rPr lang="es-ES_tradnl" sz="1200" dirty="0"/>
              <a:t> </a:t>
            </a:r>
            <a:r>
              <a:rPr lang="es-ES_tradnl" sz="1200" dirty="0" err="1"/>
              <a:t>exhibits</a:t>
            </a:r>
            <a:r>
              <a:rPr lang="es-ES_tradnl" sz="1200" dirty="0"/>
              <a:t> aromas and </a:t>
            </a:r>
            <a:r>
              <a:rPr lang="es-ES_tradnl" sz="1200" dirty="0" err="1"/>
              <a:t>flavors</a:t>
            </a:r>
            <a:r>
              <a:rPr lang="es-ES_tradnl" sz="1200" dirty="0"/>
              <a:t> </a:t>
            </a:r>
            <a:r>
              <a:rPr lang="es-ES_tradnl" sz="1200" dirty="0" err="1"/>
              <a:t>of</a:t>
            </a:r>
            <a:r>
              <a:rPr lang="es-ES_tradnl" sz="1200" dirty="0"/>
              <a:t> </a:t>
            </a:r>
            <a:r>
              <a:rPr lang="es-ES_tradnl" sz="1200" dirty="0" err="1"/>
              <a:t>cherry</a:t>
            </a:r>
            <a:r>
              <a:rPr lang="es-ES_tradnl" sz="1200" dirty="0"/>
              <a:t>, plum and </a:t>
            </a:r>
            <a:r>
              <a:rPr lang="es-ES_tradnl" sz="1200" dirty="0" err="1"/>
              <a:t>black</a:t>
            </a:r>
            <a:r>
              <a:rPr lang="es-ES_tradnl" sz="1200" dirty="0"/>
              <a:t> </a:t>
            </a:r>
            <a:r>
              <a:rPr lang="es-ES_tradnl" sz="1200" dirty="0" err="1"/>
              <a:t>raspberry</a:t>
            </a:r>
            <a:r>
              <a:rPr lang="es-ES_tradnl" sz="1200" dirty="0"/>
              <a:t>. Full-</a:t>
            </a:r>
            <a:r>
              <a:rPr lang="es-ES_tradnl" sz="1200" dirty="0" err="1"/>
              <a:t>flavored</a:t>
            </a:r>
            <a:r>
              <a:rPr lang="es-ES_tradnl" sz="1200" dirty="0"/>
              <a:t> and </a:t>
            </a:r>
            <a:r>
              <a:rPr lang="es-ES_tradnl" sz="1200" dirty="0" err="1"/>
              <a:t>ripe</a:t>
            </a:r>
            <a:r>
              <a:rPr lang="es-ES_tradnl" sz="1200" dirty="0"/>
              <a:t>, </a:t>
            </a:r>
            <a:r>
              <a:rPr lang="es-ES_tradnl" sz="1200" dirty="0" err="1"/>
              <a:t>this</a:t>
            </a:r>
            <a:r>
              <a:rPr lang="es-ES_tradnl" sz="1200" dirty="0"/>
              <a:t> </a:t>
            </a:r>
            <a:r>
              <a:rPr lang="es-ES_tradnl" sz="1200" dirty="0" err="1"/>
              <a:t>terrific</a:t>
            </a:r>
            <a:r>
              <a:rPr lang="es-ES_tradnl" sz="1200" dirty="0"/>
              <a:t> </a:t>
            </a:r>
            <a:r>
              <a:rPr lang="es-ES_tradnl" sz="1200" dirty="0" err="1"/>
              <a:t>value</a:t>
            </a:r>
            <a:r>
              <a:rPr lang="es-ES_tradnl" sz="1200" dirty="0"/>
              <a:t> </a:t>
            </a:r>
            <a:r>
              <a:rPr lang="es-ES_tradnl" sz="1200" dirty="0" err="1"/>
              <a:t>should</a:t>
            </a:r>
            <a:r>
              <a:rPr lang="es-ES_tradnl" sz="1200" dirty="0"/>
              <a:t> </a:t>
            </a:r>
            <a:r>
              <a:rPr lang="es-ES_tradnl" sz="1200" dirty="0" err="1"/>
              <a:t>drink</a:t>
            </a:r>
            <a:r>
              <a:rPr lang="es-ES_tradnl" sz="1200" dirty="0"/>
              <a:t> </a:t>
            </a:r>
            <a:r>
              <a:rPr lang="es-ES_tradnl" sz="1200" dirty="0" err="1"/>
              <a:t>well</a:t>
            </a:r>
            <a:r>
              <a:rPr lang="es-ES_tradnl" sz="1200" dirty="0"/>
              <a:t> </a:t>
            </a:r>
            <a:r>
              <a:rPr lang="es-ES_tradnl" sz="1200" dirty="0" err="1"/>
              <a:t>over</a:t>
            </a:r>
            <a:r>
              <a:rPr lang="es-ES_tradnl" sz="1200" dirty="0"/>
              <a:t> </a:t>
            </a:r>
            <a:r>
              <a:rPr lang="es-ES_tradnl" sz="1200" dirty="0" err="1"/>
              <a:t>the</a:t>
            </a:r>
            <a:r>
              <a:rPr lang="es-ES_tradnl" sz="1200" dirty="0"/>
              <a:t> </a:t>
            </a:r>
            <a:r>
              <a:rPr lang="es-ES_tradnl" sz="1200" dirty="0" err="1"/>
              <a:t>next</a:t>
            </a:r>
            <a:r>
              <a:rPr lang="es-ES_tradnl" sz="1200" dirty="0"/>
              <a:t> 18 </a:t>
            </a:r>
            <a:r>
              <a:rPr lang="es-ES_tradnl" sz="1200" dirty="0" err="1"/>
              <a:t>months</a:t>
            </a:r>
            <a:r>
              <a:rPr lang="es-ES_tradnl" sz="1200" dirty="0"/>
              <a:t>.</a:t>
            </a:r>
            <a:br>
              <a:rPr lang="es-ES_tradnl" sz="1200" dirty="0"/>
            </a:br>
            <a:r>
              <a:rPr lang="es-ES_tradnl" sz="1200" dirty="0"/>
              <a:t>				</a:t>
            </a:r>
          </a:p>
          <a:p>
            <a:r>
              <a:rPr lang="es-ES" sz="1200" b="1" dirty="0" err="1"/>
              <a:t>Jancis</a:t>
            </a:r>
            <a:r>
              <a:rPr lang="es-ES" sz="1200" b="1" dirty="0"/>
              <a:t> Robinson</a:t>
            </a:r>
            <a:r>
              <a:rPr lang="es-ES" sz="1200" dirty="0"/>
              <a:t>: (May 2020)  </a:t>
            </a:r>
            <a:r>
              <a:rPr lang="es-ES" sz="1200" b="1" dirty="0"/>
              <a:t>16.5 </a:t>
            </a:r>
            <a:r>
              <a:rPr lang="es-ES" sz="1200" b="1" dirty="0" err="1"/>
              <a:t>points</a:t>
            </a:r>
            <a:endParaRPr lang="es-ES" sz="1200" b="1" dirty="0"/>
          </a:p>
          <a:p>
            <a:endParaRPr lang="es-ES" sz="1200" b="1" dirty="0"/>
          </a:p>
          <a:p>
            <a:r>
              <a:rPr lang="es-ES" sz="1200" dirty="0"/>
              <a:t>Coloma, Garnacha Seleccion  Vino de la Tierra de Extremadura</a:t>
            </a:r>
            <a:r>
              <a:rPr lang="en-US" sz="1200" dirty="0"/>
              <a:t> </a:t>
            </a:r>
          </a:p>
          <a:p>
            <a:r>
              <a:rPr lang="en-US" sz="1200" i="1" dirty="0"/>
              <a:t>45-year-old vines grown on alluvial soils near the river Guadiana. </a:t>
            </a:r>
          </a:p>
          <a:p>
            <a:endParaRPr lang="en-US" sz="1200" i="1" dirty="0"/>
          </a:p>
          <a:p>
            <a:r>
              <a:rPr lang="en-US" sz="1200" dirty="0"/>
              <a:t>Dark – the color of black cherries. Lifted, pure Garnacha character – smells ripe and spicy, peppery and warm-hearted, with dark-fruit sweetness. Lovely fruit. Very juicy, dark cherry and blackcurrant flavors, primary and bright but made more sophisticated by fine, firm, dry fruit tannins rounded out by fruit sweetness on the finish.</a:t>
            </a:r>
          </a:p>
        </p:txBody>
      </p:sp>
      <p:pic>
        <p:nvPicPr>
          <p:cNvPr id="2" name="Imagen 1">
            <a:extLst>
              <a:ext uri="{FF2B5EF4-FFF2-40B4-BE49-F238E27FC236}">
                <a16:creationId xmlns:a16="http://schemas.microsoft.com/office/drawing/2014/main" id="{1B10C0DA-6DBE-41FB-8DA1-165237C6CF0D}"/>
              </a:ext>
            </a:extLst>
          </p:cNvPr>
          <p:cNvPicPr>
            <a:picLocks noChangeAspect="1"/>
          </p:cNvPicPr>
          <p:nvPr/>
        </p:nvPicPr>
        <p:blipFill>
          <a:blip r:embed="rId8"/>
          <a:stretch>
            <a:fillRect/>
          </a:stretch>
        </p:blipFill>
        <p:spPr>
          <a:xfrm>
            <a:off x="4276091" y="4267200"/>
            <a:ext cx="1115278" cy="1052513"/>
          </a:xfrm>
          <a:prstGeom prst="rect">
            <a:avLst/>
          </a:prstGeom>
        </p:spPr>
      </p:pic>
      <p:sp>
        <p:nvSpPr>
          <p:cNvPr id="3" name="CuadroTexto 2">
            <a:extLst>
              <a:ext uri="{FF2B5EF4-FFF2-40B4-BE49-F238E27FC236}">
                <a16:creationId xmlns:a16="http://schemas.microsoft.com/office/drawing/2014/main" id="{8CE8DF46-50C0-476A-AB02-AF2B1768F977}"/>
              </a:ext>
            </a:extLst>
          </p:cNvPr>
          <p:cNvSpPr txBox="1"/>
          <p:nvPr/>
        </p:nvSpPr>
        <p:spPr>
          <a:xfrm>
            <a:off x="4376139" y="5521325"/>
            <a:ext cx="1355432" cy="646331"/>
          </a:xfrm>
          <a:prstGeom prst="rect">
            <a:avLst/>
          </a:prstGeom>
          <a:noFill/>
        </p:spPr>
        <p:txBody>
          <a:bodyPr wrap="square" rtlCol="0">
            <a:spAutoFit/>
          </a:bodyPr>
          <a:lstStyle/>
          <a:p>
            <a:r>
              <a:rPr lang="es-ES" sz="1200" dirty="0"/>
              <a:t>Gold </a:t>
            </a:r>
            <a:r>
              <a:rPr lang="es-ES" sz="1200" dirty="0" err="1"/>
              <a:t>medal</a:t>
            </a:r>
            <a:r>
              <a:rPr lang="es-ES" sz="1200" dirty="0"/>
              <a:t> Sakura </a:t>
            </a:r>
            <a:r>
              <a:rPr lang="es-ES" sz="1200" dirty="0" err="1"/>
              <a:t>awards</a:t>
            </a:r>
            <a:r>
              <a:rPr lang="es-ES" sz="1200" dirty="0"/>
              <a:t> 2019</a:t>
            </a:r>
          </a:p>
        </p:txBody>
      </p:sp>
      <p:pic>
        <p:nvPicPr>
          <p:cNvPr id="29" name="Picture 1">
            <a:extLst>
              <a:ext uri="{FF2B5EF4-FFF2-40B4-BE49-F238E27FC236}">
                <a16:creationId xmlns:a16="http://schemas.microsoft.com/office/drawing/2014/main" id="{32EBC4CF-900F-4772-92FA-AF92E94F3F83}"/>
              </a:ext>
            </a:extLst>
          </p:cNvPr>
          <p:cNvPicPr>
            <a:picLocks noChangeAspect="1" noChangeArrowheads="1"/>
          </p:cNvPicPr>
          <p:nvPr/>
        </p:nvPicPr>
        <p:blipFill>
          <a:blip r:embed="rId9"/>
          <a:srcRect/>
          <a:stretch>
            <a:fillRect/>
          </a:stretch>
        </p:blipFill>
        <p:spPr bwMode="auto">
          <a:xfrm>
            <a:off x="2142282" y="1639296"/>
            <a:ext cx="1864519" cy="980163"/>
          </a:xfrm>
          <a:prstGeom prst="rect">
            <a:avLst/>
          </a:prstGeom>
          <a:noFill/>
          <a:ln w="9525">
            <a:noFill/>
            <a:miter lim="800000"/>
            <a:headEnd/>
            <a:tailEnd/>
          </a:ln>
          <a:effectLst/>
        </p:spPr>
      </p:pic>
      <p:pic>
        <p:nvPicPr>
          <p:cNvPr id="31" name="Imagen 30">
            <a:extLst>
              <a:ext uri="{FF2B5EF4-FFF2-40B4-BE49-F238E27FC236}">
                <a16:creationId xmlns:a16="http://schemas.microsoft.com/office/drawing/2014/main" id="{C01DEED9-51B5-4FC4-A26A-64B9D011212B}"/>
              </a:ext>
            </a:extLst>
          </p:cNvPr>
          <p:cNvPicPr>
            <a:picLocks noChangeAspect="1"/>
          </p:cNvPicPr>
          <p:nvPr/>
        </p:nvPicPr>
        <p:blipFill>
          <a:blip r:embed="rId10"/>
          <a:stretch>
            <a:fillRect/>
          </a:stretch>
        </p:blipFill>
        <p:spPr>
          <a:xfrm>
            <a:off x="76348" y="0"/>
            <a:ext cx="2030144" cy="1847248"/>
          </a:xfrm>
          <a:prstGeom prst="rect">
            <a:avLst/>
          </a:prstGeom>
        </p:spPr>
      </p:pic>
      <p:pic>
        <p:nvPicPr>
          <p:cNvPr id="6" name="Imagen 5">
            <a:extLst>
              <a:ext uri="{FF2B5EF4-FFF2-40B4-BE49-F238E27FC236}">
                <a16:creationId xmlns:a16="http://schemas.microsoft.com/office/drawing/2014/main" id="{515FDB78-2DC1-2D8D-FC27-51B152267952}"/>
              </a:ext>
            </a:extLst>
          </p:cNvPr>
          <p:cNvPicPr>
            <a:picLocks noChangeAspect="1"/>
          </p:cNvPicPr>
          <p:nvPr/>
        </p:nvPicPr>
        <p:blipFill>
          <a:blip r:embed="rId11"/>
          <a:stretch>
            <a:fillRect/>
          </a:stretch>
        </p:blipFill>
        <p:spPr>
          <a:xfrm>
            <a:off x="1562100" y="4239683"/>
            <a:ext cx="990600" cy="9857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sz="quarter" idx="2"/>
          </p:nvPr>
        </p:nvSpPr>
        <p:spPr>
          <a:xfrm>
            <a:off x="4267200" y="533400"/>
            <a:ext cx="4648200" cy="1600200"/>
          </a:xfrm>
        </p:spPr>
        <p:txBody>
          <a:bodyPr/>
          <a:lstStyle/>
          <a:p>
            <a:pPr>
              <a:buFont typeface="Wingdings" pitchFamily="2" charset="2"/>
              <a:buNone/>
            </a:pPr>
            <a:endParaRPr lang="es-ES" sz="2500" dirty="0"/>
          </a:p>
          <a:p>
            <a:pPr algn="just">
              <a:buFont typeface="Wingdings" pitchFamily="2" charset="2"/>
              <a:buNone/>
            </a:pPr>
            <a:r>
              <a:rPr lang="es-ES" sz="2900" i="1" dirty="0">
                <a:solidFill>
                  <a:srgbClr val="000000"/>
                </a:solidFill>
                <a:latin typeface="Arial Narrow" pitchFamily="34" charset="0"/>
              </a:rPr>
              <a:t>      </a:t>
            </a:r>
            <a:endParaRPr lang="es-ES" sz="2900" b="1" i="1" dirty="0"/>
          </a:p>
        </p:txBody>
      </p:sp>
      <p:sp>
        <p:nvSpPr>
          <p:cNvPr id="41988" name="Rectangle 4"/>
          <p:cNvSpPr>
            <a:spLocks noChangeArrowheads="1"/>
          </p:cNvSpPr>
          <p:nvPr/>
        </p:nvSpPr>
        <p:spPr bwMode="auto">
          <a:xfrm>
            <a:off x="4643438" y="1628775"/>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1989" name="Rectangle 5"/>
          <p:cNvSpPr>
            <a:spLocks noChangeArrowheads="1"/>
          </p:cNvSpPr>
          <p:nvPr/>
        </p:nvSpPr>
        <p:spPr bwMode="auto">
          <a:xfrm>
            <a:off x="4648200" y="1600200"/>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1990" name="Rectangle 6"/>
          <p:cNvSpPr>
            <a:spLocks noChangeArrowheads="1"/>
          </p:cNvSpPr>
          <p:nvPr/>
        </p:nvSpPr>
        <p:spPr bwMode="auto">
          <a:xfrm>
            <a:off x="4648200" y="1676400"/>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1991" name="Rectangle 7"/>
          <p:cNvSpPr>
            <a:spLocks noChangeArrowheads="1"/>
          </p:cNvSpPr>
          <p:nvPr/>
        </p:nvSpPr>
        <p:spPr bwMode="auto">
          <a:xfrm>
            <a:off x="4191000" y="914400"/>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41993" name="Rectangle 9"/>
          <p:cNvSpPr>
            <a:spLocks noChangeArrowheads="1"/>
          </p:cNvSpPr>
          <p:nvPr/>
        </p:nvSpPr>
        <p:spPr bwMode="auto">
          <a:xfrm>
            <a:off x="381000" y="1143000"/>
            <a:ext cx="3800475" cy="61102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None/>
            </a:pPr>
            <a:r>
              <a:rPr lang="es-ES" sz="1300"/>
              <a:t> </a:t>
            </a:r>
          </a:p>
        </p:txBody>
      </p:sp>
      <p:sp>
        <p:nvSpPr>
          <p:cNvPr id="41994" name="Rectangle 10"/>
          <p:cNvSpPr>
            <a:spLocks noChangeArrowheads="1"/>
          </p:cNvSpPr>
          <p:nvPr/>
        </p:nvSpPr>
        <p:spPr bwMode="auto">
          <a:xfrm>
            <a:off x="4572000" y="5791200"/>
            <a:ext cx="2667000" cy="4679950"/>
          </a:xfrm>
          <a:prstGeom prst="rect">
            <a:avLst/>
          </a:prstGeom>
          <a:noFill/>
          <a:ln w="9525">
            <a:noFill/>
            <a:miter lim="800000"/>
            <a:headEnd/>
            <a:tailEnd/>
          </a:ln>
          <a:effectLst/>
        </p:spPr>
        <p:txBody>
          <a:bodyPr/>
          <a:lstStyle/>
          <a:p>
            <a:pPr marL="342900" indent="-342900" algn="ctr">
              <a:spcBef>
                <a:spcPct val="20000"/>
              </a:spcBef>
              <a:buClr>
                <a:schemeClr val="accent1"/>
              </a:buClr>
              <a:buSzPct val="65000"/>
              <a:buFont typeface="Wingdings" pitchFamily="2" charset="2"/>
              <a:buNone/>
            </a:pPr>
            <a:endParaRPr lang="es-ES" sz="1100"/>
          </a:p>
        </p:txBody>
      </p:sp>
      <p:sp>
        <p:nvSpPr>
          <p:cNvPr id="41998" name="Text Box 14"/>
          <p:cNvSpPr txBox="1">
            <a:spLocks noChangeArrowheads="1"/>
          </p:cNvSpPr>
          <p:nvPr/>
        </p:nvSpPr>
        <p:spPr bwMode="auto">
          <a:xfrm>
            <a:off x="5699125" y="4989513"/>
            <a:ext cx="2378075" cy="366712"/>
          </a:xfrm>
          <a:prstGeom prst="rect">
            <a:avLst/>
          </a:prstGeom>
          <a:noFill/>
          <a:ln w="9525">
            <a:noFill/>
            <a:miter lim="800000"/>
            <a:headEnd/>
            <a:tailEnd/>
          </a:ln>
          <a:effectLst/>
        </p:spPr>
        <p:txBody>
          <a:bodyPr>
            <a:spAutoFit/>
          </a:bodyPr>
          <a:lstStyle/>
          <a:p>
            <a:endParaRPr lang="en-US"/>
          </a:p>
        </p:txBody>
      </p:sp>
      <p:sp>
        <p:nvSpPr>
          <p:cNvPr id="42000" name="Text Box 16"/>
          <p:cNvSpPr txBox="1">
            <a:spLocks noChangeArrowheads="1"/>
          </p:cNvSpPr>
          <p:nvPr/>
        </p:nvSpPr>
        <p:spPr bwMode="auto">
          <a:xfrm>
            <a:off x="4572000" y="4800600"/>
            <a:ext cx="3673475" cy="579438"/>
          </a:xfrm>
          <a:prstGeom prst="rect">
            <a:avLst/>
          </a:prstGeom>
          <a:noFill/>
          <a:ln w="9525">
            <a:noFill/>
            <a:miter lim="800000"/>
            <a:headEnd/>
            <a:tailEnd/>
          </a:ln>
          <a:effectLst/>
        </p:spPr>
        <p:txBody>
          <a:bodyPr>
            <a:spAutoFit/>
          </a:bodyPr>
          <a:lstStyle/>
          <a:p>
            <a:endParaRPr lang="es-ES" sz="1400"/>
          </a:p>
          <a:p>
            <a:r>
              <a:rPr lang="es-ES"/>
              <a:t> </a:t>
            </a:r>
            <a:endParaRPr lang="en-US"/>
          </a:p>
        </p:txBody>
      </p:sp>
      <p:pic>
        <p:nvPicPr>
          <p:cNvPr id="17" name="Picture 10"/>
          <p:cNvPicPr>
            <a:picLocks noChangeAspect="1" noChangeArrowheads="1"/>
          </p:cNvPicPr>
          <p:nvPr/>
        </p:nvPicPr>
        <p:blipFill>
          <a:blip r:embed="rId2"/>
          <a:srcRect/>
          <a:stretch>
            <a:fillRect/>
          </a:stretch>
        </p:blipFill>
        <p:spPr bwMode="auto">
          <a:xfrm>
            <a:off x="6192211" y="1438643"/>
            <a:ext cx="2413627" cy="2355800"/>
          </a:xfrm>
          <a:prstGeom prst="rect">
            <a:avLst/>
          </a:prstGeom>
          <a:noFill/>
          <a:ln w="9525">
            <a:noFill/>
            <a:miter lim="800000"/>
            <a:headEnd/>
            <a:tailEnd/>
          </a:ln>
          <a:effectLst/>
        </p:spPr>
      </p:pic>
      <p:pic>
        <p:nvPicPr>
          <p:cNvPr id="23554" name="Picture 2" descr="Resultado de imagen de EXTREMADURA">
            <a:hlinkClick r:id="rId3"/>
          </p:cNvPr>
          <p:cNvPicPr>
            <a:picLocks noChangeAspect="1" noChangeArrowheads="1"/>
          </p:cNvPicPr>
          <p:nvPr/>
        </p:nvPicPr>
        <p:blipFill>
          <a:blip r:embed="rId4"/>
          <a:srcRect/>
          <a:stretch>
            <a:fillRect/>
          </a:stretch>
        </p:blipFill>
        <p:spPr bwMode="auto">
          <a:xfrm>
            <a:off x="3449164" y="1714955"/>
            <a:ext cx="2875863" cy="2156898"/>
          </a:xfrm>
          <a:prstGeom prst="rect">
            <a:avLst/>
          </a:prstGeom>
          <a:noFill/>
        </p:spPr>
      </p:pic>
      <p:sp>
        <p:nvSpPr>
          <p:cNvPr id="20" name="19 CuadroTexto"/>
          <p:cNvSpPr txBox="1"/>
          <p:nvPr/>
        </p:nvSpPr>
        <p:spPr>
          <a:xfrm>
            <a:off x="2667000" y="533400"/>
            <a:ext cx="4572000" cy="461665"/>
          </a:xfrm>
          <a:prstGeom prst="rect">
            <a:avLst/>
          </a:prstGeom>
          <a:noFill/>
        </p:spPr>
        <p:txBody>
          <a:bodyPr wrap="square" rtlCol="0">
            <a:spAutoFit/>
          </a:bodyPr>
          <a:lstStyle/>
          <a:p>
            <a:r>
              <a:rPr lang="es-ES" sz="2400" dirty="0">
                <a:solidFill>
                  <a:srgbClr val="C00000"/>
                </a:solidFill>
              </a:rPr>
              <a:t>OUR LOCATION: EXTREMADURA </a:t>
            </a:r>
            <a:endParaRPr lang="en-US" sz="2400" dirty="0">
              <a:solidFill>
                <a:srgbClr val="C00000"/>
              </a:solidFill>
            </a:endParaRPr>
          </a:p>
        </p:txBody>
      </p:sp>
      <p:sp>
        <p:nvSpPr>
          <p:cNvPr id="21" name="20 Rectángulo"/>
          <p:cNvSpPr/>
          <p:nvPr/>
        </p:nvSpPr>
        <p:spPr>
          <a:xfrm>
            <a:off x="3733800" y="1143000"/>
            <a:ext cx="2306593" cy="400110"/>
          </a:xfrm>
          <a:prstGeom prst="rect">
            <a:avLst/>
          </a:prstGeom>
        </p:spPr>
        <p:txBody>
          <a:bodyPr wrap="none">
            <a:spAutoFit/>
          </a:bodyPr>
          <a:lstStyle/>
          <a:p>
            <a:r>
              <a:rPr lang="es-ES" sz="2000" dirty="0" err="1">
                <a:solidFill>
                  <a:srgbClr val="FF0000"/>
                </a:solidFill>
              </a:rPr>
              <a:t>The</a:t>
            </a:r>
            <a:r>
              <a:rPr lang="es-ES" sz="2000" dirty="0">
                <a:solidFill>
                  <a:srgbClr val="FF0000"/>
                </a:solidFill>
              </a:rPr>
              <a:t> </a:t>
            </a:r>
            <a:r>
              <a:rPr lang="es-ES" sz="2000" dirty="0" err="1">
                <a:solidFill>
                  <a:srgbClr val="FF0000"/>
                </a:solidFill>
              </a:rPr>
              <a:t>iberian</a:t>
            </a:r>
            <a:r>
              <a:rPr lang="es-ES" sz="2000" dirty="0">
                <a:solidFill>
                  <a:srgbClr val="FF0000"/>
                </a:solidFill>
              </a:rPr>
              <a:t> </a:t>
            </a:r>
            <a:r>
              <a:rPr lang="es-ES" sz="2000" dirty="0" err="1">
                <a:solidFill>
                  <a:srgbClr val="FF0000"/>
                </a:solidFill>
              </a:rPr>
              <a:t>paradise</a:t>
            </a:r>
            <a:endParaRPr lang="en-US" sz="2000" dirty="0">
              <a:solidFill>
                <a:srgbClr val="C00000"/>
              </a:solidFill>
            </a:endParaRPr>
          </a:p>
        </p:txBody>
      </p:sp>
      <p:sp>
        <p:nvSpPr>
          <p:cNvPr id="22" name="21 Rectángulo"/>
          <p:cNvSpPr/>
          <p:nvPr/>
        </p:nvSpPr>
        <p:spPr>
          <a:xfrm>
            <a:off x="406206" y="3966873"/>
            <a:ext cx="8153400" cy="3754874"/>
          </a:xfrm>
          <a:prstGeom prst="rect">
            <a:avLst/>
          </a:prstGeom>
        </p:spPr>
        <p:txBody>
          <a:bodyPr wrap="square">
            <a:spAutoFit/>
          </a:bodyPr>
          <a:lstStyle/>
          <a:p>
            <a:r>
              <a:rPr lang="en-US" altLang="zh-TW" sz="1400" dirty="0"/>
              <a:t>Located in Extremadura, south-western Spain, we are in a bountiful land with a great wealth of environmental resources and gastronomical richness such as Iberico meat.</a:t>
            </a:r>
          </a:p>
          <a:p>
            <a:endParaRPr lang="en-US" altLang="zh-TW" sz="1400" dirty="0"/>
          </a:p>
          <a:p>
            <a:r>
              <a:rPr lang="en-US" altLang="zh-TW" sz="1400" dirty="0"/>
              <a:t>Fertile lands, with a mean average temperature of 17C, 400-600 mm3 of annual rain accumulation and plentiful, generous sunshine all year round allow us to be the natural food basket of Spain and Europe.</a:t>
            </a:r>
          </a:p>
          <a:p>
            <a:endParaRPr lang="en-US" altLang="zh-TW" sz="1400" dirty="0"/>
          </a:p>
          <a:p>
            <a:r>
              <a:rPr lang="en-US" altLang="zh-TW" sz="1400" dirty="0"/>
              <a:t>Our vineyard lies on the “RAYA” the stripe area that defines one of the oldest borders in the world.</a:t>
            </a:r>
          </a:p>
          <a:p>
            <a:endParaRPr lang="en-US" altLang="zh-TW" sz="1400" dirty="0"/>
          </a:p>
          <a:p>
            <a:r>
              <a:rPr lang="en-US" altLang="zh-TW" sz="1400" dirty="0"/>
              <a:t>Nevertheless, “Lusitanian vineyards” do not know about borders. They grow on both sides of Guadiana, a river that separates them and at the same time joins them together to form a single region.</a:t>
            </a:r>
          </a:p>
          <a:p>
            <a:endParaRPr lang="en-US" altLang="zh-TW" sz="1400" dirty="0"/>
          </a:p>
          <a:p>
            <a:r>
              <a:rPr lang="en-US" sz="1400" dirty="0">
                <a:solidFill>
                  <a:srgbClr val="333333"/>
                </a:solidFill>
                <a:latin typeface="Times New Roman" panose="02020603050405020304" pitchFamily="18" charset="0"/>
                <a:ea typeface="PMingLiU" panose="02020500000000000000" pitchFamily="18" charset="-120"/>
                <a:cs typeface="Times New Roman" panose="02020603050405020304" pitchFamily="18" charset="0"/>
              </a:rPr>
              <a:t>In Extremadura’s extreme continental weather </a:t>
            </a:r>
            <a:r>
              <a:rPr lang="en-US" sz="1400" dirty="0">
                <a:solidFill>
                  <a:srgbClr val="333333"/>
                </a:solidFill>
                <a:effectLst/>
                <a:latin typeface="Times New Roman" panose="02020603050405020304" pitchFamily="18" charset="0"/>
                <a:ea typeface="PMingLiU" panose="02020500000000000000" pitchFamily="18" charset="-120"/>
                <a:cs typeface="Times New Roman" panose="02020603050405020304" pitchFamily="18" charset="0"/>
              </a:rPr>
              <a:t>– sun-drenched days, and cool, acid-preserving nights are the norm. The overall stress in the vines provides for endless structure and power.</a:t>
            </a:r>
            <a:endParaRPr lang="es-ES" sz="14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US" altLang="zh-TW" sz="1400" dirty="0"/>
          </a:p>
          <a:p>
            <a:endParaRPr lang="en-US" altLang="zh-TW" sz="1400" dirty="0"/>
          </a:p>
          <a:p>
            <a:br>
              <a:rPr lang="zh-CN" altLang="es-ES" sz="1400" dirty="0"/>
            </a:br>
            <a:endParaRPr lang="zh-CN" altLang="es-ES" sz="1400" dirty="0"/>
          </a:p>
        </p:txBody>
      </p:sp>
      <p:pic>
        <p:nvPicPr>
          <p:cNvPr id="18" name="Imagen 17">
            <a:extLst>
              <a:ext uri="{FF2B5EF4-FFF2-40B4-BE49-F238E27FC236}">
                <a16:creationId xmlns:a16="http://schemas.microsoft.com/office/drawing/2014/main" id="{2F63B376-34C3-4405-A1B9-B023CB36139A}"/>
              </a:ext>
            </a:extLst>
          </p:cNvPr>
          <p:cNvPicPr>
            <a:picLocks noChangeAspect="1"/>
          </p:cNvPicPr>
          <p:nvPr/>
        </p:nvPicPr>
        <p:blipFill>
          <a:blip r:embed="rId5"/>
          <a:stretch>
            <a:fillRect/>
          </a:stretch>
        </p:blipFill>
        <p:spPr>
          <a:xfrm>
            <a:off x="171967" y="-113342"/>
            <a:ext cx="2042596" cy="1858579"/>
          </a:xfrm>
          <a:prstGeom prst="rect">
            <a:avLst/>
          </a:prstGeom>
        </p:spPr>
      </p:pic>
      <p:pic>
        <p:nvPicPr>
          <p:cNvPr id="1026" name="Picture 2">
            <a:extLst>
              <a:ext uri="{FF2B5EF4-FFF2-40B4-BE49-F238E27FC236}">
                <a16:creationId xmlns:a16="http://schemas.microsoft.com/office/drawing/2014/main" id="{026EAB33-C5B3-A885-3581-34EE54615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993" y="1753673"/>
            <a:ext cx="3016701" cy="208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26929" y="0"/>
            <a:ext cx="8229600" cy="762000"/>
          </a:xfrm>
        </p:spPr>
        <p:txBody>
          <a:bodyPr/>
          <a:lstStyle/>
          <a:p>
            <a:r>
              <a:rPr lang="es-ES" dirty="0">
                <a:solidFill>
                  <a:srgbClr val="C00000"/>
                </a:solidFill>
              </a:rPr>
              <a:t>FAMILY TRADITION</a:t>
            </a:r>
            <a:r>
              <a:rPr lang="zh-TW" altLang="es-ES" dirty="0">
                <a:solidFill>
                  <a:srgbClr val="C00000"/>
                </a:solidFill>
              </a:rPr>
              <a:t> </a:t>
            </a:r>
            <a:endParaRPr lang="en-US" dirty="0">
              <a:solidFill>
                <a:srgbClr val="C00000"/>
              </a:solidFill>
            </a:endParaRPr>
          </a:p>
        </p:txBody>
      </p:sp>
      <p:pic>
        <p:nvPicPr>
          <p:cNvPr id="18439" name="Picture 7"/>
          <p:cNvPicPr>
            <a:picLocks noGrp="1" noChangeAspect="1" noChangeArrowheads="1"/>
          </p:cNvPicPr>
          <p:nvPr>
            <p:ph idx="1"/>
          </p:nvPr>
        </p:nvPicPr>
        <p:blipFill>
          <a:blip r:embed="rId3"/>
          <a:srcRect t="8727" r="48000" b="8727"/>
          <a:stretch>
            <a:fillRect/>
          </a:stretch>
        </p:blipFill>
        <p:spPr bwMode="auto">
          <a:xfrm>
            <a:off x="0" y="1170729"/>
            <a:ext cx="2895600" cy="1963538"/>
          </a:xfrm>
          <a:prstGeom prst="rect">
            <a:avLst/>
          </a:prstGeom>
          <a:noFill/>
          <a:ln w="9525">
            <a:noFill/>
            <a:miter lim="800000"/>
            <a:headEnd/>
            <a:tailEnd/>
          </a:ln>
          <a:effectLst/>
        </p:spPr>
      </p:pic>
      <p:pic>
        <p:nvPicPr>
          <p:cNvPr id="18438" name="Picture 6" descr="familia"/>
          <p:cNvPicPr>
            <a:picLocks noChangeAspect="1" noChangeArrowheads="1"/>
          </p:cNvPicPr>
          <p:nvPr/>
        </p:nvPicPr>
        <p:blipFill>
          <a:blip r:embed="rId4"/>
          <a:srcRect/>
          <a:stretch>
            <a:fillRect/>
          </a:stretch>
        </p:blipFill>
        <p:spPr bwMode="auto">
          <a:xfrm>
            <a:off x="6248402" y="4794886"/>
            <a:ext cx="2895598" cy="2063114"/>
          </a:xfrm>
          <a:prstGeom prst="rect">
            <a:avLst/>
          </a:prstGeom>
          <a:noFill/>
        </p:spPr>
      </p:pic>
      <p:pic>
        <p:nvPicPr>
          <p:cNvPr id="18440" name="Picture 8"/>
          <p:cNvPicPr>
            <a:picLocks noChangeAspect="1" noChangeArrowheads="1"/>
          </p:cNvPicPr>
          <p:nvPr/>
        </p:nvPicPr>
        <p:blipFill>
          <a:blip r:embed="rId5"/>
          <a:srcRect/>
          <a:stretch>
            <a:fillRect/>
          </a:stretch>
        </p:blipFill>
        <p:spPr bwMode="auto">
          <a:xfrm>
            <a:off x="0" y="4579010"/>
            <a:ext cx="3038652" cy="2278989"/>
          </a:xfrm>
          <a:prstGeom prst="rect">
            <a:avLst/>
          </a:prstGeom>
          <a:noFill/>
          <a:ln w="9525">
            <a:noFill/>
            <a:miter lim="800000"/>
            <a:headEnd/>
            <a:tailEnd/>
          </a:ln>
          <a:effectLst/>
        </p:spPr>
      </p:pic>
      <p:pic>
        <p:nvPicPr>
          <p:cNvPr id="18441" name="Picture 9"/>
          <p:cNvPicPr>
            <a:picLocks noChangeAspect="1" noChangeArrowheads="1"/>
          </p:cNvPicPr>
          <p:nvPr/>
        </p:nvPicPr>
        <p:blipFill>
          <a:blip r:embed="rId3"/>
          <a:srcRect l="52000" t="10909" b="8727"/>
          <a:stretch>
            <a:fillRect/>
          </a:stretch>
        </p:blipFill>
        <p:spPr bwMode="auto">
          <a:xfrm>
            <a:off x="6248402" y="1178935"/>
            <a:ext cx="2743198" cy="2104981"/>
          </a:xfrm>
          <a:prstGeom prst="rect">
            <a:avLst/>
          </a:prstGeom>
          <a:noFill/>
          <a:ln w="9525">
            <a:noFill/>
            <a:miter lim="800000"/>
            <a:headEnd/>
            <a:tailEnd/>
          </a:ln>
          <a:effectLst/>
        </p:spPr>
      </p:pic>
      <p:sp>
        <p:nvSpPr>
          <p:cNvPr id="12" name="11 CuadroTexto"/>
          <p:cNvSpPr txBox="1"/>
          <p:nvPr/>
        </p:nvSpPr>
        <p:spPr>
          <a:xfrm>
            <a:off x="3152952" y="1170729"/>
            <a:ext cx="2981150" cy="5755422"/>
          </a:xfrm>
          <a:prstGeom prst="rect">
            <a:avLst/>
          </a:prstGeom>
          <a:noFill/>
        </p:spPr>
        <p:txBody>
          <a:bodyPr wrap="square" rtlCol="0">
            <a:spAutoFit/>
          </a:bodyPr>
          <a:lstStyle/>
          <a:p>
            <a:pPr algn="just"/>
            <a:r>
              <a:rPr lang="en-US" sz="1600" dirty="0"/>
              <a:t>The winemaking tradition of the Coloma family began at the end of the 19th century when Don Francisco Coloma started making  home-made wines for the local market of his native town, Villanueva de </a:t>
            </a:r>
            <a:r>
              <a:rPr lang="en-US" sz="1600" dirty="0" err="1"/>
              <a:t>los</a:t>
            </a:r>
            <a:r>
              <a:rPr lang="en-US" sz="1600" dirty="0"/>
              <a:t> Infantes Valladolid, Spain.</a:t>
            </a:r>
          </a:p>
          <a:p>
            <a:pPr algn="just"/>
            <a:endParaRPr lang="en-US" sz="1600" dirty="0"/>
          </a:p>
          <a:p>
            <a:pPr algn="just"/>
            <a:r>
              <a:rPr lang="en-US" sz="1600" dirty="0"/>
              <a:t>Years later, one of his grandsons, José Félix, seeking  a warmer weather, decided to continue  the winemaking tradition down in Extremadura.</a:t>
            </a:r>
          </a:p>
          <a:p>
            <a:pPr algn="just"/>
            <a:endParaRPr lang="en-US" sz="1600" dirty="0"/>
          </a:p>
          <a:p>
            <a:pPr algn="just"/>
            <a:r>
              <a:rPr lang="en-US" sz="1600" dirty="0"/>
              <a:t>It was in Alvarado, along the river-banks of the Guadiana river, where he planted the first vines. Taking advantage of this gentle climate, José Félix Coloma has been growing  Spanish and international varieties since 1966.</a:t>
            </a:r>
          </a:p>
          <a:p>
            <a:pPr algn="just"/>
            <a:endParaRPr lang="en-US" sz="1600" dirty="0"/>
          </a:p>
        </p:txBody>
      </p:sp>
      <p:pic>
        <p:nvPicPr>
          <p:cNvPr id="3" name="Imagen 2">
            <a:extLst>
              <a:ext uri="{FF2B5EF4-FFF2-40B4-BE49-F238E27FC236}">
                <a16:creationId xmlns:a16="http://schemas.microsoft.com/office/drawing/2014/main" id="{0714014D-D3E3-D9D9-276F-B37AE74CA079}"/>
              </a:ext>
            </a:extLst>
          </p:cNvPr>
          <p:cNvPicPr>
            <a:picLocks noChangeAspect="1"/>
          </p:cNvPicPr>
          <p:nvPr/>
        </p:nvPicPr>
        <p:blipFill>
          <a:blip r:embed="rId6"/>
          <a:stretch>
            <a:fillRect/>
          </a:stretch>
        </p:blipFill>
        <p:spPr>
          <a:xfrm>
            <a:off x="0" y="-228064"/>
            <a:ext cx="1674891" cy="1524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4294967295"/>
          </p:nvPr>
        </p:nvSpPr>
        <p:spPr>
          <a:xfrm>
            <a:off x="4724400" y="2057400"/>
            <a:ext cx="4191000" cy="1600200"/>
          </a:xfrm>
        </p:spPr>
        <p:txBody>
          <a:bodyPr/>
          <a:lstStyle/>
          <a:p>
            <a:pPr>
              <a:buFont typeface="Wingdings" pitchFamily="2" charset="2"/>
              <a:buNone/>
            </a:pPr>
            <a:endParaRPr lang="es-ES" sz="2600"/>
          </a:p>
          <a:p>
            <a:pPr>
              <a:buFont typeface="Wingdings" pitchFamily="2" charset="2"/>
              <a:buNone/>
            </a:pPr>
            <a:r>
              <a:rPr lang="es-ES" i="1">
                <a:solidFill>
                  <a:srgbClr val="000000"/>
                </a:solidFill>
                <a:latin typeface="Arial Narrow" pitchFamily="34" charset="0"/>
              </a:rPr>
              <a:t>         </a:t>
            </a:r>
            <a:endParaRPr lang="es-ES">
              <a:solidFill>
                <a:srgbClr val="000000"/>
              </a:solidFill>
              <a:latin typeface="Verdana" pitchFamily="34" charset="0"/>
            </a:endParaRPr>
          </a:p>
        </p:txBody>
      </p:sp>
      <p:sp>
        <p:nvSpPr>
          <p:cNvPr id="38916" name="Rectangle 4"/>
          <p:cNvSpPr>
            <a:spLocks noChangeArrowheads="1"/>
          </p:cNvSpPr>
          <p:nvPr/>
        </p:nvSpPr>
        <p:spPr bwMode="auto">
          <a:xfrm>
            <a:off x="4643438" y="1628775"/>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8917" name="Rectangle 5"/>
          <p:cNvSpPr>
            <a:spLocks noChangeArrowheads="1"/>
          </p:cNvSpPr>
          <p:nvPr/>
        </p:nvSpPr>
        <p:spPr bwMode="auto">
          <a:xfrm>
            <a:off x="4643438" y="1628775"/>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8919" name="Rectangle 7"/>
          <p:cNvSpPr>
            <a:spLocks noChangeArrowheads="1"/>
          </p:cNvSpPr>
          <p:nvPr/>
        </p:nvSpPr>
        <p:spPr bwMode="auto">
          <a:xfrm>
            <a:off x="4643438" y="1700213"/>
            <a:ext cx="4038600" cy="218598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8920" name="Rectangle 8"/>
          <p:cNvSpPr>
            <a:spLocks noChangeArrowheads="1"/>
          </p:cNvSpPr>
          <p:nvPr/>
        </p:nvSpPr>
        <p:spPr bwMode="auto">
          <a:xfrm>
            <a:off x="4114800" y="990600"/>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8923" name="Rectangle 11"/>
          <p:cNvSpPr>
            <a:spLocks noChangeArrowheads="1"/>
          </p:cNvSpPr>
          <p:nvPr/>
        </p:nvSpPr>
        <p:spPr bwMode="auto">
          <a:xfrm>
            <a:off x="381000" y="1143000"/>
            <a:ext cx="3800475" cy="61102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None/>
            </a:pPr>
            <a:r>
              <a:rPr lang="es-ES" sz="1300"/>
              <a:t> </a:t>
            </a:r>
          </a:p>
        </p:txBody>
      </p:sp>
      <p:sp>
        <p:nvSpPr>
          <p:cNvPr id="38924" name="Rectangle 12"/>
          <p:cNvSpPr>
            <a:spLocks noChangeArrowheads="1"/>
          </p:cNvSpPr>
          <p:nvPr/>
        </p:nvSpPr>
        <p:spPr bwMode="auto">
          <a:xfrm>
            <a:off x="4191000" y="5562600"/>
            <a:ext cx="3743325" cy="5670550"/>
          </a:xfrm>
          <a:prstGeom prst="rect">
            <a:avLst/>
          </a:prstGeom>
          <a:noFill/>
          <a:ln w="9525">
            <a:noFill/>
            <a:miter lim="800000"/>
            <a:headEnd/>
            <a:tailEnd/>
          </a:ln>
          <a:effectLst/>
        </p:spPr>
        <p:txBody>
          <a:bodyPr/>
          <a:lstStyle/>
          <a:p>
            <a:pPr marL="342900" indent="-342900" algn="ctr">
              <a:spcBef>
                <a:spcPct val="20000"/>
              </a:spcBef>
              <a:buClr>
                <a:schemeClr val="accent1"/>
              </a:buClr>
              <a:buSzPct val="65000"/>
              <a:buFont typeface="Wingdings" pitchFamily="2" charset="2"/>
              <a:buNone/>
            </a:pPr>
            <a:endParaRPr lang="es-ES" sz="1100"/>
          </a:p>
        </p:txBody>
      </p:sp>
      <p:sp>
        <p:nvSpPr>
          <p:cNvPr id="38926" name="Rectangle 14"/>
          <p:cNvSpPr>
            <a:spLocks noChangeArrowheads="1"/>
          </p:cNvSpPr>
          <p:nvPr/>
        </p:nvSpPr>
        <p:spPr bwMode="auto">
          <a:xfrm>
            <a:off x="259557" y="5503146"/>
            <a:ext cx="8767762" cy="954107"/>
          </a:xfrm>
          <a:prstGeom prst="rect">
            <a:avLst/>
          </a:prstGeom>
          <a:noFill/>
          <a:ln w="9525">
            <a:noFill/>
            <a:miter lim="800000"/>
            <a:headEnd/>
            <a:tailEnd/>
          </a:ln>
          <a:effectLst/>
        </p:spPr>
        <p:txBody>
          <a:bodyPr wrap="square">
            <a:spAutoFit/>
          </a:bodyPr>
          <a:lstStyle/>
          <a:p>
            <a:pPr algn="just">
              <a:buFontTx/>
              <a:buChar char="•"/>
            </a:pPr>
            <a:endParaRPr lang="es-ES" sz="1400" dirty="0">
              <a:solidFill>
                <a:srgbClr val="000000"/>
              </a:solidFill>
              <a:latin typeface="Verdana" pitchFamily="34" charset="0"/>
            </a:endParaRPr>
          </a:p>
          <a:p>
            <a:pPr algn="just">
              <a:buFontTx/>
              <a:buChar char="•"/>
            </a:pPr>
            <a:endParaRPr lang="es-ES" sz="1400" dirty="0">
              <a:solidFill>
                <a:srgbClr val="000000"/>
              </a:solidFill>
              <a:latin typeface="Verdana" pitchFamily="34" charset="0"/>
            </a:endParaRPr>
          </a:p>
          <a:p>
            <a:pPr algn="just">
              <a:buFontTx/>
              <a:buChar char="•"/>
            </a:pPr>
            <a:endParaRPr lang="es-ES" sz="1400" dirty="0">
              <a:solidFill>
                <a:srgbClr val="000000"/>
              </a:solidFill>
              <a:latin typeface="Verdana" pitchFamily="34" charset="0"/>
            </a:endParaRPr>
          </a:p>
          <a:p>
            <a:pPr algn="just">
              <a:buFontTx/>
              <a:buChar char="•"/>
            </a:pPr>
            <a:endParaRPr lang="es-ES" sz="1400" dirty="0">
              <a:solidFill>
                <a:srgbClr val="000000"/>
              </a:solidFill>
              <a:latin typeface="Verdana" pitchFamily="34" charset="0"/>
            </a:endParaRPr>
          </a:p>
        </p:txBody>
      </p:sp>
      <p:pic>
        <p:nvPicPr>
          <p:cNvPr id="38934" name="Picture 22" descr="DSC_1373"/>
          <p:cNvPicPr>
            <a:picLocks noChangeAspect="1" noChangeArrowheads="1"/>
          </p:cNvPicPr>
          <p:nvPr/>
        </p:nvPicPr>
        <p:blipFill>
          <a:blip r:embed="rId2"/>
          <a:srcRect/>
          <a:stretch>
            <a:fillRect/>
          </a:stretch>
        </p:blipFill>
        <p:spPr bwMode="auto">
          <a:xfrm>
            <a:off x="0" y="0"/>
            <a:ext cx="9144000" cy="6857999"/>
          </a:xfrm>
          <a:prstGeom prst="rect">
            <a:avLst/>
          </a:prstGeom>
          <a:noFill/>
        </p:spPr>
      </p:pic>
      <p:pic>
        <p:nvPicPr>
          <p:cNvPr id="2" name="Imagen 1">
            <a:extLst>
              <a:ext uri="{FF2B5EF4-FFF2-40B4-BE49-F238E27FC236}">
                <a16:creationId xmlns:a16="http://schemas.microsoft.com/office/drawing/2014/main" id="{62F396E1-F64F-43A7-93DF-75A9C40BD570}"/>
              </a:ext>
            </a:extLst>
          </p:cNvPr>
          <p:cNvPicPr>
            <a:picLocks noChangeAspect="1"/>
          </p:cNvPicPr>
          <p:nvPr/>
        </p:nvPicPr>
        <p:blipFill>
          <a:blip r:embed="rId3"/>
          <a:stretch>
            <a:fillRect/>
          </a:stretch>
        </p:blipFill>
        <p:spPr>
          <a:xfrm>
            <a:off x="-116132" y="-345368"/>
            <a:ext cx="2226212" cy="2025652"/>
          </a:xfrm>
          <a:prstGeom prst="rect">
            <a:avLst/>
          </a:prstGeom>
        </p:spPr>
      </p:pic>
      <p:sp>
        <p:nvSpPr>
          <p:cNvPr id="3" name="Rectangle 14">
            <a:extLst>
              <a:ext uri="{FF2B5EF4-FFF2-40B4-BE49-F238E27FC236}">
                <a16:creationId xmlns:a16="http://schemas.microsoft.com/office/drawing/2014/main" id="{3E4D2F23-7D85-AD45-C55C-F7565AEE534D}"/>
              </a:ext>
            </a:extLst>
          </p:cNvPr>
          <p:cNvSpPr>
            <a:spLocks noChangeArrowheads="1"/>
          </p:cNvSpPr>
          <p:nvPr/>
        </p:nvSpPr>
        <p:spPr bwMode="auto">
          <a:xfrm>
            <a:off x="3104481" y="530451"/>
            <a:ext cx="5277381" cy="2693045"/>
          </a:xfrm>
          <a:prstGeom prst="rect">
            <a:avLst/>
          </a:prstGeom>
          <a:noFill/>
          <a:ln w="9525">
            <a:noFill/>
            <a:miter lim="800000"/>
            <a:headEnd/>
            <a:tailEnd/>
          </a:ln>
          <a:effectLst/>
        </p:spPr>
        <p:txBody>
          <a:bodyPr wrap="square">
            <a:spAutoFit/>
          </a:bodyPr>
          <a:lstStyle/>
          <a:p>
            <a:pPr algn="just"/>
            <a:r>
              <a:rPr lang="es-ES" altLang="zh-TW" sz="1200" b="1" dirty="0">
                <a:solidFill>
                  <a:srgbClr val="000000"/>
                </a:solidFill>
                <a:latin typeface="Verdana" pitchFamily="34" charset="0"/>
              </a:rPr>
              <a:t>Wines are </a:t>
            </a:r>
            <a:r>
              <a:rPr lang="es-ES" altLang="zh-TW" sz="1200" b="1" dirty="0" err="1">
                <a:solidFill>
                  <a:srgbClr val="000000"/>
                </a:solidFill>
                <a:latin typeface="Verdana" pitchFamily="34" charset="0"/>
              </a:rPr>
              <a:t>exclusively</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made</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with</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our</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own</a:t>
            </a:r>
            <a:r>
              <a:rPr lang="es-ES" altLang="zh-TW" sz="1200" b="1" dirty="0">
                <a:solidFill>
                  <a:srgbClr val="000000"/>
                </a:solidFill>
                <a:latin typeface="Verdana" pitchFamily="34" charset="0"/>
              </a:rPr>
              <a:t> grapes </a:t>
            </a:r>
            <a:r>
              <a:rPr lang="es-ES" altLang="zh-TW" sz="1200" b="1" dirty="0" err="1">
                <a:solidFill>
                  <a:srgbClr val="000000"/>
                </a:solidFill>
                <a:latin typeface="Verdana" pitchFamily="34" charset="0"/>
              </a:rPr>
              <a:t>coming</a:t>
            </a:r>
            <a:r>
              <a:rPr lang="es-ES" altLang="zh-TW" sz="1200" b="1" dirty="0">
                <a:solidFill>
                  <a:srgbClr val="000000"/>
                </a:solidFill>
                <a:latin typeface="Verdana" pitchFamily="34" charset="0"/>
              </a:rPr>
              <a:t> from 55 </a:t>
            </a:r>
            <a:r>
              <a:rPr lang="es-ES" altLang="zh-TW" sz="1200" b="1" dirty="0" err="1">
                <a:solidFill>
                  <a:srgbClr val="000000"/>
                </a:solidFill>
                <a:latin typeface="Verdana" pitchFamily="34" charset="0"/>
              </a:rPr>
              <a:t>hectares</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of</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vineyard</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located</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around</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the</a:t>
            </a:r>
            <a:r>
              <a:rPr lang="es-ES" altLang="zh-TW" sz="1200" b="1" dirty="0">
                <a:solidFill>
                  <a:srgbClr val="000000"/>
                </a:solidFill>
                <a:latin typeface="Verdana" pitchFamily="34" charset="0"/>
              </a:rPr>
              <a:t> cellar </a:t>
            </a:r>
            <a:r>
              <a:rPr lang="es-ES" altLang="zh-TW" sz="1200" b="1" dirty="0" err="1">
                <a:solidFill>
                  <a:srgbClr val="000000"/>
                </a:solidFill>
                <a:latin typeface="Verdana" pitchFamily="34" charset="0"/>
              </a:rPr>
              <a:t>castle</a:t>
            </a:r>
            <a:r>
              <a:rPr lang="es-ES" altLang="zh-TW" sz="1200" b="1" dirty="0">
                <a:solidFill>
                  <a:srgbClr val="000000"/>
                </a:solidFill>
                <a:latin typeface="Verdana" pitchFamily="34" charset="0"/>
              </a:rPr>
              <a:t>.</a:t>
            </a:r>
          </a:p>
          <a:p>
            <a:pPr algn="just"/>
            <a:endParaRPr lang="es-ES" altLang="zh-TW" sz="1200" b="1" dirty="0">
              <a:solidFill>
                <a:srgbClr val="000000"/>
              </a:solidFill>
              <a:latin typeface="Verdana" pitchFamily="34" charset="0"/>
            </a:endParaRPr>
          </a:p>
          <a:p>
            <a:pPr algn="just"/>
            <a:r>
              <a:rPr lang="es-ES" altLang="zh-TW" sz="1200" b="1" dirty="0" err="1">
                <a:solidFill>
                  <a:srgbClr val="000000"/>
                </a:solidFill>
                <a:latin typeface="Verdana" pitchFamily="34" charset="0"/>
              </a:rPr>
              <a:t>Sustainable</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vinegrowing</a:t>
            </a:r>
            <a:endParaRPr lang="es-ES" altLang="zh-TW" sz="1200" b="1" dirty="0">
              <a:solidFill>
                <a:srgbClr val="000000"/>
              </a:solidFill>
              <a:latin typeface="Verdana" pitchFamily="34" charset="0"/>
            </a:endParaRPr>
          </a:p>
          <a:p>
            <a:pPr algn="just"/>
            <a:endParaRPr lang="es-ES" altLang="zh-TW" sz="1200" b="1" dirty="0">
              <a:solidFill>
                <a:srgbClr val="000000"/>
              </a:solidFill>
              <a:latin typeface="Verdana" pitchFamily="34" charset="0"/>
            </a:endParaRPr>
          </a:p>
          <a:p>
            <a:pPr algn="just"/>
            <a:r>
              <a:rPr lang="es-ES" altLang="zh-TW" sz="1200" b="1" dirty="0">
                <a:solidFill>
                  <a:srgbClr val="000000"/>
                </a:solidFill>
                <a:latin typeface="Verdana" pitchFamily="34" charset="0"/>
              </a:rPr>
              <a:t>Singular </a:t>
            </a:r>
            <a:r>
              <a:rPr lang="es-ES" altLang="zh-TW" sz="1200" b="1" dirty="0" err="1">
                <a:solidFill>
                  <a:srgbClr val="000000"/>
                </a:solidFill>
                <a:latin typeface="Verdana" pitchFamily="34" charset="0"/>
              </a:rPr>
              <a:t>soil</a:t>
            </a:r>
            <a:endParaRPr lang="es-ES" altLang="zh-TW" sz="1200" b="1" dirty="0">
              <a:solidFill>
                <a:srgbClr val="000000"/>
              </a:solidFill>
              <a:latin typeface="Verdana" pitchFamily="34" charset="0"/>
            </a:endParaRPr>
          </a:p>
          <a:p>
            <a:pPr algn="just"/>
            <a:endParaRPr lang="es-ES" altLang="zh-TW" sz="1200" b="1" dirty="0">
              <a:solidFill>
                <a:srgbClr val="000000"/>
              </a:solidFill>
              <a:latin typeface="Verdana" pitchFamily="34" charset="0"/>
            </a:endParaRPr>
          </a:p>
          <a:p>
            <a:pPr algn="just"/>
            <a:r>
              <a:rPr lang="es-ES" altLang="zh-TW" sz="1200" b="1" dirty="0">
                <a:solidFill>
                  <a:srgbClr val="000000"/>
                </a:solidFill>
                <a:latin typeface="Verdana" pitchFamily="34" charset="0"/>
              </a:rPr>
              <a:t>Local </a:t>
            </a:r>
            <a:r>
              <a:rPr lang="es-ES" altLang="zh-TW" sz="1200" b="1" dirty="0" err="1">
                <a:solidFill>
                  <a:srgbClr val="000000"/>
                </a:solidFill>
                <a:latin typeface="Verdana" pitchFamily="34" charset="0"/>
              </a:rPr>
              <a:t>Varieties</a:t>
            </a:r>
            <a:r>
              <a:rPr lang="es-ES" altLang="zh-TW" sz="1200" b="1" dirty="0">
                <a:solidFill>
                  <a:srgbClr val="000000"/>
                </a:solidFill>
                <a:latin typeface="Verdana" pitchFamily="34" charset="0"/>
              </a:rPr>
              <a:t>: Garnacha Tintorera, Alarije, Graciano, </a:t>
            </a:r>
            <a:r>
              <a:rPr lang="es-ES" altLang="zh-TW" sz="1200" b="1" dirty="0" err="1">
                <a:solidFill>
                  <a:srgbClr val="000000"/>
                </a:solidFill>
                <a:latin typeface="Verdana" pitchFamily="34" charset="0"/>
              </a:rPr>
              <a:t>Touriga</a:t>
            </a:r>
            <a:r>
              <a:rPr lang="es-ES" altLang="zh-TW" sz="1200" b="1" dirty="0">
                <a:solidFill>
                  <a:srgbClr val="000000"/>
                </a:solidFill>
                <a:latin typeface="Verdana" pitchFamily="34" charset="0"/>
              </a:rPr>
              <a:t> Nacional.</a:t>
            </a:r>
          </a:p>
          <a:p>
            <a:pPr algn="just"/>
            <a:endParaRPr lang="es-ES" altLang="zh-TW" sz="1200" b="1" dirty="0">
              <a:solidFill>
                <a:srgbClr val="000000"/>
              </a:solidFill>
              <a:latin typeface="Verdana" pitchFamily="34" charset="0"/>
            </a:endParaRPr>
          </a:p>
          <a:p>
            <a:pPr algn="just"/>
            <a:r>
              <a:rPr lang="es-ES" altLang="zh-TW" sz="1200" b="1" dirty="0">
                <a:solidFill>
                  <a:srgbClr val="000000"/>
                </a:solidFill>
                <a:latin typeface="Verdana" pitchFamily="34" charset="0"/>
              </a:rPr>
              <a:t>International </a:t>
            </a:r>
            <a:r>
              <a:rPr lang="es-ES" altLang="zh-TW" sz="1200" b="1" dirty="0" err="1">
                <a:solidFill>
                  <a:srgbClr val="000000"/>
                </a:solidFill>
                <a:latin typeface="Verdana" pitchFamily="34" charset="0"/>
              </a:rPr>
              <a:t>Varietals</a:t>
            </a:r>
            <a:r>
              <a:rPr lang="es-ES" altLang="zh-TW" sz="1200" b="1" dirty="0">
                <a:solidFill>
                  <a:srgbClr val="000000"/>
                </a:solidFill>
                <a:latin typeface="Verdana" pitchFamily="34" charset="0"/>
              </a:rPr>
              <a:t>: Merlot, </a:t>
            </a:r>
            <a:r>
              <a:rPr lang="es-ES" altLang="zh-TW" sz="1200" b="1" dirty="0" err="1">
                <a:solidFill>
                  <a:srgbClr val="000000"/>
                </a:solidFill>
                <a:latin typeface="Verdana" pitchFamily="34" charset="0"/>
              </a:rPr>
              <a:t>Pinot</a:t>
            </a:r>
            <a:r>
              <a:rPr lang="es-ES" altLang="zh-TW" sz="1200" b="1" dirty="0">
                <a:solidFill>
                  <a:srgbClr val="000000"/>
                </a:solidFill>
                <a:latin typeface="Verdana" pitchFamily="34" charset="0"/>
              </a:rPr>
              <a:t> </a:t>
            </a:r>
            <a:r>
              <a:rPr lang="es-ES" altLang="zh-TW" sz="1200" b="1" dirty="0" err="1">
                <a:solidFill>
                  <a:srgbClr val="000000"/>
                </a:solidFill>
                <a:latin typeface="Verdana" pitchFamily="34" charset="0"/>
              </a:rPr>
              <a:t>Noir</a:t>
            </a:r>
            <a:r>
              <a:rPr lang="es-ES" altLang="zh-TW" sz="1200" b="1" dirty="0">
                <a:solidFill>
                  <a:srgbClr val="000000"/>
                </a:solidFill>
                <a:latin typeface="Verdana" pitchFamily="34" charset="0"/>
              </a:rPr>
              <a:t>, Muscat, Cabernet Sauvignon</a:t>
            </a:r>
          </a:p>
          <a:p>
            <a:pPr algn="just"/>
            <a:endParaRPr lang="es-ES" altLang="zh-TW" sz="1300" b="1" dirty="0">
              <a:solidFill>
                <a:srgbClr val="000000"/>
              </a:solidFill>
              <a:latin typeface="Verdana" pitchFamily="34" charset="0"/>
            </a:endParaRPr>
          </a:p>
        </p:txBody>
      </p:sp>
      <p:sp>
        <p:nvSpPr>
          <p:cNvPr id="4" name="Text Box 21">
            <a:extLst>
              <a:ext uri="{FF2B5EF4-FFF2-40B4-BE49-F238E27FC236}">
                <a16:creationId xmlns:a16="http://schemas.microsoft.com/office/drawing/2014/main" id="{5EAFE174-BC51-E7F5-06D2-EC89FD6B846E}"/>
              </a:ext>
            </a:extLst>
          </p:cNvPr>
          <p:cNvSpPr txBox="1">
            <a:spLocks noChangeArrowheads="1"/>
          </p:cNvSpPr>
          <p:nvPr/>
        </p:nvSpPr>
        <p:spPr bwMode="auto">
          <a:xfrm>
            <a:off x="3036240" y="11820"/>
            <a:ext cx="2590800" cy="579438"/>
          </a:xfrm>
          <a:prstGeom prst="rect">
            <a:avLst/>
          </a:prstGeom>
          <a:noFill/>
          <a:ln w="9525">
            <a:noFill/>
            <a:miter lim="800000"/>
            <a:headEnd/>
            <a:tailEnd/>
          </a:ln>
          <a:effectLst/>
        </p:spPr>
        <p:txBody>
          <a:bodyPr>
            <a:spAutoFit/>
          </a:bodyPr>
          <a:lstStyle/>
          <a:p>
            <a:r>
              <a:rPr lang="es-ES" sz="3200" b="1" dirty="0">
                <a:solidFill>
                  <a:schemeClr val="accent2"/>
                </a:solidFill>
                <a:latin typeface="Garamond" pitchFamily="18" charset="0"/>
              </a:rPr>
              <a:t>VINEYARDS</a:t>
            </a:r>
            <a:endParaRPr lang="en-US" sz="3200" b="1" dirty="0">
              <a:solidFill>
                <a:schemeClr val="accent2"/>
              </a:solidFill>
              <a:latin typeface="Garamond" pitchFamily="18" charset="0"/>
            </a:endParaRPr>
          </a:p>
        </p:txBody>
      </p:sp>
    </p:spTree>
    <p:extLst>
      <p:ext uri="{BB962C8B-B14F-4D97-AF65-F5344CB8AC3E}">
        <p14:creationId xmlns:p14="http://schemas.microsoft.com/office/powerpoint/2010/main" val="140732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sz="half" idx="1"/>
          </p:nvPr>
        </p:nvSpPr>
        <p:spPr>
          <a:xfrm>
            <a:off x="4724400" y="2057400"/>
            <a:ext cx="4191000" cy="1600200"/>
          </a:xfrm>
        </p:spPr>
        <p:txBody>
          <a:bodyPr/>
          <a:lstStyle/>
          <a:p>
            <a:pPr>
              <a:buFont typeface="Wingdings" pitchFamily="2" charset="2"/>
              <a:buNone/>
            </a:pPr>
            <a:endParaRPr lang="es-ES" sz="2600"/>
          </a:p>
          <a:p>
            <a:pPr>
              <a:buFont typeface="Wingdings" pitchFamily="2" charset="2"/>
              <a:buNone/>
            </a:pPr>
            <a:r>
              <a:rPr lang="es-ES" i="1">
                <a:solidFill>
                  <a:srgbClr val="000000"/>
                </a:solidFill>
                <a:latin typeface="Arial Narrow" pitchFamily="34" charset="0"/>
              </a:rPr>
              <a:t>         </a:t>
            </a:r>
            <a:endParaRPr lang="es-ES">
              <a:solidFill>
                <a:srgbClr val="000000"/>
              </a:solidFill>
              <a:latin typeface="Verdana" pitchFamily="34" charset="0"/>
            </a:endParaRPr>
          </a:p>
        </p:txBody>
      </p:sp>
      <p:sp>
        <p:nvSpPr>
          <p:cNvPr id="38916" name="Rectangle 4"/>
          <p:cNvSpPr>
            <a:spLocks noChangeArrowheads="1"/>
          </p:cNvSpPr>
          <p:nvPr/>
        </p:nvSpPr>
        <p:spPr bwMode="auto">
          <a:xfrm>
            <a:off x="4643438" y="1628775"/>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8917" name="Rectangle 5"/>
          <p:cNvSpPr>
            <a:spLocks noChangeArrowheads="1"/>
          </p:cNvSpPr>
          <p:nvPr/>
        </p:nvSpPr>
        <p:spPr bwMode="auto">
          <a:xfrm>
            <a:off x="4643438" y="1628775"/>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8919" name="Rectangle 7"/>
          <p:cNvSpPr>
            <a:spLocks noChangeArrowheads="1"/>
          </p:cNvSpPr>
          <p:nvPr/>
        </p:nvSpPr>
        <p:spPr bwMode="auto">
          <a:xfrm>
            <a:off x="4643438" y="1700213"/>
            <a:ext cx="4038600" cy="218598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8920" name="Rectangle 8"/>
          <p:cNvSpPr>
            <a:spLocks noChangeArrowheads="1"/>
          </p:cNvSpPr>
          <p:nvPr/>
        </p:nvSpPr>
        <p:spPr bwMode="auto">
          <a:xfrm>
            <a:off x="4114800" y="990600"/>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8923" name="Rectangle 11"/>
          <p:cNvSpPr>
            <a:spLocks noChangeArrowheads="1"/>
          </p:cNvSpPr>
          <p:nvPr/>
        </p:nvSpPr>
        <p:spPr bwMode="auto">
          <a:xfrm>
            <a:off x="381000" y="1143000"/>
            <a:ext cx="3800475" cy="61102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None/>
            </a:pPr>
            <a:r>
              <a:rPr lang="es-ES" sz="1300"/>
              <a:t> </a:t>
            </a:r>
          </a:p>
        </p:txBody>
      </p:sp>
      <p:sp>
        <p:nvSpPr>
          <p:cNvPr id="38924" name="Rectangle 12"/>
          <p:cNvSpPr>
            <a:spLocks noChangeArrowheads="1"/>
          </p:cNvSpPr>
          <p:nvPr/>
        </p:nvSpPr>
        <p:spPr bwMode="auto">
          <a:xfrm>
            <a:off x="4191000" y="5562600"/>
            <a:ext cx="3743325" cy="5670550"/>
          </a:xfrm>
          <a:prstGeom prst="rect">
            <a:avLst/>
          </a:prstGeom>
          <a:noFill/>
          <a:ln w="9525">
            <a:noFill/>
            <a:miter lim="800000"/>
            <a:headEnd/>
            <a:tailEnd/>
          </a:ln>
          <a:effectLst/>
        </p:spPr>
        <p:txBody>
          <a:bodyPr/>
          <a:lstStyle/>
          <a:p>
            <a:pPr marL="342900" indent="-342900" algn="ctr">
              <a:spcBef>
                <a:spcPct val="20000"/>
              </a:spcBef>
              <a:buClr>
                <a:schemeClr val="accent1"/>
              </a:buClr>
              <a:buSzPct val="65000"/>
              <a:buFont typeface="Wingdings" pitchFamily="2" charset="2"/>
              <a:buNone/>
            </a:pPr>
            <a:endParaRPr lang="es-ES" sz="1100"/>
          </a:p>
        </p:txBody>
      </p:sp>
      <p:sp>
        <p:nvSpPr>
          <p:cNvPr id="38926" name="Rectangle 14"/>
          <p:cNvSpPr>
            <a:spLocks noChangeArrowheads="1"/>
          </p:cNvSpPr>
          <p:nvPr/>
        </p:nvSpPr>
        <p:spPr bwMode="auto">
          <a:xfrm>
            <a:off x="304800" y="2057400"/>
            <a:ext cx="3733800" cy="3108543"/>
          </a:xfrm>
          <a:prstGeom prst="rect">
            <a:avLst/>
          </a:prstGeom>
          <a:noFill/>
          <a:ln w="9525">
            <a:noFill/>
            <a:miter lim="800000"/>
            <a:headEnd/>
            <a:tailEnd/>
          </a:ln>
          <a:effectLst/>
        </p:spPr>
        <p:txBody>
          <a:bodyPr wrap="square">
            <a:spAutoFit/>
          </a:bodyPr>
          <a:lstStyle/>
          <a:p>
            <a:pPr algn="just">
              <a:buFontTx/>
              <a:buChar char="•"/>
            </a:pPr>
            <a:r>
              <a:rPr lang="es-ES" sz="1400" dirty="0">
                <a:solidFill>
                  <a:srgbClr val="000000"/>
                </a:solidFill>
                <a:latin typeface="Verdana" pitchFamily="34" charset="0"/>
              </a:rPr>
              <a:t>Wines </a:t>
            </a:r>
            <a:r>
              <a:rPr lang="es-ES" sz="1400" dirty="0" err="1">
                <a:solidFill>
                  <a:srgbClr val="000000"/>
                </a:solidFill>
                <a:latin typeface="Verdana" pitchFamily="34" charset="0"/>
              </a:rPr>
              <a:t>exclusively</a:t>
            </a:r>
            <a:r>
              <a:rPr lang="es-ES" sz="1400" dirty="0">
                <a:solidFill>
                  <a:srgbClr val="000000"/>
                </a:solidFill>
                <a:latin typeface="Verdana" pitchFamily="34" charset="0"/>
              </a:rPr>
              <a:t> </a:t>
            </a:r>
            <a:r>
              <a:rPr lang="es-ES" sz="1400" dirty="0" err="1">
                <a:solidFill>
                  <a:srgbClr val="000000"/>
                </a:solidFill>
                <a:latin typeface="Verdana" pitchFamily="34" charset="0"/>
              </a:rPr>
              <a:t>made</a:t>
            </a:r>
            <a:r>
              <a:rPr lang="es-ES" sz="1400" dirty="0">
                <a:solidFill>
                  <a:srgbClr val="000000"/>
                </a:solidFill>
                <a:latin typeface="Verdana" pitchFamily="34" charset="0"/>
              </a:rPr>
              <a:t> </a:t>
            </a:r>
            <a:r>
              <a:rPr lang="es-ES" sz="1400" dirty="0" err="1">
                <a:solidFill>
                  <a:srgbClr val="000000"/>
                </a:solidFill>
                <a:latin typeface="Verdana" pitchFamily="34" charset="0"/>
              </a:rPr>
              <a:t>with</a:t>
            </a:r>
            <a:r>
              <a:rPr lang="es-ES" sz="1400" dirty="0">
                <a:solidFill>
                  <a:srgbClr val="000000"/>
                </a:solidFill>
                <a:latin typeface="Verdana" pitchFamily="34" charset="0"/>
              </a:rPr>
              <a:t> </a:t>
            </a:r>
            <a:r>
              <a:rPr lang="es-ES" sz="1400" dirty="0" err="1">
                <a:solidFill>
                  <a:srgbClr val="000000"/>
                </a:solidFill>
                <a:latin typeface="Verdana" pitchFamily="34" charset="0"/>
              </a:rPr>
              <a:t>our</a:t>
            </a:r>
            <a:r>
              <a:rPr lang="es-ES" sz="1400" dirty="0">
                <a:solidFill>
                  <a:srgbClr val="000000"/>
                </a:solidFill>
                <a:latin typeface="Verdana" pitchFamily="34" charset="0"/>
              </a:rPr>
              <a:t> </a:t>
            </a:r>
            <a:r>
              <a:rPr lang="es-ES" sz="1400" dirty="0" err="1">
                <a:solidFill>
                  <a:srgbClr val="000000"/>
                </a:solidFill>
                <a:latin typeface="Verdana" pitchFamily="34" charset="0"/>
              </a:rPr>
              <a:t>own</a:t>
            </a:r>
            <a:r>
              <a:rPr lang="es-ES" sz="1400" dirty="0">
                <a:solidFill>
                  <a:srgbClr val="000000"/>
                </a:solidFill>
                <a:latin typeface="Verdana" pitchFamily="34" charset="0"/>
              </a:rPr>
              <a:t> grapes </a:t>
            </a:r>
            <a:r>
              <a:rPr lang="es-ES" sz="1400" dirty="0" err="1">
                <a:solidFill>
                  <a:srgbClr val="000000"/>
                </a:solidFill>
                <a:latin typeface="Verdana" pitchFamily="34" charset="0"/>
              </a:rPr>
              <a:t>coming</a:t>
            </a:r>
            <a:r>
              <a:rPr lang="es-ES" sz="1400" dirty="0">
                <a:solidFill>
                  <a:srgbClr val="000000"/>
                </a:solidFill>
                <a:latin typeface="Verdana" pitchFamily="34" charset="0"/>
              </a:rPr>
              <a:t> </a:t>
            </a:r>
            <a:r>
              <a:rPr lang="es-ES" sz="1400" dirty="0" err="1">
                <a:solidFill>
                  <a:srgbClr val="000000"/>
                </a:solidFill>
                <a:latin typeface="Verdana" pitchFamily="34" charset="0"/>
              </a:rPr>
              <a:t>from</a:t>
            </a:r>
            <a:r>
              <a:rPr lang="es-ES" sz="1400" dirty="0">
                <a:solidFill>
                  <a:srgbClr val="000000"/>
                </a:solidFill>
                <a:latin typeface="Verdana" pitchFamily="34" charset="0"/>
              </a:rPr>
              <a:t> 55 </a:t>
            </a:r>
            <a:r>
              <a:rPr lang="es-ES" sz="1400" dirty="0" err="1">
                <a:solidFill>
                  <a:srgbClr val="000000"/>
                </a:solidFill>
                <a:latin typeface="Verdana" pitchFamily="34" charset="0"/>
              </a:rPr>
              <a:t>hectares</a:t>
            </a:r>
            <a:r>
              <a:rPr lang="es-ES" sz="1400" dirty="0">
                <a:solidFill>
                  <a:srgbClr val="000000"/>
                </a:solidFill>
                <a:latin typeface="Verdana" pitchFamily="34" charset="0"/>
              </a:rPr>
              <a:t> of </a:t>
            </a:r>
            <a:r>
              <a:rPr lang="es-ES" sz="1400" dirty="0" err="1">
                <a:solidFill>
                  <a:srgbClr val="000000"/>
                </a:solidFill>
                <a:latin typeface="Verdana" pitchFamily="34" charset="0"/>
              </a:rPr>
              <a:t>vineyard</a:t>
            </a:r>
            <a:r>
              <a:rPr lang="es-ES" sz="1400" dirty="0">
                <a:solidFill>
                  <a:srgbClr val="000000"/>
                </a:solidFill>
                <a:latin typeface="Verdana" pitchFamily="34" charset="0"/>
              </a:rPr>
              <a:t> </a:t>
            </a:r>
            <a:r>
              <a:rPr lang="es-ES" sz="1400" dirty="0" err="1">
                <a:solidFill>
                  <a:srgbClr val="000000"/>
                </a:solidFill>
                <a:latin typeface="Verdana" pitchFamily="34" charset="0"/>
              </a:rPr>
              <a:t>located</a:t>
            </a:r>
            <a:r>
              <a:rPr lang="es-ES" sz="1400" dirty="0">
                <a:solidFill>
                  <a:srgbClr val="000000"/>
                </a:solidFill>
                <a:latin typeface="Verdana" pitchFamily="34" charset="0"/>
              </a:rPr>
              <a:t> </a:t>
            </a:r>
            <a:r>
              <a:rPr lang="es-ES" sz="1400" dirty="0" err="1">
                <a:solidFill>
                  <a:srgbClr val="000000"/>
                </a:solidFill>
                <a:latin typeface="Verdana" pitchFamily="34" charset="0"/>
              </a:rPr>
              <a:t>around</a:t>
            </a:r>
            <a:r>
              <a:rPr lang="es-ES" sz="1400" dirty="0">
                <a:solidFill>
                  <a:srgbClr val="000000"/>
                </a:solidFill>
                <a:latin typeface="Verdana" pitchFamily="34" charset="0"/>
              </a:rPr>
              <a:t> </a:t>
            </a:r>
            <a:r>
              <a:rPr lang="es-ES" sz="1400" dirty="0" err="1">
                <a:solidFill>
                  <a:srgbClr val="000000"/>
                </a:solidFill>
                <a:latin typeface="Verdana" pitchFamily="34" charset="0"/>
              </a:rPr>
              <a:t>the</a:t>
            </a:r>
            <a:r>
              <a:rPr lang="es-ES" sz="1400" dirty="0">
                <a:solidFill>
                  <a:srgbClr val="000000"/>
                </a:solidFill>
                <a:latin typeface="Verdana" pitchFamily="34" charset="0"/>
              </a:rPr>
              <a:t> </a:t>
            </a:r>
            <a:r>
              <a:rPr lang="es-ES" sz="1400" dirty="0" err="1">
                <a:solidFill>
                  <a:srgbClr val="000000"/>
                </a:solidFill>
                <a:latin typeface="Verdana" pitchFamily="34" charset="0"/>
              </a:rPr>
              <a:t>cellar</a:t>
            </a:r>
            <a:r>
              <a:rPr lang="es-ES" sz="1400" dirty="0">
                <a:solidFill>
                  <a:srgbClr val="000000"/>
                </a:solidFill>
                <a:latin typeface="Verdana" pitchFamily="34" charset="0"/>
              </a:rPr>
              <a:t> </a:t>
            </a:r>
            <a:r>
              <a:rPr lang="es-ES" sz="1400" dirty="0" err="1">
                <a:solidFill>
                  <a:srgbClr val="000000"/>
                </a:solidFill>
                <a:latin typeface="Verdana" pitchFamily="34" charset="0"/>
              </a:rPr>
              <a:t>castle</a:t>
            </a:r>
            <a:r>
              <a:rPr lang="es-ES" sz="1400" dirty="0">
                <a:solidFill>
                  <a:srgbClr val="000000"/>
                </a:solidFill>
                <a:latin typeface="Verdana" pitchFamily="34" charset="0"/>
              </a:rPr>
              <a:t>.</a:t>
            </a:r>
          </a:p>
          <a:p>
            <a:pPr algn="just">
              <a:buFontTx/>
              <a:buChar char="•"/>
            </a:pPr>
            <a:endParaRPr lang="es-ES" sz="1400" dirty="0">
              <a:solidFill>
                <a:srgbClr val="000000"/>
              </a:solidFill>
              <a:latin typeface="Verdana" pitchFamily="34" charset="0"/>
            </a:endParaRPr>
          </a:p>
          <a:p>
            <a:pPr algn="just">
              <a:buFontTx/>
              <a:buChar char="•"/>
            </a:pPr>
            <a:r>
              <a:rPr lang="es-ES" sz="1400" dirty="0" err="1">
                <a:solidFill>
                  <a:srgbClr val="000000"/>
                </a:solidFill>
                <a:latin typeface="Verdana" pitchFamily="34" charset="0"/>
              </a:rPr>
              <a:t>Sustainable</a:t>
            </a:r>
            <a:r>
              <a:rPr lang="es-ES" sz="1400" dirty="0">
                <a:solidFill>
                  <a:srgbClr val="000000"/>
                </a:solidFill>
                <a:latin typeface="Verdana" pitchFamily="34" charset="0"/>
              </a:rPr>
              <a:t>  </a:t>
            </a:r>
            <a:r>
              <a:rPr lang="es-ES" sz="1400" dirty="0" err="1">
                <a:solidFill>
                  <a:srgbClr val="000000"/>
                </a:solidFill>
                <a:latin typeface="Verdana" pitchFamily="34" charset="0"/>
              </a:rPr>
              <a:t>vinegrowing</a:t>
            </a:r>
            <a:endParaRPr lang="es-ES" sz="1400" dirty="0">
              <a:solidFill>
                <a:srgbClr val="000000"/>
              </a:solidFill>
              <a:latin typeface="Verdana" pitchFamily="34" charset="0"/>
            </a:endParaRPr>
          </a:p>
          <a:p>
            <a:pPr algn="just">
              <a:buFontTx/>
              <a:buChar char="•"/>
            </a:pPr>
            <a:endParaRPr lang="es-ES" sz="1400" dirty="0">
              <a:solidFill>
                <a:srgbClr val="000000"/>
              </a:solidFill>
              <a:latin typeface="Verdana" pitchFamily="34" charset="0"/>
            </a:endParaRPr>
          </a:p>
          <a:p>
            <a:pPr algn="just">
              <a:buFontTx/>
              <a:buChar char="•"/>
            </a:pPr>
            <a:r>
              <a:rPr lang="es-ES" sz="1400" dirty="0">
                <a:solidFill>
                  <a:srgbClr val="000000"/>
                </a:solidFill>
                <a:latin typeface="Verdana" pitchFamily="34" charset="0"/>
              </a:rPr>
              <a:t>Singular </a:t>
            </a:r>
            <a:r>
              <a:rPr lang="es-ES" sz="1400" dirty="0" err="1">
                <a:solidFill>
                  <a:srgbClr val="000000"/>
                </a:solidFill>
                <a:latin typeface="Verdana" pitchFamily="34" charset="0"/>
              </a:rPr>
              <a:t>soil</a:t>
            </a:r>
            <a:endParaRPr lang="es-ES" sz="1400" dirty="0">
              <a:solidFill>
                <a:srgbClr val="000000"/>
              </a:solidFill>
              <a:latin typeface="Verdana" pitchFamily="34" charset="0"/>
            </a:endParaRPr>
          </a:p>
          <a:p>
            <a:pPr algn="just">
              <a:buFontTx/>
              <a:buChar char="•"/>
            </a:pPr>
            <a:endParaRPr lang="es-ES" sz="1400" dirty="0">
              <a:solidFill>
                <a:srgbClr val="000000"/>
              </a:solidFill>
              <a:latin typeface="Verdana" pitchFamily="34" charset="0"/>
            </a:endParaRPr>
          </a:p>
          <a:p>
            <a:pPr algn="just">
              <a:buFontTx/>
              <a:buChar char="•"/>
            </a:pPr>
            <a:r>
              <a:rPr lang="es-ES" sz="1400" dirty="0">
                <a:solidFill>
                  <a:srgbClr val="000000"/>
                </a:solidFill>
                <a:latin typeface="Verdana" pitchFamily="34" charset="0"/>
              </a:rPr>
              <a:t>Local </a:t>
            </a:r>
            <a:r>
              <a:rPr lang="es-ES" sz="1400" dirty="0" err="1">
                <a:solidFill>
                  <a:srgbClr val="000000"/>
                </a:solidFill>
                <a:latin typeface="Verdana" pitchFamily="34" charset="0"/>
              </a:rPr>
              <a:t>Varieties</a:t>
            </a:r>
            <a:r>
              <a:rPr lang="es-ES" sz="1400" dirty="0">
                <a:solidFill>
                  <a:srgbClr val="000000"/>
                </a:solidFill>
                <a:latin typeface="Verdana" pitchFamily="34" charset="0"/>
              </a:rPr>
              <a:t>: Garnacha Tintorera, Alarije, </a:t>
            </a:r>
            <a:r>
              <a:rPr lang="es-ES" sz="1400" dirty="0" err="1">
                <a:solidFill>
                  <a:srgbClr val="000000"/>
                </a:solidFill>
                <a:latin typeface="Verdana" pitchFamily="34" charset="0"/>
              </a:rPr>
              <a:t>Monastrell</a:t>
            </a:r>
            <a:r>
              <a:rPr lang="es-ES" sz="1400" dirty="0">
                <a:solidFill>
                  <a:srgbClr val="000000"/>
                </a:solidFill>
                <a:latin typeface="Verdana" pitchFamily="34" charset="0"/>
              </a:rPr>
              <a:t>, Graciano</a:t>
            </a:r>
          </a:p>
          <a:p>
            <a:pPr algn="just">
              <a:buFontTx/>
              <a:buChar char="•"/>
            </a:pPr>
            <a:endParaRPr lang="es-ES" sz="1400" dirty="0">
              <a:solidFill>
                <a:srgbClr val="000000"/>
              </a:solidFill>
              <a:latin typeface="Verdana" pitchFamily="34" charset="0"/>
            </a:endParaRPr>
          </a:p>
          <a:p>
            <a:pPr algn="just">
              <a:buFontTx/>
              <a:buChar char="•"/>
            </a:pPr>
            <a:r>
              <a:rPr lang="es-ES" sz="1400" dirty="0">
                <a:solidFill>
                  <a:srgbClr val="000000"/>
                </a:solidFill>
                <a:latin typeface="Verdana" pitchFamily="34" charset="0"/>
              </a:rPr>
              <a:t>International </a:t>
            </a:r>
            <a:r>
              <a:rPr lang="es-ES" sz="1400" dirty="0" err="1">
                <a:solidFill>
                  <a:srgbClr val="000000"/>
                </a:solidFill>
                <a:latin typeface="Verdana" pitchFamily="34" charset="0"/>
              </a:rPr>
              <a:t>Varietals</a:t>
            </a:r>
            <a:r>
              <a:rPr lang="es-ES" sz="1400" dirty="0">
                <a:solidFill>
                  <a:srgbClr val="000000"/>
                </a:solidFill>
                <a:latin typeface="Verdana" pitchFamily="34" charset="0"/>
              </a:rPr>
              <a:t>: </a:t>
            </a:r>
            <a:r>
              <a:rPr lang="es-ES" sz="1400" dirty="0" err="1">
                <a:solidFill>
                  <a:srgbClr val="000000"/>
                </a:solidFill>
                <a:latin typeface="Verdana" pitchFamily="34" charset="0"/>
              </a:rPr>
              <a:t>Merlot</a:t>
            </a:r>
            <a:r>
              <a:rPr lang="es-ES" sz="1400" dirty="0">
                <a:solidFill>
                  <a:srgbClr val="000000"/>
                </a:solidFill>
                <a:latin typeface="Verdana" pitchFamily="34" charset="0"/>
              </a:rPr>
              <a:t>, </a:t>
            </a:r>
            <a:r>
              <a:rPr lang="es-ES" sz="1400" dirty="0" err="1">
                <a:solidFill>
                  <a:srgbClr val="000000"/>
                </a:solidFill>
                <a:latin typeface="Verdana" pitchFamily="34" charset="0"/>
              </a:rPr>
              <a:t>Pinot</a:t>
            </a:r>
            <a:r>
              <a:rPr lang="es-ES" sz="1400" dirty="0">
                <a:solidFill>
                  <a:srgbClr val="000000"/>
                </a:solidFill>
                <a:latin typeface="Verdana" pitchFamily="34" charset="0"/>
              </a:rPr>
              <a:t> </a:t>
            </a:r>
            <a:r>
              <a:rPr lang="es-ES" sz="1400" dirty="0" err="1">
                <a:solidFill>
                  <a:srgbClr val="000000"/>
                </a:solidFill>
                <a:latin typeface="Verdana" pitchFamily="34" charset="0"/>
              </a:rPr>
              <a:t>Noir</a:t>
            </a:r>
            <a:r>
              <a:rPr lang="es-ES" sz="1400" dirty="0">
                <a:solidFill>
                  <a:srgbClr val="000000"/>
                </a:solidFill>
                <a:latin typeface="Verdana" pitchFamily="34" charset="0"/>
              </a:rPr>
              <a:t>, </a:t>
            </a:r>
            <a:r>
              <a:rPr lang="es-ES" sz="1400" dirty="0" err="1">
                <a:solidFill>
                  <a:srgbClr val="000000"/>
                </a:solidFill>
                <a:latin typeface="Verdana" pitchFamily="34" charset="0"/>
              </a:rPr>
              <a:t>Syrah</a:t>
            </a:r>
            <a:r>
              <a:rPr lang="es-ES" sz="1400" dirty="0">
                <a:solidFill>
                  <a:srgbClr val="000000"/>
                </a:solidFill>
                <a:latin typeface="Verdana" pitchFamily="34" charset="0"/>
              </a:rPr>
              <a:t> and </a:t>
            </a:r>
            <a:r>
              <a:rPr lang="es-ES" sz="1400" dirty="0" err="1">
                <a:solidFill>
                  <a:srgbClr val="000000"/>
                </a:solidFill>
                <a:latin typeface="Verdana" pitchFamily="34" charset="0"/>
              </a:rPr>
              <a:t>Cabernet</a:t>
            </a:r>
            <a:r>
              <a:rPr lang="es-ES" sz="1400" dirty="0">
                <a:solidFill>
                  <a:srgbClr val="000000"/>
                </a:solidFill>
                <a:latin typeface="Verdana" pitchFamily="34" charset="0"/>
              </a:rPr>
              <a:t> </a:t>
            </a:r>
            <a:r>
              <a:rPr lang="es-ES" sz="1400" dirty="0" err="1">
                <a:solidFill>
                  <a:srgbClr val="000000"/>
                </a:solidFill>
                <a:latin typeface="Verdana" pitchFamily="34" charset="0"/>
              </a:rPr>
              <a:t>Sauvignon</a:t>
            </a:r>
            <a:endParaRPr lang="es-ES" sz="1400" dirty="0">
              <a:solidFill>
                <a:srgbClr val="000000"/>
              </a:solidFill>
              <a:latin typeface="Verdana" pitchFamily="34" charset="0"/>
            </a:endParaRPr>
          </a:p>
        </p:txBody>
      </p:sp>
      <p:sp>
        <p:nvSpPr>
          <p:cNvPr id="38933" name="Text Box 21"/>
          <p:cNvSpPr txBox="1">
            <a:spLocks noChangeArrowheads="1"/>
          </p:cNvSpPr>
          <p:nvPr/>
        </p:nvSpPr>
        <p:spPr bwMode="auto">
          <a:xfrm>
            <a:off x="2514600" y="685800"/>
            <a:ext cx="2590800" cy="579438"/>
          </a:xfrm>
          <a:prstGeom prst="rect">
            <a:avLst/>
          </a:prstGeom>
          <a:noFill/>
          <a:ln w="9525">
            <a:noFill/>
            <a:miter lim="800000"/>
            <a:headEnd/>
            <a:tailEnd/>
          </a:ln>
          <a:effectLst/>
        </p:spPr>
        <p:txBody>
          <a:bodyPr>
            <a:spAutoFit/>
          </a:bodyPr>
          <a:lstStyle/>
          <a:p>
            <a:r>
              <a:rPr lang="es-ES" sz="3200" dirty="0">
                <a:solidFill>
                  <a:schemeClr val="accent2"/>
                </a:solidFill>
                <a:latin typeface="Garamond" pitchFamily="18" charset="0"/>
              </a:rPr>
              <a:t>VINEYARDS</a:t>
            </a:r>
            <a:endParaRPr lang="en-US" sz="3200" dirty="0">
              <a:solidFill>
                <a:schemeClr val="accent2"/>
              </a:solidFill>
              <a:latin typeface="Garamond" pitchFamily="18" charset="0"/>
            </a:endParaRPr>
          </a:p>
        </p:txBody>
      </p:sp>
      <p:pic>
        <p:nvPicPr>
          <p:cNvPr id="38934" name="Picture 22" descr="DSC_1373"/>
          <p:cNvPicPr>
            <a:picLocks noChangeAspect="1" noChangeArrowheads="1"/>
          </p:cNvPicPr>
          <p:nvPr/>
        </p:nvPicPr>
        <p:blipFill>
          <a:blip r:embed="rId2"/>
          <a:srcRect/>
          <a:stretch>
            <a:fillRect/>
          </a:stretch>
        </p:blipFill>
        <p:spPr bwMode="auto">
          <a:xfrm>
            <a:off x="6855802" y="4660904"/>
            <a:ext cx="2059598" cy="1382708"/>
          </a:xfrm>
          <a:prstGeom prst="rect">
            <a:avLst/>
          </a:prstGeom>
          <a:noFill/>
        </p:spPr>
      </p:pic>
      <p:pic>
        <p:nvPicPr>
          <p:cNvPr id="38935" name="Picture 23" descr="VENDIMIA-MANUAL-200x150"/>
          <p:cNvPicPr>
            <a:picLocks noChangeAspect="1" noChangeArrowheads="1"/>
          </p:cNvPicPr>
          <p:nvPr/>
        </p:nvPicPr>
        <p:blipFill>
          <a:blip r:embed="rId3"/>
          <a:srcRect/>
          <a:stretch>
            <a:fillRect/>
          </a:stretch>
        </p:blipFill>
        <p:spPr bwMode="auto">
          <a:xfrm>
            <a:off x="4825512" y="4640288"/>
            <a:ext cx="1905000" cy="1428750"/>
          </a:xfrm>
          <a:prstGeom prst="rect">
            <a:avLst/>
          </a:prstGeom>
          <a:noFill/>
        </p:spPr>
      </p:pic>
      <p:pic>
        <p:nvPicPr>
          <p:cNvPr id="18" name="Imagen 17">
            <a:extLst>
              <a:ext uri="{FF2B5EF4-FFF2-40B4-BE49-F238E27FC236}">
                <a16:creationId xmlns:a16="http://schemas.microsoft.com/office/drawing/2014/main" id="{CD4E0A9E-587F-410D-A660-159204C27AC6}"/>
              </a:ext>
            </a:extLst>
          </p:cNvPr>
          <p:cNvPicPr>
            <a:picLocks noChangeAspect="1"/>
          </p:cNvPicPr>
          <p:nvPr/>
        </p:nvPicPr>
        <p:blipFill>
          <a:blip r:embed="rId4"/>
          <a:stretch>
            <a:fillRect/>
          </a:stretch>
        </p:blipFill>
        <p:spPr>
          <a:xfrm>
            <a:off x="-24472" y="-29945"/>
            <a:ext cx="2030144" cy="1847248"/>
          </a:xfrm>
          <a:prstGeom prst="rect">
            <a:avLst/>
          </a:prstGeom>
        </p:spPr>
      </p:pic>
      <p:pic>
        <p:nvPicPr>
          <p:cNvPr id="43010" name="Picture 2" descr="20210422_133800">
            <a:extLst>
              <a:ext uri="{FF2B5EF4-FFF2-40B4-BE49-F238E27FC236}">
                <a16:creationId xmlns:a16="http://schemas.microsoft.com/office/drawing/2014/main" id="{D5CAC232-F163-4F00-5ADD-7E6D22132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825" y="1684204"/>
            <a:ext cx="3846193" cy="2884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57827" y="118643"/>
            <a:ext cx="7162800" cy="892552"/>
          </a:xfrm>
          <a:prstGeom prst="rect">
            <a:avLst/>
          </a:prstGeom>
        </p:spPr>
        <p:txBody>
          <a:bodyPr wrap="square">
            <a:spAutoFit/>
          </a:bodyPr>
          <a:lstStyle/>
          <a:p>
            <a:r>
              <a:rPr lang="en-US" sz="2600" b="1" dirty="0"/>
              <a:t>River rock and </a:t>
            </a:r>
            <a:r>
              <a:rPr lang="en-US" sz="2600" b="1" dirty="0" err="1"/>
              <a:t>pebblestone</a:t>
            </a:r>
            <a:endParaRPr lang="en-US" sz="2600" b="1" dirty="0"/>
          </a:p>
          <a:p>
            <a:r>
              <a:rPr lang="en-US" sz="2600" b="1" dirty="0"/>
              <a:t>              The peculiarity of our soil</a:t>
            </a:r>
          </a:p>
        </p:txBody>
      </p:sp>
      <p:pic>
        <p:nvPicPr>
          <p:cNvPr id="1028" name="Picture 4" descr="http://www.evandria.es/wp-content/uploads/2013/12/piedra11.jpg"/>
          <p:cNvPicPr>
            <a:picLocks noChangeAspect="1" noChangeArrowheads="1"/>
          </p:cNvPicPr>
          <p:nvPr/>
        </p:nvPicPr>
        <p:blipFill>
          <a:blip r:embed="rId2"/>
          <a:srcRect/>
          <a:stretch>
            <a:fillRect/>
          </a:stretch>
        </p:blipFill>
        <p:spPr bwMode="auto">
          <a:xfrm>
            <a:off x="-771" y="1343341"/>
            <a:ext cx="3049203" cy="3065337"/>
          </a:xfrm>
          <a:prstGeom prst="rect">
            <a:avLst/>
          </a:prstGeom>
          <a:noFill/>
        </p:spPr>
      </p:pic>
      <p:sp>
        <p:nvSpPr>
          <p:cNvPr id="1030" name="AutoShape 6"/>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7 Rectángulo"/>
          <p:cNvSpPr/>
          <p:nvPr/>
        </p:nvSpPr>
        <p:spPr>
          <a:xfrm>
            <a:off x="215900" y="4572000"/>
            <a:ext cx="8610600" cy="3262432"/>
          </a:xfrm>
          <a:prstGeom prst="rect">
            <a:avLst/>
          </a:prstGeom>
        </p:spPr>
        <p:txBody>
          <a:bodyPr wrap="square">
            <a:spAutoFit/>
          </a:bodyPr>
          <a:lstStyle/>
          <a:p>
            <a:pPr algn="l" fontAlgn="t"/>
            <a:r>
              <a:rPr lang="en-US" sz="1600" b="0" dirty="0">
                <a:solidFill>
                  <a:srgbClr val="000000"/>
                </a:solidFill>
                <a:effectLst/>
                <a:latin typeface="Enriqueta"/>
              </a:rPr>
              <a:t>The soil where Coloma vineyard stands used to be a lake, therefore rocks and stones are predominant. These stones and rocks have been shaped along the years by the river Guadiana creating round pebbles.</a:t>
            </a:r>
          </a:p>
          <a:p>
            <a:pPr algn="l" fontAlgn="t"/>
            <a:endParaRPr lang="en-US" sz="1600" b="0" dirty="0">
              <a:solidFill>
                <a:srgbClr val="000000"/>
              </a:solidFill>
              <a:effectLst/>
              <a:latin typeface="Enriqueta"/>
            </a:endParaRPr>
          </a:p>
          <a:p>
            <a:pPr fontAlgn="t"/>
            <a:r>
              <a:rPr lang="en-US" altLang="zh-TW" sz="1600" dirty="0"/>
              <a:t>On stony and well-drained soil, the grapes grown on this vineyard develop high quality and reach great potential, giving rise to wines that exhibit an exceptional personality and style.</a:t>
            </a:r>
          </a:p>
          <a:p>
            <a:pPr fontAlgn="t"/>
            <a:endParaRPr lang="en-US" sz="1600" b="0" dirty="0">
              <a:solidFill>
                <a:srgbClr val="000000"/>
              </a:solidFill>
              <a:effectLst/>
              <a:latin typeface="Enriqueta"/>
            </a:endParaRPr>
          </a:p>
          <a:p>
            <a:pPr algn="l" fontAlgn="t"/>
            <a:r>
              <a:rPr lang="en-US" sz="1600" b="0" dirty="0">
                <a:solidFill>
                  <a:srgbClr val="000000"/>
                </a:solidFill>
                <a:effectLst/>
                <a:latin typeface="Enriqueta"/>
              </a:rPr>
              <a:t>Stones also help to maintain ground humidity during the dry, hot Summer months.</a:t>
            </a:r>
          </a:p>
          <a:p>
            <a:endParaRPr lang="en-US" altLang="zh-TW" sz="1600" dirty="0"/>
          </a:p>
          <a:p>
            <a:endParaRPr lang="en-US" altLang="zh-TW" sz="1600" dirty="0"/>
          </a:p>
          <a:p>
            <a:pPr algn="just"/>
            <a:endParaRPr lang="es-ES" altLang="zh-TW" sz="1500" dirty="0"/>
          </a:p>
          <a:p>
            <a:pPr algn="just"/>
            <a:endParaRPr lang="es-ES" altLang="zh-TW" sz="1500" dirty="0"/>
          </a:p>
          <a:p>
            <a:pPr algn="just"/>
            <a:endParaRPr lang="en-US" sz="1600" dirty="0"/>
          </a:p>
        </p:txBody>
      </p:sp>
      <p:pic>
        <p:nvPicPr>
          <p:cNvPr id="1032" name="Picture 8" descr="http://www.evandria.es/wp-content/uploads/2013/12/piedra21.jpg"/>
          <p:cNvPicPr>
            <a:picLocks noChangeAspect="1" noChangeArrowheads="1"/>
          </p:cNvPicPr>
          <p:nvPr/>
        </p:nvPicPr>
        <p:blipFill>
          <a:blip r:embed="rId3"/>
          <a:srcRect/>
          <a:stretch>
            <a:fillRect/>
          </a:stretch>
        </p:blipFill>
        <p:spPr bwMode="auto">
          <a:xfrm>
            <a:off x="3033192" y="1322579"/>
            <a:ext cx="3159190" cy="3086099"/>
          </a:xfrm>
          <a:prstGeom prst="rect">
            <a:avLst/>
          </a:prstGeom>
          <a:noFill/>
        </p:spPr>
      </p:pic>
      <p:pic>
        <p:nvPicPr>
          <p:cNvPr id="1034" name="Picture 10" descr="http://www.evandria.es/wp-content/uploads/2013/12/piedra31.jpg"/>
          <p:cNvPicPr>
            <a:picLocks noChangeAspect="1" noChangeArrowheads="1"/>
          </p:cNvPicPr>
          <p:nvPr/>
        </p:nvPicPr>
        <p:blipFill>
          <a:blip r:embed="rId4"/>
          <a:srcRect/>
          <a:stretch>
            <a:fillRect/>
          </a:stretch>
        </p:blipFill>
        <p:spPr bwMode="auto">
          <a:xfrm>
            <a:off x="6164060" y="1317178"/>
            <a:ext cx="3048001" cy="3096899"/>
          </a:xfrm>
          <a:prstGeom prst="rect">
            <a:avLst/>
          </a:prstGeom>
          <a:noFill/>
        </p:spPr>
      </p:pic>
      <p:pic>
        <p:nvPicPr>
          <p:cNvPr id="3" name="Imagen 2">
            <a:extLst>
              <a:ext uri="{FF2B5EF4-FFF2-40B4-BE49-F238E27FC236}">
                <a16:creationId xmlns:a16="http://schemas.microsoft.com/office/drawing/2014/main" id="{DC078503-2563-32E5-5786-BE89905754DE}"/>
              </a:ext>
            </a:extLst>
          </p:cNvPr>
          <p:cNvPicPr>
            <a:picLocks noChangeAspect="1"/>
          </p:cNvPicPr>
          <p:nvPr/>
        </p:nvPicPr>
        <p:blipFill>
          <a:blip r:embed="rId5"/>
          <a:stretch>
            <a:fillRect/>
          </a:stretch>
        </p:blipFill>
        <p:spPr>
          <a:xfrm>
            <a:off x="-83853" y="-215912"/>
            <a:ext cx="1713635" cy="15592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20F0BF-5CB1-4ECB-8B65-FCBD63390FF8}"/>
              </a:ext>
            </a:extLst>
          </p:cNvPr>
          <p:cNvSpPr>
            <a:spLocks noGrp="1"/>
          </p:cNvSpPr>
          <p:nvPr>
            <p:ph type="title"/>
          </p:nvPr>
        </p:nvSpPr>
        <p:spPr/>
        <p:txBody>
          <a:bodyPr/>
          <a:lstStyle/>
          <a:p>
            <a:endParaRPr lang="es-ES"/>
          </a:p>
        </p:txBody>
      </p:sp>
      <p:pic>
        <p:nvPicPr>
          <p:cNvPr id="7" name="Marcador de contenido 6">
            <a:extLst>
              <a:ext uri="{FF2B5EF4-FFF2-40B4-BE49-F238E27FC236}">
                <a16:creationId xmlns:a16="http://schemas.microsoft.com/office/drawing/2014/main" id="{D28808E8-CC19-4B66-87C5-640EBE2B92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38101"/>
            <a:ext cx="9204180" cy="6903135"/>
          </a:xfrm>
        </p:spPr>
      </p:pic>
      <p:sp>
        <p:nvSpPr>
          <p:cNvPr id="4" name="Marcador de contenido 3">
            <a:extLst>
              <a:ext uri="{FF2B5EF4-FFF2-40B4-BE49-F238E27FC236}">
                <a16:creationId xmlns:a16="http://schemas.microsoft.com/office/drawing/2014/main" id="{B1A17DE7-6994-433C-8EDE-1882C5EDB824}"/>
              </a:ext>
            </a:extLst>
          </p:cNvPr>
          <p:cNvSpPr>
            <a:spLocks noGrp="1"/>
          </p:cNvSpPr>
          <p:nvPr>
            <p:ph sz="quarter" idx="2"/>
          </p:nvPr>
        </p:nvSpPr>
        <p:spPr/>
        <p:txBody>
          <a:bodyPr/>
          <a:lstStyle/>
          <a:p>
            <a:endParaRPr lang="es-ES"/>
          </a:p>
        </p:txBody>
      </p:sp>
      <p:sp>
        <p:nvSpPr>
          <p:cNvPr id="5" name="Marcador de contenido 4">
            <a:extLst>
              <a:ext uri="{FF2B5EF4-FFF2-40B4-BE49-F238E27FC236}">
                <a16:creationId xmlns:a16="http://schemas.microsoft.com/office/drawing/2014/main" id="{52BE8B11-6077-4C33-83E9-8AFA0CCE16D8}"/>
              </a:ext>
            </a:extLst>
          </p:cNvPr>
          <p:cNvSpPr>
            <a:spLocks noGrp="1"/>
          </p:cNvSpPr>
          <p:nvPr>
            <p:ph sz="quarter" idx="3"/>
          </p:nvPr>
        </p:nvSpPr>
        <p:spPr/>
        <p:txBody>
          <a:bodyPr/>
          <a:lstStyle/>
          <a:p>
            <a:endParaRPr lang="es-ES"/>
          </a:p>
        </p:txBody>
      </p:sp>
      <p:pic>
        <p:nvPicPr>
          <p:cNvPr id="3" name="Imagen 2">
            <a:extLst>
              <a:ext uri="{FF2B5EF4-FFF2-40B4-BE49-F238E27FC236}">
                <a16:creationId xmlns:a16="http://schemas.microsoft.com/office/drawing/2014/main" id="{B07EC2F3-3BB4-816F-2BF8-D3E03B80F747}"/>
              </a:ext>
            </a:extLst>
          </p:cNvPr>
          <p:cNvPicPr>
            <a:picLocks noChangeAspect="1"/>
          </p:cNvPicPr>
          <p:nvPr/>
        </p:nvPicPr>
        <p:blipFill>
          <a:blip r:embed="rId3"/>
          <a:stretch>
            <a:fillRect/>
          </a:stretch>
        </p:blipFill>
        <p:spPr>
          <a:xfrm>
            <a:off x="7432726" y="-378346"/>
            <a:ext cx="2030144" cy="1847248"/>
          </a:xfrm>
          <a:prstGeom prst="rect">
            <a:avLst/>
          </a:prstGeom>
        </p:spPr>
      </p:pic>
    </p:spTree>
    <p:extLst>
      <p:ext uri="{BB962C8B-B14F-4D97-AF65-F5344CB8AC3E}">
        <p14:creationId xmlns:p14="http://schemas.microsoft.com/office/powerpoint/2010/main" val="18301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12" name="Picture 20" descr="amelia weinmacherin"/>
          <p:cNvPicPr>
            <a:picLocks noGrp="1" noChangeAspect="1" noChangeArrowheads="1"/>
          </p:cNvPicPr>
          <p:nvPr>
            <p:ph sz="quarter" idx="2"/>
          </p:nvPr>
        </p:nvPicPr>
        <p:blipFill>
          <a:blip r:embed="rId2" cstate="print"/>
          <a:srcRect/>
          <a:stretch>
            <a:fillRect/>
          </a:stretch>
        </p:blipFill>
        <p:spPr>
          <a:xfrm>
            <a:off x="4530810" y="1741515"/>
            <a:ext cx="4500683" cy="3360886"/>
          </a:xfrm>
        </p:spPr>
      </p:pic>
      <p:sp>
        <p:nvSpPr>
          <p:cNvPr id="33795" name="Rectangle 3"/>
          <p:cNvSpPr>
            <a:spLocks noGrp="1" noChangeArrowheads="1"/>
          </p:cNvSpPr>
          <p:nvPr>
            <p:ph sz="quarter" idx="3"/>
          </p:nvPr>
        </p:nvSpPr>
        <p:spPr>
          <a:xfrm>
            <a:off x="4229307" y="359004"/>
            <a:ext cx="4648200" cy="1600200"/>
          </a:xfrm>
        </p:spPr>
        <p:txBody>
          <a:bodyPr/>
          <a:lstStyle/>
          <a:p>
            <a:pPr>
              <a:lnSpc>
                <a:spcPct val="90000"/>
              </a:lnSpc>
              <a:buFont typeface="Wingdings" pitchFamily="2" charset="2"/>
              <a:buNone/>
            </a:pPr>
            <a:endParaRPr lang="es-ES" sz="1800" dirty="0"/>
          </a:p>
          <a:p>
            <a:pPr algn="just">
              <a:lnSpc>
                <a:spcPct val="90000"/>
              </a:lnSpc>
              <a:buFont typeface="Wingdings" pitchFamily="2" charset="2"/>
              <a:buNone/>
            </a:pPr>
            <a:r>
              <a:rPr lang="es-ES" sz="2000" i="1" dirty="0">
                <a:solidFill>
                  <a:srgbClr val="000000"/>
                </a:solidFill>
                <a:latin typeface="Arial Narrow" pitchFamily="34" charset="0"/>
              </a:rPr>
              <a:t>    </a:t>
            </a:r>
            <a:r>
              <a:rPr lang="en-US" sz="2000" b="1" i="1" dirty="0"/>
              <a:t>Our Winemaker, Amelia Coloma: considered one of the best 10 Female Winemakers in Spain.</a:t>
            </a:r>
            <a:endParaRPr lang="es-ES" sz="2000" b="1" i="1" dirty="0"/>
          </a:p>
        </p:txBody>
      </p:sp>
      <p:sp>
        <p:nvSpPr>
          <p:cNvPr id="33796" name="Rectangle 4"/>
          <p:cNvSpPr>
            <a:spLocks noChangeArrowheads="1"/>
          </p:cNvSpPr>
          <p:nvPr/>
        </p:nvSpPr>
        <p:spPr bwMode="auto">
          <a:xfrm>
            <a:off x="4643438" y="1628775"/>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3797" name="Rectangle 5"/>
          <p:cNvSpPr>
            <a:spLocks noChangeArrowheads="1"/>
          </p:cNvSpPr>
          <p:nvPr/>
        </p:nvSpPr>
        <p:spPr bwMode="auto">
          <a:xfrm>
            <a:off x="4643438" y="1628775"/>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3799" name="Rectangle 7"/>
          <p:cNvSpPr>
            <a:spLocks noChangeArrowheads="1"/>
          </p:cNvSpPr>
          <p:nvPr/>
        </p:nvSpPr>
        <p:spPr bwMode="auto">
          <a:xfrm>
            <a:off x="4643438" y="1700213"/>
            <a:ext cx="4038600" cy="218598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3800" name="Rectangle 8"/>
          <p:cNvSpPr>
            <a:spLocks noChangeArrowheads="1"/>
          </p:cNvSpPr>
          <p:nvPr/>
        </p:nvSpPr>
        <p:spPr bwMode="auto">
          <a:xfrm>
            <a:off x="4114800" y="990600"/>
            <a:ext cx="4038600" cy="21859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endParaRPr lang="en-US" sz="2100"/>
          </a:p>
        </p:txBody>
      </p:sp>
      <p:sp>
        <p:nvSpPr>
          <p:cNvPr id="33803" name="Rectangle 11"/>
          <p:cNvSpPr>
            <a:spLocks noChangeArrowheads="1"/>
          </p:cNvSpPr>
          <p:nvPr/>
        </p:nvSpPr>
        <p:spPr bwMode="auto">
          <a:xfrm>
            <a:off x="381000" y="1143000"/>
            <a:ext cx="3800475" cy="6110288"/>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None/>
            </a:pPr>
            <a:r>
              <a:rPr lang="es-ES" sz="1300"/>
              <a:t> </a:t>
            </a:r>
          </a:p>
        </p:txBody>
      </p:sp>
      <p:sp>
        <p:nvSpPr>
          <p:cNvPr id="33804" name="Rectangle 12"/>
          <p:cNvSpPr>
            <a:spLocks noChangeArrowheads="1"/>
          </p:cNvSpPr>
          <p:nvPr/>
        </p:nvSpPr>
        <p:spPr bwMode="auto">
          <a:xfrm>
            <a:off x="4572000" y="5791200"/>
            <a:ext cx="2667000" cy="4679950"/>
          </a:xfrm>
          <a:prstGeom prst="rect">
            <a:avLst/>
          </a:prstGeom>
          <a:noFill/>
          <a:ln w="9525">
            <a:noFill/>
            <a:miter lim="800000"/>
            <a:headEnd/>
            <a:tailEnd/>
          </a:ln>
          <a:effectLst/>
        </p:spPr>
        <p:txBody>
          <a:bodyPr/>
          <a:lstStyle/>
          <a:p>
            <a:pPr marL="342900" indent="-342900" algn="ctr">
              <a:spcBef>
                <a:spcPct val="20000"/>
              </a:spcBef>
              <a:buClr>
                <a:schemeClr val="accent1"/>
              </a:buClr>
              <a:buSzPct val="65000"/>
              <a:buFont typeface="Wingdings" pitchFamily="2" charset="2"/>
              <a:buNone/>
            </a:pPr>
            <a:endParaRPr lang="es-ES" sz="1100"/>
          </a:p>
        </p:txBody>
      </p:sp>
      <p:sp>
        <p:nvSpPr>
          <p:cNvPr id="33814" name="Text Box 22"/>
          <p:cNvSpPr txBox="1">
            <a:spLocks noChangeArrowheads="1"/>
          </p:cNvSpPr>
          <p:nvPr/>
        </p:nvSpPr>
        <p:spPr bwMode="auto">
          <a:xfrm>
            <a:off x="303799" y="5260142"/>
            <a:ext cx="3505200" cy="830997"/>
          </a:xfrm>
          <a:prstGeom prst="rect">
            <a:avLst/>
          </a:prstGeom>
          <a:noFill/>
          <a:ln w="9525">
            <a:noFill/>
            <a:miter lim="800000"/>
            <a:headEnd/>
            <a:tailEnd/>
          </a:ln>
          <a:effectLst/>
        </p:spPr>
        <p:txBody>
          <a:bodyPr>
            <a:spAutoFit/>
          </a:bodyPr>
          <a:lstStyle/>
          <a:p>
            <a:pPr algn="just"/>
            <a:r>
              <a:rPr lang="es-ES" sz="1600" dirty="0"/>
              <a:t>Amelia Coloma </a:t>
            </a:r>
            <a:r>
              <a:rPr lang="es-ES" sz="1600" dirty="0" err="1"/>
              <a:t>takes</a:t>
            </a:r>
            <a:r>
              <a:rPr lang="es-ES" sz="1600" dirty="0"/>
              <a:t> care </a:t>
            </a:r>
            <a:r>
              <a:rPr lang="es-ES" sz="1600" dirty="0" err="1"/>
              <a:t>of</a:t>
            </a:r>
            <a:r>
              <a:rPr lang="es-ES" sz="1600" dirty="0"/>
              <a:t> </a:t>
            </a:r>
            <a:r>
              <a:rPr lang="es-ES" sz="1600" dirty="0" err="1"/>
              <a:t>the</a:t>
            </a:r>
            <a:r>
              <a:rPr lang="es-ES" sz="1600" dirty="0"/>
              <a:t> </a:t>
            </a:r>
            <a:r>
              <a:rPr lang="es-ES" sz="1600" dirty="0" err="1"/>
              <a:t>whole</a:t>
            </a:r>
            <a:r>
              <a:rPr lang="es-ES" sz="1600" dirty="0"/>
              <a:t> </a:t>
            </a:r>
            <a:r>
              <a:rPr lang="es-ES" sz="1600" dirty="0" err="1"/>
              <a:t>production</a:t>
            </a:r>
            <a:r>
              <a:rPr lang="es-ES" sz="1600" dirty="0"/>
              <a:t> </a:t>
            </a:r>
            <a:r>
              <a:rPr lang="es-ES" sz="1600" dirty="0" err="1"/>
              <a:t>process</a:t>
            </a:r>
            <a:r>
              <a:rPr lang="es-ES" sz="1600" dirty="0"/>
              <a:t> from </a:t>
            </a:r>
            <a:r>
              <a:rPr lang="es-ES" sz="1600" dirty="0" err="1"/>
              <a:t>the</a:t>
            </a:r>
            <a:r>
              <a:rPr lang="es-ES" sz="1600" dirty="0"/>
              <a:t> </a:t>
            </a:r>
            <a:r>
              <a:rPr lang="es-ES" sz="1600" dirty="0" err="1"/>
              <a:t>vineyard</a:t>
            </a:r>
            <a:r>
              <a:rPr lang="es-ES" sz="1600" dirty="0"/>
              <a:t> </a:t>
            </a:r>
            <a:r>
              <a:rPr lang="es-ES" sz="1600" dirty="0" err="1"/>
              <a:t>to</a:t>
            </a:r>
            <a:r>
              <a:rPr lang="es-ES" sz="1600" dirty="0"/>
              <a:t> </a:t>
            </a:r>
            <a:r>
              <a:rPr lang="es-ES" sz="1600" dirty="0" err="1"/>
              <a:t>the</a:t>
            </a:r>
            <a:r>
              <a:rPr lang="es-ES" sz="1600" dirty="0"/>
              <a:t> table. </a:t>
            </a:r>
            <a:endParaRPr lang="en-US" sz="1600" dirty="0"/>
          </a:p>
        </p:txBody>
      </p:sp>
      <p:sp>
        <p:nvSpPr>
          <p:cNvPr id="33815" name="Text Box 23"/>
          <p:cNvSpPr txBox="1">
            <a:spLocks noChangeArrowheads="1"/>
          </p:cNvSpPr>
          <p:nvPr/>
        </p:nvSpPr>
        <p:spPr bwMode="auto">
          <a:xfrm>
            <a:off x="5699125" y="4989513"/>
            <a:ext cx="2378075" cy="366712"/>
          </a:xfrm>
          <a:prstGeom prst="rect">
            <a:avLst/>
          </a:prstGeom>
          <a:noFill/>
          <a:ln w="9525">
            <a:noFill/>
            <a:miter lim="800000"/>
            <a:headEnd/>
            <a:tailEnd/>
          </a:ln>
          <a:effectLst/>
        </p:spPr>
        <p:txBody>
          <a:bodyPr>
            <a:spAutoFit/>
          </a:bodyPr>
          <a:lstStyle/>
          <a:p>
            <a:endParaRPr lang="en-US"/>
          </a:p>
        </p:txBody>
      </p:sp>
      <p:sp>
        <p:nvSpPr>
          <p:cNvPr id="33817" name="Text Box 25"/>
          <p:cNvSpPr txBox="1">
            <a:spLocks noChangeArrowheads="1"/>
          </p:cNvSpPr>
          <p:nvPr/>
        </p:nvSpPr>
        <p:spPr bwMode="auto">
          <a:xfrm>
            <a:off x="4632325" y="4760913"/>
            <a:ext cx="1920875" cy="366712"/>
          </a:xfrm>
          <a:prstGeom prst="rect">
            <a:avLst/>
          </a:prstGeom>
          <a:noFill/>
          <a:ln w="9525">
            <a:noFill/>
            <a:miter lim="800000"/>
            <a:headEnd/>
            <a:tailEnd/>
          </a:ln>
          <a:effectLst/>
        </p:spPr>
        <p:txBody>
          <a:bodyPr>
            <a:spAutoFit/>
          </a:bodyPr>
          <a:lstStyle/>
          <a:p>
            <a:endParaRPr lang="en-US"/>
          </a:p>
        </p:txBody>
      </p:sp>
      <p:sp>
        <p:nvSpPr>
          <p:cNvPr id="33818" name="Text Box 26"/>
          <p:cNvSpPr txBox="1">
            <a:spLocks noChangeArrowheads="1"/>
          </p:cNvSpPr>
          <p:nvPr/>
        </p:nvSpPr>
        <p:spPr bwMode="auto">
          <a:xfrm>
            <a:off x="4716462" y="5192284"/>
            <a:ext cx="3673475" cy="1569660"/>
          </a:xfrm>
          <a:prstGeom prst="rect">
            <a:avLst/>
          </a:prstGeom>
          <a:noFill/>
          <a:ln w="9525">
            <a:noFill/>
            <a:miter lim="800000"/>
            <a:headEnd/>
            <a:tailEnd/>
          </a:ln>
          <a:effectLst/>
        </p:spPr>
        <p:txBody>
          <a:bodyPr>
            <a:spAutoFit/>
          </a:bodyPr>
          <a:lstStyle/>
          <a:p>
            <a:pPr algn="just"/>
            <a:r>
              <a:rPr lang="es-ES" sz="1600" dirty="0"/>
              <a:t>Swiss editor AT </a:t>
            </a:r>
            <a:r>
              <a:rPr lang="es-ES" sz="1600" dirty="0" err="1"/>
              <a:t>Verlag</a:t>
            </a:r>
            <a:r>
              <a:rPr lang="es-ES" sz="1600" dirty="0"/>
              <a:t> </a:t>
            </a:r>
            <a:r>
              <a:rPr lang="es-ES" sz="1600" dirty="0" err="1"/>
              <a:t>published</a:t>
            </a:r>
            <a:r>
              <a:rPr lang="es-ES" sz="1600" dirty="0"/>
              <a:t>  </a:t>
            </a:r>
            <a:r>
              <a:rPr lang="es-ES" sz="1600" dirty="0" err="1"/>
              <a:t>this</a:t>
            </a:r>
            <a:r>
              <a:rPr lang="es-ES" sz="1600" dirty="0"/>
              <a:t> </a:t>
            </a:r>
            <a:r>
              <a:rPr lang="es-ES" sz="1600" dirty="0" err="1"/>
              <a:t>book</a:t>
            </a:r>
            <a:r>
              <a:rPr lang="es-ES" sz="1600" dirty="0"/>
              <a:t> </a:t>
            </a:r>
            <a:r>
              <a:rPr lang="es-ES" sz="1600" dirty="0" err="1"/>
              <a:t>about</a:t>
            </a:r>
            <a:r>
              <a:rPr lang="es-ES" sz="1600" dirty="0"/>
              <a:t> </a:t>
            </a:r>
            <a:r>
              <a:rPr lang="es-ES" sz="1600" dirty="0" err="1"/>
              <a:t>the</a:t>
            </a:r>
            <a:r>
              <a:rPr lang="es-ES" sz="1600" dirty="0"/>
              <a:t> </a:t>
            </a:r>
            <a:r>
              <a:rPr lang="es-ES" sz="1600" dirty="0" err="1"/>
              <a:t>best</a:t>
            </a:r>
            <a:r>
              <a:rPr lang="es-ES" sz="1600" dirty="0"/>
              <a:t> 40 </a:t>
            </a:r>
            <a:r>
              <a:rPr lang="es-ES" sz="1600" dirty="0" err="1"/>
              <a:t>female</a:t>
            </a:r>
            <a:r>
              <a:rPr lang="es-ES" sz="1600" dirty="0"/>
              <a:t> </a:t>
            </a:r>
            <a:r>
              <a:rPr lang="es-ES" sz="1600" dirty="0" err="1"/>
              <a:t>winemakers</a:t>
            </a:r>
            <a:r>
              <a:rPr lang="es-ES" sz="1600" dirty="0"/>
              <a:t> in </a:t>
            </a:r>
            <a:r>
              <a:rPr lang="es-ES" sz="1600" dirty="0" err="1"/>
              <a:t>contemporary</a:t>
            </a:r>
            <a:r>
              <a:rPr lang="es-ES" sz="1600" dirty="0"/>
              <a:t> </a:t>
            </a:r>
            <a:r>
              <a:rPr lang="es-ES" sz="1600" dirty="0" err="1"/>
              <a:t>wine</a:t>
            </a:r>
            <a:r>
              <a:rPr lang="es-ES" sz="1600" dirty="0"/>
              <a:t> </a:t>
            </a:r>
            <a:r>
              <a:rPr lang="es-ES" sz="1600" dirty="0" err="1"/>
              <a:t>industry</a:t>
            </a:r>
            <a:r>
              <a:rPr lang="es-ES" sz="1600" dirty="0"/>
              <a:t>.</a:t>
            </a:r>
          </a:p>
          <a:p>
            <a:endParaRPr lang="es-ES" sz="1400" dirty="0"/>
          </a:p>
          <a:p>
            <a:r>
              <a:rPr lang="es-ES" dirty="0"/>
              <a:t> </a:t>
            </a:r>
            <a:endParaRPr lang="en-US" dirty="0"/>
          </a:p>
        </p:txBody>
      </p:sp>
      <p:pic>
        <p:nvPicPr>
          <p:cNvPr id="17" name="Imagen 16">
            <a:extLst>
              <a:ext uri="{FF2B5EF4-FFF2-40B4-BE49-F238E27FC236}">
                <a16:creationId xmlns:a16="http://schemas.microsoft.com/office/drawing/2014/main" id="{04891038-43E8-4950-B507-76347FF7C8D1}"/>
              </a:ext>
            </a:extLst>
          </p:cNvPr>
          <p:cNvPicPr>
            <a:picLocks noChangeAspect="1"/>
          </p:cNvPicPr>
          <p:nvPr/>
        </p:nvPicPr>
        <p:blipFill>
          <a:blip r:embed="rId3"/>
          <a:stretch>
            <a:fillRect/>
          </a:stretch>
        </p:blipFill>
        <p:spPr>
          <a:xfrm>
            <a:off x="36141" y="-25791"/>
            <a:ext cx="1752452" cy="1594573"/>
          </a:xfrm>
          <a:prstGeom prst="rect">
            <a:avLst/>
          </a:prstGeom>
        </p:spPr>
      </p:pic>
      <p:pic>
        <p:nvPicPr>
          <p:cNvPr id="2" name="Imagen 1">
            <a:extLst>
              <a:ext uri="{FF2B5EF4-FFF2-40B4-BE49-F238E27FC236}">
                <a16:creationId xmlns:a16="http://schemas.microsoft.com/office/drawing/2014/main" id="{46EDD31D-48F0-3867-6B42-CAF26508E593}"/>
              </a:ext>
            </a:extLst>
          </p:cNvPr>
          <p:cNvPicPr>
            <a:picLocks noChangeAspect="1"/>
          </p:cNvPicPr>
          <p:nvPr/>
        </p:nvPicPr>
        <p:blipFill>
          <a:blip r:embed="rId4"/>
          <a:stretch>
            <a:fillRect/>
          </a:stretch>
        </p:blipFill>
        <p:spPr>
          <a:xfrm>
            <a:off x="30287" y="1721183"/>
            <a:ext cx="4483171" cy="33608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2057401"/>
            <a:ext cx="4343400" cy="2031325"/>
          </a:xfrm>
          <a:prstGeom prst="rect">
            <a:avLst/>
          </a:prstGeom>
          <a:noFill/>
          <a:ln w="9525">
            <a:noFill/>
            <a:miter lim="800000"/>
            <a:headEnd/>
            <a:tailEnd/>
          </a:ln>
          <a:effectLst/>
        </p:spPr>
        <p:txBody>
          <a:bodyPr wrap="square">
            <a:spAutoFit/>
          </a:bodyPr>
          <a:lstStyle/>
          <a:p>
            <a:pPr algn="just"/>
            <a:endParaRPr lang="es-ES" altLang="zh-CN" sz="1400" dirty="0">
              <a:latin typeface="Times New Roman" pitchFamily="18" charset="0"/>
              <a:ea typeface="SimSun" pitchFamily="2" charset="-122"/>
            </a:endParaRPr>
          </a:p>
          <a:p>
            <a:pPr algn="just"/>
            <a:endParaRPr lang="es-ES" sz="1400" dirty="0">
              <a:latin typeface="Times New Roman" pitchFamily="18" charset="0"/>
              <a:ea typeface="SimSun" pitchFamily="2" charset="-122"/>
            </a:endParaRPr>
          </a:p>
          <a:p>
            <a:pPr algn="just"/>
            <a:endParaRPr lang="es-ES" sz="1400" dirty="0">
              <a:latin typeface="Times New Roman" pitchFamily="18" charset="0"/>
              <a:ea typeface="SimSun" pitchFamily="2" charset="-122"/>
            </a:endParaRPr>
          </a:p>
          <a:p>
            <a:pPr algn="just"/>
            <a:endParaRPr lang="es-ES" sz="1400" dirty="0">
              <a:latin typeface="Times New Roman" pitchFamily="18" charset="0"/>
              <a:ea typeface="SimSun" pitchFamily="2" charset="-122"/>
            </a:endParaRPr>
          </a:p>
          <a:p>
            <a:pPr algn="just"/>
            <a:endParaRPr lang="es-ES" sz="1400" dirty="0">
              <a:latin typeface="Times New Roman" pitchFamily="18" charset="0"/>
              <a:ea typeface="SimSun" pitchFamily="2" charset="-122"/>
            </a:endParaRPr>
          </a:p>
          <a:p>
            <a:pPr algn="just"/>
            <a:endParaRPr lang="es-ES" sz="1400" dirty="0">
              <a:latin typeface="Times New Roman" pitchFamily="18" charset="0"/>
              <a:ea typeface="SimSun" pitchFamily="2" charset="-122"/>
            </a:endParaRPr>
          </a:p>
          <a:p>
            <a:pPr algn="just"/>
            <a:endParaRPr lang="es-ES" sz="1400" dirty="0">
              <a:latin typeface="Times New Roman" pitchFamily="18" charset="0"/>
              <a:ea typeface="SimSun" pitchFamily="2" charset="-122"/>
            </a:endParaRPr>
          </a:p>
          <a:p>
            <a:pPr algn="just"/>
            <a:endParaRPr lang="en-US" sz="1400" dirty="0">
              <a:latin typeface="Times New Roman" pitchFamily="18" charset="0"/>
            </a:endParaRPr>
          </a:p>
          <a:p>
            <a:pPr algn="just"/>
            <a:endParaRPr lang="es-ES" sz="1400" dirty="0">
              <a:latin typeface="Times New Roman" pitchFamily="18" charset="0"/>
            </a:endParaRPr>
          </a:p>
        </p:txBody>
      </p:sp>
      <p:sp>
        <p:nvSpPr>
          <p:cNvPr id="3077" name="Rectangle 5"/>
          <p:cNvSpPr>
            <a:spLocks noChangeArrowheads="1"/>
          </p:cNvSpPr>
          <p:nvPr/>
        </p:nvSpPr>
        <p:spPr bwMode="auto">
          <a:xfrm>
            <a:off x="2900363" y="157163"/>
            <a:ext cx="946150" cy="320675"/>
          </a:xfrm>
          <a:prstGeom prst="rect">
            <a:avLst/>
          </a:prstGeom>
          <a:noFill/>
          <a:ln w="9525">
            <a:noFill/>
            <a:miter lim="800000"/>
            <a:headEnd/>
            <a:tailEnd/>
          </a:ln>
          <a:effectLst/>
        </p:spPr>
        <p:txBody>
          <a:bodyPr wrap="none" anchor="ctr">
            <a:spAutoFit/>
          </a:bodyPr>
          <a:lstStyle/>
          <a:p>
            <a:r>
              <a:rPr lang="en-US" sz="1500">
                <a:solidFill>
                  <a:srgbClr val="7D7D7D"/>
                </a:solidFill>
                <a:latin typeface="Times New Roman" pitchFamily="18" charset="0"/>
                <a:ea typeface="PT Sans"/>
                <a:cs typeface="PT Sans"/>
              </a:rPr>
              <a:t>                </a:t>
            </a:r>
            <a:endParaRPr lang="en-US"/>
          </a:p>
        </p:txBody>
      </p:sp>
      <p:pic>
        <p:nvPicPr>
          <p:cNvPr id="16" name="Picture 4"/>
          <p:cNvPicPr>
            <a:picLocks noChangeAspect="1" noChangeArrowheads="1"/>
          </p:cNvPicPr>
          <p:nvPr/>
        </p:nvPicPr>
        <p:blipFill>
          <a:blip r:embed="rId2"/>
          <a:srcRect/>
          <a:stretch>
            <a:fillRect/>
          </a:stretch>
        </p:blipFill>
        <p:spPr bwMode="auto">
          <a:xfrm>
            <a:off x="0" y="1210599"/>
            <a:ext cx="9113446" cy="6271772"/>
          </a:xfrm>
          <a:prstGeom prst="rect">
            <a:avLst/>
          </a:prstGeom>
          <a:noFill/>
          <a:ln w="9525">
            <a:noFill/>
            <a:miter lim="800000"/>
            <a:headEnd/>
            <a:tailEnd/>
          </a:ln>
          <a:effectLst/>
        </p:spPr>
      </p:pic>
      <p:sp>
        <p:nvSpPr>
          <p:cNvPr id="17" name="16 Rectángulo"/>
          <p:cNvSpPr/>
          <p:nvPr/>
        </p:nvSpPr>
        <p:spPr>
          <a:xfrm>
            <a:off x="2133600" y="317500"/>
            <a:ext cx="5181600" cy="646331"/>
          </a:xfrm>
          <a:prstGeom prst="rect">
            <a:avLst/>
          </a:prstGeom>
        </p:spPr>
        <p:txBody>
          <a:bodyPr wrap="square">
            <a:spAutoFit/>
          </a:bodyPr>
          <a:lstStyle/>
          <a:p>
            <a:pPr algn="just"/>
            <a:r>
              <a:rPr lang="es-ES" b="1" dirty="0" err="1">
                <a:latin typeface="Times New Roman" pitchFamily="18" charset="0"/>
                <a:cs typeface="Times New Roman" pitchFamily="18" charset="0"/>
              </a:rPr>
              <a:t>Enjoy</a:t>
            </a:r>
            <a:r>
              <a:rPr lang="es-ES" b="1" dirty="0">
                <a:latin typeface="Times New Roman" pitchFamily="18" charset="0"/>
                <a:cs typeface="Times New Roman" pitchFamily="18" charset="0"/>
              </a:rPr>
              <a:t> </a:t>
            </a:r>
            <a:r>
              <a:rPr lang="es-ES" b="1" dirty="0" err="1">
                <a:latin typeface="Times New Roman" pitchFamily="18" charset="0"/>
                <a:cs typeface="Times New Roman" pitchFamily="18" charset="0"/>
              </a:rPr>
              <a:t>the</a:t>
            </a:r>
            <a:r>
              <a:rPr lang="es-ES" b="1" dirty="0">
                <a:latin typeface="Times New Roman" pitchFamily="18" charset="0"/>
                <a:cs typeface="Times New Roman" pitchFamily="18" charset="0"/>
              </a:rPr>
              <a:t> </a:t>
            </a:r>
            <a:r>
              <a:rPr lang="es-ES" b="1" dirty="0" err="1">
                <a:latin typeface="Times New Roman" pitchFamily="18" charset="0"/>
                <a:cs typeface="Times New Roman" pitchFamily="18" charset="0"/>
              </a:rPr>
              <a:t>best</a:t>
            </a:r>
            <a:r>
              <a:rPr lang="es-ES" b="1" dirty="0">
                <a:latin typeface="Times New Roman" pitchFamily="18" charset="0"/>
                <a:cs typeface="Times New Roman" pitchFamily="18" charset="0"/>
              </a:rPr>
              <a:t> taste, </a:t>
            </a:r>
            <a:r>
              <a:rPr lang="es-ES" b="1" dirty="0" err="1">
                <a:latin typeface="Times New Roman" pitchFamily="18" charset="0"/>
                <a:cs typeface="Times New Roman" pitchFamily="18" charset="0"/>
              </a:rPr>
              <a:t>modern</a:t>
            </a:r>
            <a:r>
              <a:rPr lang="es-ES" b="1" dirty="0">
                <a:latin typeface="Times New Roman" pitchFamily="18" charset="0"/>
                <a:cs typeface="Times New Roman" pitchFamily="18" charset="0"/>
              </a:rPr>
              <a:t> </a:t>
            </a:r>
            <a:r>
              <a:rPr lang="es-ES" b="1" dirty="0" err="1">
                <a:latin typeface="Times New Roman" pitchFamily="18" charset="0"/>
                <a:cs typeface="Times New Roman" pitchFamily="18" charset="0"/>
              </a:rPr>
              <a:t>wines</a:t>
            </a:r>
            <a:r>
              <a:rPr lang="es-ES" b="1" dirty="0">
                <a:latin typeface="Times New Roman" pitchFamily="18" charset="0"/>
                <a:cs typeface="Times New Roman" pitchFamily="18" charset="0"/>
              </a:rPr>
              <a:t> at </a:t>
            </a:r>
            <a:r>
              <a:rPr lang="es-ES" b="1" dirty="0" err="1">
                <a:latin typeface="Times New Roman" pitchFamily="18" charset="0"/>
                <a:cs typeface="Times New Roman" pitchFamily="18" charset="0"/>
              </a:rPr>
              <a:t>the</a:t>
            </a:r>
            <a:r>
              <a:rPr lang="es-ES" b="1" dirty="0">
                <a:latin typeface="Times New Roman" pitchFamily="18" charset="0"/>
                <a:cs typeface="Times New Roman" pitchFamily="18" charset="0"/>
              </a:rPr>
              <a:t> </a:t>
            </a:r>
            <a:r>
              <a:rPr lang="es-ES" b="1" dirty="0" err="1">
                <a:latin typeface="Times New Roman" pitchFamily="18" charset="0"/>
                <a:cs typeface="Times New Roman" pitchFamily="18" charset="0"/>
              </a:rPr>
              <a:t>cutting</a:t>
            </a:r>
            <a:r>
              <a:rPr lang="es-ES" b="1" dirty="0">
                <a:latin typeface="Times New Roman" pitchFamily="18" charset="0"/>
                <a:cs typeface="Times New Roman" pitchFamily="18" charset="0"/>
              </a:rPr>
              <a:t> </a:t>
            </a:r>
            <a:r>
              <a:rPr lang="es-ES" b="1" dirty="0" err="1">
                <a:latin typeface="Times New Roman" pitchFamily="18" charset="0"/>
                <a:cs typeface="Times New Roman" pitchFamily="18" charset="0"/>
              </a:rPr>
              <a:t>edge</a:t>
            </a:r>
            <a:r>
              <a:rPr lang="es-ES" b="1" dirty="0">
                <a:latin typeface="Times New Roman" pitchFamily="18" charset="0"/>
                <a:cs typeface="Times New Roman" pitchFamily="18" charset="0"/>
              </a:rPr>
              <a:t> of </a:t>
            </a:r>
            <a:r>
              <a:rPr lang="es-ES" b="1" dirty="0" err="1">
                <a:latin typeface="Times New Roman" pitchFamily="18" charset="0"/>
                <a:cs typeface="Times New Roman" pitchFamily="18" charset="0"/>
              </a:rPr>
              <a:t>tradition</a:t>
            </a:r>
            <a:r>
              <a:rPr lang="es-ES" dirty="0">
                <a:latin typeface="Times New Roman" pitchFamily="18" charset="0"/>
                <a:cs typeface="Times New Roman" pitchFamily="18" charset="0"/>
              </a:rPr>
              <a:t> </a:t>
            </a:r>
          </a:p>
        </p:txBody>
      </p:sp>
      <p:pic>
        <p:nvPicPr>
          <p:cNvPr id="8" name="Imagen 7">
            <a:extLst>
              <a:ext uri="{FF2B5EF4-FFF2-40B4-BE49-F238E27FC236}">
                <a16:creationId xmlns:a16="http://schemas.microsoft.com/office/drawing/2014/main" id="{3EF31F5D-2D59-43B0-AF07-344D7E670A59}"/>
              </a:ext>
            </a:extLst>
          </p:cNvPr>
          <p:cNvPicPr>
            <a:picLocks noChangeAspect="1"/>
          </p:cNvPicPr>
          <p:nvPr/>
        </p:nvPicPr>
        <p:blipFill>
          <a:blip r:embed="rId3"/>
          <a:stretch>
            <a:fillRect/>
          </a:stretch>
        </p:blipFill>
        <p:spPr>
          <a:xfrm>
            <a:off x="284660" y="129473"/>
            <a:ext cx="1308912" cy="1190992"/>
          </a:xfrm>
          <a:prstGeom prst="rect">
            <a:avLst/>
          </a:prstGeom>
        </p:spPr>
      </p:pic>
    </p:spTree>
  </p:cSld>
  <p:clrMapOvr>
    <a:masterClrMapping/>
  </p:clrMapOvr>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1039</TotalTime>
  <Words>777</Words>
  <Application>Microsoft Office PowerPoint</Application>
  <PresentationFormat>Affichage à l'écran (4:3)</PresentationFormat>
  <Paragraphs>119</Paragraphs>
  <Slides>11</Slides>
  <Notes>1</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11</vt:i4>
      </vt:variant>
    </vt:vector>
  </HeadingPairs>
  <TitlesOfParts>
    <vt:vector size="22" baseType="lpstr">
      <vt:lpstr>Arial</vt:lpstr>
      <vt:lpstr>Arial Narrow</vt:lpstr>
      <vt:lpstr>Calibri</vt:lpstr>
      <vt:lpstr>Calibri Light</vt:lpstr>
      <vt:lpstr>Enriqueta</vt:lpstr>
      <vt:lpstr>Garamond</vt:lpstr>
      <vt:lpstr>Times New Roman</vt:lpstr>
      <vt:lpstr>Verdana</vt:lpstr>
      <vt:lpstr>Wingdings</vt:lpstr>
      <vt:lpstr>Tema de Office</vt:lpstr>
      <vt:lpstr>Acrobat Document</vt:lpstr>
      <vt:lpstr>  Vineyards and winery since 1966</vt:lpstr>
      <vt:lpstr>Présentation PowerPoint</vt:lpstr>
      <vt:lpstr>FAMILY TRADITION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Philips</dc:creator>
  <cp:lastModifiedBy>Léon Cambier</cp:lastModifiedBy>
  <cp:revision>36</cp:revision>
  <dcterms:created xsi:type="dcterms:W3CDTF">2014-01-27T06:56:05Z</dcterms:created>
  <dcterms:modified xsi:type="dcterms:W3CDTF">2022-12-28T07:24:00Z</dcterms:modified>
</cp:coreProperties>
</file>