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1" r:id="rId2"/>
    <p:sldId id="263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B095E-C064-4302-B3A9-E31C90BB4E80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28DC0-9D8C-4DD8-BF34-49C7D25C3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7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358F-DC82-4C75-A400-652B129DD3A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6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7E3B42C-5AEF-446A-A007-CA7C0731FC9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0B9DC-7DFD-4487-8E50-A6CCFD8B1DFF}" type="slidenum">
              <a:rPr lang="en-Z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2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1BF2E9-5592-47DF-8A54-4BD6FF06B142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FD6D9-CA0A-4316-BFF7-F321CFFB21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4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C38382-80A2-4B1E-80C9-E20C876C2BD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8458D-6B43-4C80-BA3B-FA470A360B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90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641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011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4729" y="1299036"/>
            <a:ext cx="8794113" cy="124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ZA" noProof="0" smtClean="0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3586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220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>
            <a:spLocks noChangeArrowheads="1"/>
          </p:cNvSpPr>
          <p:nvPr userDrawn="1"/>
        </p:nvSpPr>
        <p:spPr bwMode="auto">
          <a:xfrm>
            <a:off x="822325" y="446088"/>
            <a:ext cx="968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ts val="900"/>
              </a:spcBef>
              <a:buClr>
                <a:srgbClr val="4F81BD"/>
              </a:buClr>
              <a:buFont typeface="Arial" pitchFamily="34" charset="0"/>
              <a:buNone/>
            </a:pPr>
            <a:r>
              <a:rPr lang="en-US" sz="1200">
                <a:solidFill>
                  <a:srgbClr val="ED1C24"/>
                </a:solidFill>
                <a:cs typeface="Tahoma" pitchFamily="34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6" y="676944"/>
            <a:ext cx="7986197" cy="839119"/>
          </a:xfrm>
        </p:spPr>
        <p:txBody>
          <a:bodyPr/>
          <a:lstStyle>
            <a:lvl1pPr>
              <a:defRPr sz="26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46377" y="409562"/>
            <a:ext cx="3743838" cy="274638"/>
          </a:xfrm>
        </p:spPr>
        <p:txBody>
          <a:bodyPr/>
          <a:lstStyle>
            <a:lvl1pPr marL="0" indent="0">
              <a:buFont typeface="Arial" pitchFamily="34" charset="0"/>
              <a:buNone/>
              <a:defRPr sz="1200" baseline="0"/>
            </a:lvl1pPr>
            <a:lvl2pPr marL="0" indent="0">
              <a:buFont typeface="Arial" pitchFamily="34" charset="0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4382" y="413269"/>
            <a:ext cx="387347" cy="274638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1200"/>
            </a:lvl1pPr>
            <a:lvl2pPr marL="0" indent="0">
              <a:buFont typeface="Arial" pitchFamily="34" charset="0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88" y="1597025"/>
            <a:ext cx="7986712" cy="427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325" y="5978525"/>
            <a:ext cx="2308225" cy="609600"/>
          </a:xfrm>
          <a:noFill/>
        </p:spPr>
        <p:txBody>
          <a:bodyPr anchor="ctr" anchorCtr="0"/>
          <a:lstStyle>
            <a:lvl1pPr algn="ctr"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8"/>
          </p:nvPr>
        </p:nvSpPr>
        <p:spPr>
          <a:xfrm>
            <a:off x="3933825" y="6357938"/>
            <a:ext cx="1266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BC96C-F616-4E80-B8DF-6F78E1F458A3}" type="datetime1">
              <a:rPr lang="en-US">
                <a:solidFill>
                  <a:prstClr val="black"/>
                </a:solidFill>
              </a:rPr>
              <a:pPr>
                <a:defRPr/>
              </a:pPr>
              <a:t>12/4/2015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4211960" y="6237312"/>
            <a:ext cx="3371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© 2012. Proprietary and confidential.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8543925" y="6357938"/>
            <a:ext cx="306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AC550-CE83-46FB-A4CF-FE98E59A13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6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AA2DDD-FCB2-42C9-A4CD-4217BA92050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0B9DC-7DFD-4487-8E50-A6CCFD8B1DFF}" type="slidenum">
              <a:rPr lang="en-Z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7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F7B98A-8C8F-465D-AA54-9131AEFCB2F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4CF4C-7CDB-43EC-834A-2DDA2559A8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6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A635E3-BCB9-4252-AA87-650C2BFC584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0B9DC-7DFD-4487-8E50-A6CCFD8B1DFF}" type="slidenum">
              <a:rPr lang="en-Z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5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B507116-E027-4414-B989-64BE363C584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88438-8D20-46AC-8101-06D083B8D7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36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091459-5CEE-4FD1-9CEC-9E3F0A0AA172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0B9DC-7DFD-4487-8E50-A6CCFD8B1DFF}" type="slidenum">
              <a:rPr lang="en-Z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6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80A09F-CD2F-46F1-9321-87C3AC93BB5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0B9DC-7DFD-4487-8E50-A6CCFD8B1DFF}" type="slidenum">
              <a:rPr lang="en-Z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33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B82A86-2385-40A9-AE5B-D5B75C2F3E1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DFF56-C0CF-4558-BEEE-A90BA7AE7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68476D-9A54-4377-A412-1BFDCCE276E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FA9B-76BA-49F1-B183-D50FCBC579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6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lide_master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77013"/>
            <a:ext cx="2133600" cy="277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00B9DC-7DFD-4487-8E50-A6CCFD8B1DFF}" type="slidenum">
              <a:rPr lang="en-ZA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9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927A42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927A42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927A42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927A42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927A42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927A42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927A42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927A42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927A42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OBIKWA Background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eaLnBrk="0" fontAlgn="auto" hangingPunct="0">
              <a:spcBef>
                <a:spcPct val="3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sz="1600" dirty="0" err="1">
                <a:solidFill>
                  <a:srgbClr val="000000"/>
                </a:solidFill>
              </a:rPr>
              <a:t>OBiKWA</a:t>
            </a:r>
            <a:r>
              <a:rPr lang="en-ZA" sz="1600" dirty="0">
                <a:solidFill>
                  <a:srgbClr val="000000"/>
                </a:solidFill>
              </a:rPr>
              <a:t> wines have been launched to the international market in 2002 and have rolled out to South Africa in 2009.  Today it is available in more than 43 countries globally.</a:t>
            </a:r>
          </a:p>
          <a:p>
            <a:pPr marL="0" lvl="0" indent="0" defTabSz="914400" eaLnBrk="0" fontAlgn="auto" hangingPunct="0">
              <a:spcBef>
                <a:spcPct val="3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ZA" sz="1600" dirty="0">
              <a:solidFill>
                <a:srgbClr val="000000"/>
              </a:solidFill>
            </a:endParaRPr>
          </a:p>
          <a:p>
            <a:pPr marL="0" lvl="0" indent="0" defTabSz="914400" eaLnBrk="0" fontAlgn="auto" hangingPunct="0">
              <a:spcBef>
                <a:spcPct val="3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sz="1600" dirty="0">
                <a:solidFill>
                  <a:srgbClr val="000000"/>
                </a:solidFill>
              </a:rPr>
              <a:t>  Since launch in 2002, this ethnic inspired brand has shown very positive growth trends.  </a:t>
            </a:r>
          </a:p>
          <a:p>
            <a:pPr marL="0" lvl="0" indent="0" defTabSz="914400" eaLnBrk="0" fontAlgn="auto" hangingPunct="0">
              <a:spcBef>
                <a:spcPct val="30000"/>
              </a:spcBef>
              <a:spcAft>
                <a:spcPts val="0"/>
              </a:spcAft>
              <a:buNone/>
            </a:pPr>
            <a:endParaRPr lang="en-ZA" sz="1600" dirty="0">
              <a:solidFill>
                <a:srgbClr val="000000"/>
              </a:solidFill>
            </a:endParaRPr>
          </a:p>
          <a:p>
            <a:pPr marL="0" lvl="0" indent="0" defTabSz="914400" eaLnBrk="0" fontAlgn="auto" hangingPunct="0">
              <a:spcBef>
                <a:spcPct val="3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sz="1600" dirty="0">
                <a:solidFill>
                  <a:srgbClr val="000000"/>
                </a:solidFill>
              </a:rPr>
              <a:t> The </a:t>
            </a:r>
            <a:r>
              <a:rPr lang="en-ZA" sz="1600" dirty="0" smtClean="0">
                <a:solidFill>
                  <a:srgbClr val="000000"/>
                </a:solidFill>
              </a:rPr>
              <a:t>new </a:t>
            </a:r>
            <a:r>
              <a:rPr lang="en-ZA" sz="1600" dirty="0">
                <a:solidFill>
                  <a:srgbClr val="000000"/>
                </a:solidFill>
              </a:rPr>
              <a:t>packaging portraits </a:t>
            </a:r>
            <a:r>
              <a:rPr lang="en-ZA" sz="1600" dirty="0" smtClean="0">
                <a:solidFill>
                  <a:srgbClr val="000000"/>
                </a:solidFill>
              </a:rPr>
              <a:t> a more modern and premium look and feel with excellent stand out on shelf</a:t>
            </a:r>
            <a:endParaRPr lang="en-ZA" sz="1600" dirty="0">
              <a:solidFill>
                <a:srgbClr val="000000"/>
              </a:solidFill>
            </a:endParaRPr>
          </a:p>
          <a:p>
            <a:pPr marL="0" lvl="0" indent="0" defTabSz="914400" eaLnBrk="0" fontAlgn="auto" hangingPunct="0">
              <a:spcBef>
                <a:spcPct val="3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ZA" sz="1600" dirty="0">
              <a:solidFill>
                <a:srgbClr val="000000"/>
              </a:solidFill>
            </a:endParaRPr>
          </a:p>
          <a:p>
            <a:pPr marL="0" lvl="0" indent="0" defTabSz="914400" eaLnBrk="0" fontAlgn="auto" hangingPunct="0">
              <a:spcBef>
                <a:spcPct val="3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sz="1600" dirty="0">
                <a:solidFill>
                  <a:srgbClr val="000000"/>
                </a:solidFill>
              </a:rPr>
              <a:t> Since launch in 2002 the </a:t>
            </a:r>
            <a:r>
              <a:rPr lang="en-ZA" sz="1600" dirty="0" smtClean="0">
                <a:solidFill>
                  <a:srgbClr val="000000"/>
                </a:solidFill>
              </a:rPr>
              <a:t>concept has </a:t>
            </a:r>
            <a:r>
              <a:rPr lang="en-ZA" sz="1600" dirty="0">
                <a:solidFill>
                  <a:srgbClr val="000000"/>
                </a:solidFill>
              </a:rPr>
              <a:t>been tweaked slightly to fit various initiatives  such as eco-packaging trends (Light weight</a:t>
            </a:r>
            <a:r>
              <a:rPr lang="en-ZA" sz="1600" dirty="0" smtClean="0">
                <a:solidFill>
                  <a:srgbClr val="000000"/>
                </a:solidFill>
              </a:rPr>
              <a:t>)</a:t>
            </a:r>
            <a:endParaRPr lang="en-ZA" sz="1600" dirty="0">
              <a:solidFill>
                <a:srgbClr val="000000"/>
              </a:solidFill>
            </a:endParaRPr>
          </a:p>
          <a:p>
            <a:pPr marL="0" lvl="0" indent="0" defTabSz="914400" eaLnBrk="0" fontAlgn="auto" hangingPunct="0">
              <a:spcBef>
                <a:spcPct val="3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ZA" sz="1600" dirty="0">
              <a:solidFill>
                <a:srgbClr val="000000"/>
              </a:solidFill>
            </a:endParaRPr>
          </a:p>
          <a:p>
            <a:pPr marL="0" lvl="0" indent="0" defTabSz="914400" eaLnBrk="0" fontAlgn="auto" hangingPunct="0">
              <a:spcBef>
                <a:spcPct val="3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sz="1600" dirty="0">
                <a:solidFill>
                  <a:srgbClr val="000000"/>
                </a:solidFill>
              </a:rPr>
              <a:t>  </a:t>
            </a:r>
            <a:r>
              <a:rPr lang="en-ZA" sz="1600" dirty="0" err="1">
                <a:solidFill>
                  <a:srgbClr val="000000"/>
                </a:solidFill>
              </a:rPr>
              <a:t>OBiKWA</a:t>
            </a:r>
            <a:r>
              <a:rPr lang="en-ZA" sz="1600" dirty="0">
                <a:solidFill>
                  <a:srgbClr val="000000"/>
                </a:solidFill>
              </a:rPr>
              <a:t> was the 1</a:t>
            </a:r>
            <a:r>
              <a:rPr lang="en-ZA" sz="1600" baseline="30000" dirty="0">
                <a:solidFill>
                  <a:srgbClr val="000000"/>
                </a:solidFill>
              </a:rPr>
              <a:t>st</a:t>
            </a:r>
            <a:r>
              <a:rPr lang="en-ZA" sz="1600" dirty="0">
                <a:solidFill>
                  <a:srgbClr val="000000"/>
                </a:solidFill>
              </a:rPr>
              <a:t> SA wine to use the ultra light weight bottle and the brand has leverage this eco-friendly innovation very successfully TTL and on-pack.  </a:t>
            </a:r>
            <a:r>
              <a:rPr lang="en-ZA" sz="1600" dirty="0" smtClean="0">
                <a:solidFill>
                  <a:srgbClr val="000000"/>
                </a:solidFill>
              </a:rPr>
              <a:t>Many </a:t>
            </a:r>
            <a:r>
              <a:rPr lang="en-ZA" sz="1600" dirty="0">
                <a:solidFill>
                  <a:srgbClr val="000000"/>
                </a:solidFill>
              </a:rPr>
              <a:t>other global brands have now followed this trend. </a:t>
            </a:r>
          </a:p>
          <a:p>
            <a:pPr marL="0" lvl="0" indent="0" defTabSz="914400" eaLnBrk="0" fontAlgn="auto" hangingPunct="0">
              <a:spcBef>
                <a:spcPct val="3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ZA" sz="1600" dirty="0">
              <a:solidFill>
                <a:srgbClr val="000000"/>
              </a:solidFill>
            </a:endParaRPr>
          </a:p>
          <a:p>
            <a:pPr marL="0" lvl="0" indent="0" defTabSz="914400" eaLnBrk="0" fontAlgn="auto" hangingPunct="0">
              <a:spcBef>
                <a:spcPct val="3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ZA" sz="1600" dirty="0">
                <a:solidFill>
                  <a:srgbClr val="000000"/>
                </a:solidFill>
              </a:rPr>
              <a:t>  </a:t>
            </a:r>
            <a:r>
              <a:rPr lang="en-ZA" sz="1600" dirty="0" smtClean="0">
                <a:solidFill>
                  <a:srgbClr val="000000"/>
                </a:solidFill>
              </a:rPr>
              <a:t>The </a:t>
            </a:r>
            <a:r>
              <a:rPr lang="en-ZA" sz="1600" dirty="0">
                <a:solidFill>
                  <a:srgbClr val="000000"/>
                </a:solidFill>
              </a:rPr>
              <a:t>pack upgrade </a:t>
            </a:r>
            <a:r>
              <a:rPr lang="en-ZA" sz="1600" dirty="0" smtClean="0">
                <a:solidFill>
                  <a:srgbClr val="000000"/>
                </a:solidFill>
              </a:rPr>
              <a:t>has created </a:t>
            </a:r>
            <a:r>
              <a:rPr lang="en-ZA" sz="1600" dirty="0">
                <a:solidFill>
                  <a:srgbClr val="000000"/>
                </a:solidFill>
              </a:rPr>
              <a:t>fresh and exciting hype around the brand. </a:t>
            </a:r>
          </a:p>
          <a:p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B9DC-7DFD-4487-8E50-A6CCFD8B1DFF}" type="slidenum">
              <a:rPr lang="en-ZA" smtClean="0">
                <a:solidFill>
                  <a:srgbClr val="000000">
                    <a:tint val="75000"/>
                  </a:srgbClr>
                </a:solidFill>
              </a:rPr>
              <a:pPr/>
              <a:t>1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5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USP’s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>
              <a:spcBef>
                <a:spcPct val="0"/>
              </a:spcBef>
              <a:buNone/>
            </a:pPr>
            <a:r>
              <a:rPr lang="en-ZA" altLang="en-US" sz="1600" dirty="0" smtClean="0">
                <a:solidFill>
                  <a:srgbClr val="000000"/>
                </a:solidFill>
              </a:rPr>
              <a:t>Wine</a:t>
            </a:r>
          </a:p>
          <a:p>
            <a:pPr defTabSz="914400">
              <a:spcBef>
                <a:spcPct val="0"/>
              </a:spcBef>
            </a:pPr>
            <a:r>
              <a:rPr lang="en-ZA" altLang="en-US" sz="1600" dirty="0" smtClean="0">
                <a:solidFill>
                  <a:srgbClr val="000000"/>
                </a:solidFill>
              </a:rPr>
              <a:t>Easy-drinking </a:t>
            </a:r>
            <a:r>
              <a:rPr lang="en-ZA" altLang="en-US" sz="1600" dirty="0">
                <a:solidFill>
                  <a:srgbClr val="000000"/>
                </a:solidFill>
              </a:rPr>
              <a:t>quality </a:t>
            </a:r>
            <a:r>
              <a:rPr lang="en-ZA" altLang="en-US" sz="1600" dirty="0" smtClean="0">
                <a:solidFill>
                  <a:srgbClr val="000000"/>
                </a:solidFill>
              </a:rPr>
              <a:t>wines, the </a:t>
            </a:r>
            <a:r>
              <a:rPr lang="en-ZA" altLang="en-US" sz="1600" dirty="0">
                <a:solidFill>
                  <a:srgbClr val="000000"/>
                </a:solidFill>
              </a:rPr>
              <a:t>perfect choice for adventurous lovers of life and </a:t>
            </a:r>
            <a:r>
              <a:rPr lang="en-ZA" altLang="en-US" sz="1600" dirty="0" smtClean="0">
                <a:solidFill>
                  <a:srgbClr val="000000"/>
                </a:solidFill>
              </a:rPr>
              <a:t>those </a:t>
            </a:r>
            <a:r>
              <a:rPr lang="en-ZA" altLang="en-US" sz="1600" dirty="0">
                <a:solidFill>
                  <a:srgbClr val="000000"/>
                </a:solidFill>
              </a:rPr>
              <a:t>looking for something a little </a:t>
            </a:r>
            <a:r>
              <a:rPr lang="en-ZA" altLang="en-US" sz="1600" dirty="0" smtClean="0">
                <a:solidFill>
                  <a:srgbClr val="000000"/>
                </a:solidFill>
              </a:rPr>
              <a:t>different</a:t>
            </a:r>
          </a:p>
          <a:p>
            <a:pPr defTabSz="914400">
              <a:spcBef>
                <a:spcPct val="0"/>
              </a:spcBef>
            </a:pPr>
            <a:endParaRPr lang="en-ZA" altLang="en-US" sz="1600" dirty="0">
              <a:solidFill>
                <a:srgbClr val="000000"/>
              </a:solidFill>
            </a:endParaRPr>
          </a:p>
          <a:p>
            <a:pPr defTabSz="914400">
              <a:spcBef>
                <a:spcPct val="0"/>
              </a:spcBef>
            </a:pPr>
            <a:r>
              <a:rPr lang="en-ZA" altLang="en-US" sz="1600" dirty="0" smtClean="0">
                <a:solidFill>
                  <a:srgbClr val="000000"/>
                </a:solidFill>
              </a:rPr>
              <a:t>Great wines at a commercial price point </a:t>
            </a:r>
          </a:p>
          <a:p>
            <a:pPr defTabSz="914400">
              <a:spcBef>
                <a:spcPct val="0"/>
              </a:spcBef>
            </a:pPr>
            <a:endParaRPr lang="en-ZA" altLang="en-US" sz="1600" dirty="0">
              <a:solidFill>
                <a:srgbClr val="000000"/>
              </a:solidFill>
            </a:endParaRPr>
          </a:p>
          <a:p>
            <a:pPr defTabSz="914400">
              <a:spcBef>
                <a:spcPct val="0"/>
              </a:spcBef>
            </a:pPr>
            <a:r>
              <a:rPr lang="en-ZA" altLang="en-US" sz="1600" dirty="0" smtClean="0">
                <a:solidFill>
                  <a:srgbClr val="000000"/>
                </a:solidFill>
              </a:rPr>
              <a:t>Expressive  varietal characteristics  </a:t>
            </a:r>
          </a:p>
          <a:p>
            <a:pPr defTabSz="914400">
              <a:spcBef>
                <a:spcPct val="0"/>
              </a:spcBef>
            </a:pPr>
            <a:endParaRPr lang="en-ZA" altLang="en-US" sz="1600" dirty="0">
              <a:solidFill>
                <a:srgbClr val="000000"/>
              </a:solidFill>
            </a:endParaRPr>
          </a:p>
          <a:p>
            <a:pPr defTabSz="914400">
              <a:spcBef>
                <a:spcPct val="0"/>
              </a:spcBef>
            </a:pPr>
            <a:r>
              <a:rPr lang="en-ZA" altLang="en-US" sz="1600" dirty="0" smtClean="0">
                <a:solidFill>
                  <a:srgbClr val="000000"/>
                </a:solidFill>
              </a:rPr>
              <a:t>Excellent value everyday drinking wines</a:t>
            </a:r>
          </a:p>
          <a:p>
            <a:pPr defTabSz="914400">
              <a:spcBef>
                <a:spcPct val="0"/>
              </a:spcBef>
            </a:pPr>
            <a:endParaRPr lang="en-ZA" altLang="en-US" sz="1600" dirty="0">
              <a:solidFill>
                <a:srgbClr val="000000"/>
              </a:solidFill>
            </a:endParaRPr>
          </a:p>
          <a:p>
            <a:pPr marL="0" indent="0" defTabSz="914400">
              <a:spcBef>
                <a:spcPct val="0"/>
              </a:spcBef>
              <a:buNone/>
            </a:pPr>
            <a:r>
              <a:rPr lang="en-ZA" altLang="en-US" sz="1600" dirty="0" smtClean="0">
                <a:solidFill>
                  <a:srgbClr val="000000"/>
                </a:solidFill>
              </a:rPr>
              <a:t>Pack</a:t>
            </a:r>
          </a:p>
          <a:p>
            <a:pPr defTabSz="914400">
              <a:spcBef>
                <a:spcPct val="0"/>
              </a:spcBef>
            </a:pPr>
            <a:r>
              <a:rPr lang="en-ZA" altLang="en-US" sz="1600" dirty="0" smtClean="0">
                <a:solidFill>
                  <a:srgbClr val="000000"/>
                </a:solidFill>
              </a:rPr>
              <a:t>Contemporary and modern pack</a:t>
            </a:r>
          </a:p>
          <a:p>
            <a:pPr defTabSz="914400">
              <a:spcBef>
                <a:spcPct val="0"/>
              </a:spcBef>
            </a:pPr>
            <a:endParaRPr lang="en-ZA" altLang="en-US" sz="1600" dirty="0">
              <a:solidFill>
                <a:srgbClr val="000000"/>
              </a:solidFill>
            </a:endParaRPr>
          </a:p>
          <a:p>
            <a:pPr defTabSz="914400">
              <a:spcBef>
                <a:spcPct val="0"/>
              </a:spcBef>
            </a:pPr>
            <a:r>
              <a:rPr lang="en-ZA" altLang="en-US" sz="1600" dirty="0" smtClean="0">
                <a:solidFill>
                  <a:srgbClr val="000000"/>
                </a:solidFill>
              </a:rPr>
              <a:t>Excellent stand out on shelf</a:t>
            </a:r>
          </a:p>
          <a:p>
            <a:pPr defTabSz="914400">
              <a:spcBef>
                <a:spcPct val="0"/>
              </a:spcBef>
            </a:pPr>
            <a:endParaRPr lang="en-ZA" alt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600" dirty="0" smtClean="0"/>
              <a:t>SKUS Available in Europe current are:-</a:t>
            </a:r>
          </a:p>
          <a:p>
            <a:r>
              <a:rPr lang="en-GB" sz="1600" dirty="0" smtClean="0"/>
              <a:t>Whites; Chenin, Chard and </a:t>
            </a:r>
            <a:r>
              <a:rPr lang="en-GB" sz="1600" dirty="0" err="1" smtClean="0"/>
              <a:t>Sauv</a:t>
            </a:r>
            <a:r>
              <a:rPr lang="en-GB" sz="1600" dirty="0" smtClean="0"/>
              <a:t> blanc</a:t>
            </a:r>
          </a:p>
          <a:p>
            <a:r>
              <a:rPr lang="en-GB" sz="1600" dirty="0" smtClean="0"/>
              <a:t>Reds; Cabernet, Merlot, Pinotage and Shiraz</a:t>
            </a:r>
          </a:p>
          <a:p>
            <a:r>
              <a:rPr lang="en-GB" sz="1600" dirty="0" smtClean="0"/>
              <a:t>Rose; Pinotage Rose</a:t>
            </a: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B9DC-7DFD-4487-8E50-A6CCFD8B1DFF}" type="slidenum">
              <a:rPr lang="en-ZA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6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B9DC-7DFD-4487-8E50-A6CCFD8B1DFF}" type="slidenum">
              <a:rPr lang="en-ZA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t="16270" r="22360" b="19246"/>
          <a:stretch/>
        </p:blipFill>
        <p:spPr bwMode="auto">
          <a:xfrm>
            <a:off x="53982" y="1484784"/>
            <a:ext cx="4085970" cy="28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9" t="17803" r="26375" b="13294"/>
          <a:stretch/>
        </p:blipFill>
        <p:spPr bwMode="auto">
          <a:xfrm>
            <a:off x="4350320" y="2611321"/>
            <a:ext cx="4717480" cy="386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3"/>
          <p:cNvSpPr txBox="1">
            <a:spLocks/>
          </p:cNvSpPr>
          <p:nvPr/>
        </p:nvSpPr>
        <p:spPr>
          <a:xfrm>
            <a:off x="43258" y="553244"/>
            <a:ext cx="9100741" cy="57150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927A42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27A42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27A42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27A42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27A42"/>
                </a:solidFill>
                <a:latin typeface="Arial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27A42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27A42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27A42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27A4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A" dirty="0" smtClean="0"/>
              <a:t>OBIKWA PACKAGING EVOLUTION</a:t>
            </a:r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4437112"/>
            <a:ext cx="1691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Current packaging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5257800"/>
            <a:ext cx="42741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u="sng" dirty="0" smtClean="0">
                <a:solidFill>
                  <a:prstClr val="black"/>
                </a:solidFill>
              </a:rPr>
              <a:t>Rational for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prstClr val="black"/>
                </a:solidFill>
              </a:rPr>
              <a:t>The </a:t>
            </a:r>
            <a:r>
              <a:rPr lang="en-ZA" sz="1400" dirty="0">
                <a:solidFill>
                  <a:prstClr val="black"/>
                </a:solidFill>
              </a:rPr>
              <a:t>brand’s packaging has not evolved along with </a:t>
            </a:r>
            <a:endParaRPr lang="en-ZA" sz="1400" dirty="0" smtClean="0">
              <a:solidFill>
                <a:prstClr val="black"/>
              </a:solidFill>
            </a:endParaRPr>
          </a:p>
          <a:p>
            <a:r>
              <a:rPr lang="en-ZA" sz="1400" dirty="0" smtClean="0">
                <a:solidFill>
                  <a:prstClr val="black"/>
                </a:solidFill>
              </a:rPr>
              <a:t>International competitors </a:t>
            </a:r>
            <a:r>
              <a:rPr lang="en-ZA" sz="1400" dirty="0">
                <a:solidFill>
                  <a:prstClr val="black"/>
                </a:solidFill>
              </a:rPr>
              <a:t>&amp; consumer preference.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prstClr val="black"/>
                </a:solidFill>
              </a:rPr>
              <a:t>The brand remained stagnant </a:t>
            </a:r>
            <a:r>
              <a:rPr lang="en-ZA" sz="1400" dirty="0" smtClean="0">
                <a:solidFill>
                  <a:prstClr val="black"/>
                </a:solidFill>
              </a:rPr>
              <a:t>and outdated with </a:t>
            </a:r>
            <a:r>
              <a:rPr lang="en-ZA" sz="1400" dirty="0">
                <a:solidFill>
                  <a:prstClr val="black"/>
                </a:solidFill>
              </a:rPr>
              <a:t>its </a:t>
            </a:r>
            <a:endParaRPr lang="en-ZA" sz="1400" dirty="0" smtClean="0">
              <a:solidFill>
                <a:prstClr val="black"/>
              </a:solidFill>
            </a:endParaRPr>
          </a:p>
          <a:p>
            <a:r>
              <a:rPr lang="en-ZA" sz="1400" dirty="0" smtClean="0">
                <a:solidFill>
                  <a:prstClr val="black"/>
                </a:solidFill>
              </a:rPr>
              <a:t>critter </a:t>
            </a:r>
            <a:r>
              <a:rPr lang="en-ZA" sz="1400" dirty="0">
                <a:solidFill>
                  <a:prstClr val="black"/>
                </a:solidFill>
              </a:rPr>
              <a:t>packaging. </a:t>
            </a:r>
            <a:endParaRPr lang="en-ZA" sz="1400" dirty="0" smtClean="0">
              <a:solidFill>
                <a:prstClr val="black"/>
              </a:solidFill>
            </a:endParaRPr>
          </a:p>
          <a:p>
            <a:r>
              <a:rPr lang="en-ZA" sz="1400" dirty="0" smtClean="0">
                <a:solidFill>
                  <a:prstClr val="black"/>
                </a:solidFill>
              </a:rPr>
              <a:t> </a:t>
            </a:r>
            <a:endParaRPr lang="en-ZA" sz="14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199" y="1295400"/>
            <a:ext cx="40385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prstClr val="black"/>
                </a:solidFill>
              </a:rPr>
              <a:t>NEW premium look and feel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prstClr val="black"/>
                </a:solidFill>
              </a:rPr>
              <a:t>More premium &amp; modern 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prstClr val="black"/>
                </a:solidFill>
              </a:rPr>
              <a:t>Greater consumer proposition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prstClr val="black"/>
                </a:solidFill>
              </a:rPr>
              <a:t>Excellent shelf standout of the brand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prstClr val="black"/>
                </a:solidFill>
              </a:rPr>
              <a:t>Value for money</a:t>
            </a:r>
            <a:endParaRPr lang="en-ZA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0B9DC-7DFD-4487-8E50-A6CCFD8B1DFF}" type="slidenum">
              <a:rPr lang="en-ZA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17329" r="43931" b="22064"/>
          <a:stretch/>
        </p:blipFill>
        <p:spPr bwMode="auto">
          <a:xfrm>
            <a:off x="105793" y="4133845"/>
            <a:ext cx="1664975" cy="156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26042" r="62565" b="33996"/>
          <a:stretch/>
        </p:blipFill>
        <p:spPr bwMode="auto">
          <a:xfrm>
            <a:off x="1812304" y="4917363"/>
            <a:ext cx="1279656" cy="117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1" t="26042" r="35265" b="33996"/>
          <a:stretch/>
        </p:blipFill>
        <p:spPr bwMode="auto">
          <a:xfrm>
            <a:off x="1812304" y="3657600"/>
            <a:ext cx="1301427" cy="116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339" y="4648200"/>
            <a:ext cx="461457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747" y="2971800"/>
            <a:ext cx="1351695" cy="159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triped Right Arrow 8"/>
          <p:cNvSpPr/>
          <p:nvPr/>
        </p:nvSpPr>
        <p:spPr>
          <a:xfrm>
            <a:off x="3349816" y="3886200"/>
            <a:ext cx="1914241" cy="484632"/>
          </a:xfrm>
          <a:prstGeom prst="stripedRightArrow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prstClr val="black"/>
                </a:solidFill>
              </a:rPr>
              <a:t>Updated design</a:t>
            </a: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4058" y="6276201"/>
            <a:ext cx="3727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prstClr val="black"/>
                </a:solidFill>
              </a:rPr>
              <a:t>NEW Outer carton= one colour black on </a:t>
            </a:r>
            <a:r>
              <a:rPr lang="en-ZA" sz="1400" dirty="0" err="1" smtClean="0">
                <a:solidFill>
                  <a:prstClr val="black"/>
                </a:solidFill>
              </a:rPr>
              <a:t>kraft</a:t>
            </a:r>
            <a:endParaRPr lang="en-ZA" sz="1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3774" y="4343400"/>
            <a:ext cx="2206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prstClr val="black"/>
                </a:solidFill>
              </a:rPr>
              <a:t>Cut case example</a:t>
            </a:r>
            <a:endParaRPr lang="en-ZA" sz="1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70097" y="6298641"/>
            <a:ext cx="4693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 smtClean="0">
                <a:solidFill>
                  <a:prstClr val="black"/>
                </a:solidFill>
              </a:rPr>
              <a:t>Current outers = generic red, white and Rose</a:t>
            </a:r>
            <a:endParaRPr lang="en-ZA" sz="1400" dirty="0">
              <a:solidFill>
                <a:prstClr val="black"/>
              </a:solidFill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753" y="1419541"/>
            <a:ext cx="10001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48" y="1374253"/>
            <a:ext cx="9239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4080520" y="2057400"/>
            <a:ext cx="720080" cy="0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99571" y="2602468"/>
            <a:ext cx="304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prstClr val="black"/>
                </a:solidFill>
              </a:rPr>
              <a:t>Closure = move to one colour</a:t>
            </a: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43258" y="553244"/>
            <a:ext cx="9100741" cy="57150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927A42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27A42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27A42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27A42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27A42"/>
                </a:solidFill>
                <a:latin typeface="Arial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27A42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27A42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27A42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27A4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A" dirty="0" smtClean="0"/>
              <a:t>OBIKWA PACKAGING EVOLUTION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25876786"/>
      </p:ext>
    </p:extLst>
  </p:cSld>
  <p:clrMapOvr>
    <a:masterClrMapping/>
  </p:clrMapOvr>
</p:sld>
</file>

<file path=ppt/theme/theme1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314</Words>
  <Application>Microsoft Office PowerPoint</Application>
  <PresentationFormat>On-screen Show (4:3)</PresentationFormat>
  <Paragraphs>55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2_Theme1</vt:lpstr>
      <vt:lpstr>OBIKWA Background</vt:lpstr>
      <vt:lpstr>USP’s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Rani</dc:creator>
  <cp:lastModifiedBy>Sarah Gandy</cp:lastModifiedBy>
  <cp:revision>4</cp:revision>
  <dcterms:created xsi:type="dcterms:W3CDTF">2014-06-27T11:30:04Z</dcterms:created>
  <dcterms:modified xsi:type="dcterms:W3CDTF">2015-12-04T16:08:34Z</dcterms:modified>
</cp:coreProperties>
</file>