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57" r:id="rId4"/>
    <p:sldId id="273" r:id="rId5"/>
    <p:sldId id="264" r:id="rId6"/>
    <p:sldId id="269" r:id="rId7"/>
    <p:sldId id="274" r:id="rId8"/>
    <p:sldId id="265" r:id="rId9"/>
    <p:sldId id="259" r:id="rId10"/>
    <p:sldId id="266" r:id="rId11"/>
    <p:sldId id="268" r:id="rId12"/>
    <p:sldId id="261" r:id="rId13"/>
    <p:sldId id="262" r:id="rId14"/>
    <p:sldId id="263"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7" d="100"/>
          <a:sy n="87" d="100"/>
        </p:scale>
        <p:origin x="-1464" y="-84"/>
      </p:cViewPr>
      <p:guideLst>
        <p:guide orient="horz" pos="1600"/>
        <p:guide pos="277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0928B4-04A0-924D-B8F4-4D38B15291A0}"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9A060-AA3D-CC4E-8732-25C230C11D34}" type="slidenum">
              <a:rPr lang="en-US" smtClean="0"/>
              <a:t>‹#›</a:t>
            </a:fld>
            <a:endParaRPr lang="en-US"/>
          </a:p>
        </p:txBody>
      </p:sp>
    </p:spTree>
    <p:extLst>
      <p:ext uri="{BB962C8B-B14F-4D97-AF65-F5344CB8AC3E}">
        <p14:creationId xmlns:p14="http://schemas.microsoft.com/office/powerpoint/2010/main" val="360596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0928B4-04A0-924D-B8F4-4D38B15291A0}"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9A060-AA3D-CC4E-8732-25C230C11D34}" type="slidenum">
              <a:rPr lang="en-US" smtClean="0"/>
              <a:t>‹#›</a:t>
            </a:fld>
            <a:endParaRPr lang="en-US"/>
          </a:p>
        </p:txBody>
      </p:sp>
    </p:spTree>
    <p:extLst>
      <p:ext uri="{BB962C8B-B14F-4D97-AF65-F5344CB8AC3E}">
        <p14:creationId xmlns:p14="http://schemas.microsoft.com/office/powerpoint/2010/main" val="15969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0928B4-04A0-924D-B8F4-4D38B15291A0}"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9A060-AA3D-CC4E-8732-25C230C11D34}" type="slidenum">
              <a:rPr lang="en-US" smtClean="0"/>
              <a:t>‹#›</a:t>
            </a:fld>
            <a:endParaRPr lang="en-US"/>
          </a:p>
        </p:txBody>
      </p:sp>
    </p:spTree>
    <p:extLst>
      <p:ext uri="{BB962C8B-B14F-4D97-AF65-F5344CB8AC3E}">
        <p14:creationId xmlns:p14="http://schemas.microsoft.com/office/powerpoint/2010/main" val="344066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0928B4-04A0-924D-B8F4-4D38B15291A0}"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9A060-AA3D-CC4E-8732-25C230C11D34}" type="slidenum">
              <a:rPr lang="en-US" smtClean="0"/>
              <a:t>‹#›</a:t>
            </a:fld>
            <a:endParaRPr lang="en-US"/>
          </a:p>
        </p:txBody>
      </p:sp>
    </p:spTree>
    <p:extLst>
      <p:ext uri="{BB962C8B-B14F-4D97-AF65-F5344CB8AC3E}">
        <p14:creationId xmlns:p14="http://schemas.microsoft.com/office/powerpoint/2010/main" val="42290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928B4-04A0-924D-B8F4-4D38B15291A0}"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9A060-AA3D-CC4E-8732-25C230C11D34}" type="slidenum">
              <a:rPr lang="en-US" smtClean="0"/>
              <a:t>‹#›</a:t>
            </a:fld>
            <a:endParaRPr lang="en-US"/>
          </a:p>
        </p:txBody>
      </p:sp>
    </p:spTree>
    <p:extLst>
      <p:ext uri="{BB962C8B-B14F-4D97-AF65-F5344CB8AC3E}">
        <p14:creationId xmlns:p14="http://schemas.microsoft.com/office/powerpoint/2010/main" val="105744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0928B4-04A0-924D-B8F4-4D38B15291A0}"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9A060-AA3D-CC4E-8732-25C230C11D34}" type="slidenum">
              <a:rPr lang="en-US" smtClean="0"/>
              <a:t>‹#›</a:t>
            </a:fld>
            <a:endParaRPr lang="en-US"/>
          </a:p>
        </p:txBody>
      </p:sp>
    </p:spTree>
    <p:extLst>
      <p:ext uri="{BB962C8B-B14F-4D97-AF65-F5344CB8AC3E}">
        <p14:creationId xmlns:p14="http://schemas.microsoft.com/office/powerpoint/2010/main" val="94347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0928B4-04A0-924D-B8F4-4D38B15291A0}" type="datetimeFigureOut">
              <a:rPr lang="en-US" smtClean="0"/>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79A060-AA3D-CC4E-8732-25C230C11D34}" type="slidenum">
              <a:rPr lang="en-US" smtClean="0"/>
              <a:t>‹#›</a:t>
            </a:fld>
            <a:endParaRPr lang="en-US"/>
          </a:p>
        </p:txBody>
      </p:sp>
    </p:spTree>
    <p:extLst>
      <p:ext uri="{BB962C8B-B14F-4D97-AF65-F5344CB8AC3E}">
        <p14:creationId xmlns:p14="http://schemas.microsoft.com/office/powerpoint/2010/main" val="132737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0928B4-04A0-924D-B8F4-4D38B15291A0}" type="datetimeFigureOut">
              <a:rPr lang="en-US" smtClean="0"/>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79A060-AA3D-CC4E-8732-25C230C11D34}" type="slidenum">
              <a:rPr lang="en-US" smtClean="0"/>
              <a:t>‹#›</a:t>
            </a:fld>
            <a:endParaRPr lang="en-US"/>
          </a:p>
        </p:txBody>
      </p:sp>
    </p:spTree>
    <p:extLst>
      <p:ext uri="{BB962C8B-B14F-4D97-AF65-F5344CB8AC3E}">
        <p14:creationId xmlns:p14="http://schemas.microsoft.com/office/powerpoint/2010/main" val="316823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928B4-04A0-924D-B8F4-4D38B15291A0}" type="datetimeFigureOut">
              <a:rPr lang="en-US" smtClean="0"/>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79A060-AA3D-CC4E-8732-25C230C11D34}" type="slidenum">
              <a:rPr lang="en-US" smtClean="0"/>
              <a:t>‹#›</a:t>
            </a:fld>
            <a:endParaRPr lang="en-US"/>
          </a:p>
        </p:txBody>
      </p:sp>
    </p:spTree>
    <p:extLst>
      <p:ext uri="{BB962C8B-B14F-4D97-AF65-F5344CB8AC3E}">
        <p14:creationId xmlns:p14="http://schemas.microsoft.com/office/powerpoint/2010/main" val="55088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928B4-04A0-924D-B8F4-4D38B15291A0}"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9A060-AA3D-CC4E-8732-25C230C11D34}" type="slidenum">
              <a:rPr lang="en-US" smtClean="0"/>
              <a:t>‹#›</a:t>
            </a:fld>
            <a:endParaRPr lang="en-US"/>
          </a:p>
        </p:txBody>
      </p:sp>
    </p:spTree>
    <p:extLst>
      <p:ext uri="{BB962C8B-B14F-4D97-AF65-F5344CB8AC3E}">
        <p14:creationId xmlns:p14="http://schemas.microsoft.com/office/powerpoint/2010/main" val="46207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928B4-04A0-924D-B8F4-4D38B15291A0}"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9A060-AA3D-CC4E-8732-25C230C11D34}" type="slidenum">
              <a:rPr lang="en-US" smtClean="0"/>
              <a:t>‹#›</a:t>
            </a:fld>
            <a:endParaRPr lang="en-US"/>
          </a:p>
        </p:txBody>
      </p:sp>
    </p:spTree>
    <p:extLst>
      <p:ext uri="{BB962C8B-B14F-4D97-AF65-F5344CB8AC3E}">
        <p14:creationId xmlns:p14="http://schemas.microsoft.com/office/powerpoint/2010/main" val="118333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928B4-04A0-924D-B8F4-4D38B15291A0}" type="datetimeFigureOut">
              <a:rPr lang="en-US" smtClean="0"/>
              <a:t>9/18/2014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9A060-AA3D-CC4E-8732-25C230C11D34}" type="slidenum">
              <a:rPr lang="en-US" smtClean="0"/>
              <a:t>‹#›</a:t>
            </a:fld>
            <a:endParaRPr lang="en-US"/>
          </a:p>
        </p:txBody>
      </p:sp>
    </p:spTree>
    <p:extLst>
      <p:ext uri="{BB962C8B-B14F-4D97-AF65-F5344CB8AC3E}">
        <p14:creationId xmlns:p14="http://schemas.microsoft.com/office/powerpoint/2010/main" val="3800114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ble logo_accounting docs_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99583" y="104665"/>
            <a:ext cx="3256304" cy="1174561"/>
          </a:xfrm>
          <a:prstGeom prst="rect">
            <a:avLst/>
          </a:prstGeom>
        </p:spPr>
      </p:pic>
      <p:pic>
        <p:nvPicPr>
          <p:cNvPr id="3" name="Picture 2" descr="Fable mountains at night.jpg"/>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0" y="1331938"/>
            <a:ext cx="9144000" cy="5531130"/>
          </a:xfrm>
          <a:prstGeom prst="rect">
            <a:avLst/>
          </a:prstGeom>
        </p:spPr>
      </p:pic>
    </p:spTree>
    <p:extLst>
      <p:ext uri="{BB962C8B-B14F-4D97-AF65-F5344CB8AC3E}">
        <p14:creationId xmlns:p14="http://schemas.microsoft.com/office/powerpoint/2010/main" val="365720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a:t>
            </a:r>
            <a:endParaRPr lang="en-US" dirty="0"/>
          </a:p>
        </p:txBody>
      </p:sp>
      <p:sp>
        <p:nvSpPr>
          <p:cNvPr id="3" name="Content Placeholder 2"/>
          <p:cNvSpPr>
            <a:spLocks noGrp="1"/>
          </p:cNvSpPr>
          <p:nvPr>
            <p:ph idx="1"/>
          </p:nvPr>
        </p:nvSpPr>
        <p:spPr/>
        <p:txBody>
          <a:bodyPr>
            <a:normAutofit/>
          </a:bodyPr>
          <a:lstStyle/>
          <a:p>
            <a:pPr>
              <a:lnSpc>
                <a:spcPct val="120000"/>
              </a:lnSpc>
            </a:pPr>
            <a:r>
              <a:rPr lang="en-US" sz="1600" dirty="0" smtClean="0"/>
              <a:t>At Fable, we </a:t>
            </a:r>
            <a:r>
              <a:rPr lang="en-US" sz="1600" dirty="0"/>
              <a:t>believe in a diversified farm system promoting both stability and fertility. </a:t>
            </a:r>
            <a:endParaRPr lang="en-US" sz="1600" dirty="0" smtClean="0"/>
          </a:p>
          <a:p>
            <a:pPr>
              <a:lnSpc>
                <a:spcPct val="120000"/>
              </a:lnSpc>
            </a:pPr>
            <a:r>
              <a:rPr lang="en-US" sz="1600" dirty="0" smtClean="0"/>
              <a:t>As </a:t>
            </a:r>
            <a:r>
              <a:rPr lang="en-US" sz="1600" dirty="0"/>
              <a:t>part of this system we have integrated animals onto the farm. We have a herd of indigenous </a:t>
            </a:r>
            <a:r>
              <a:rPr lang="en-US" sz="1600" dirty="0" err="1"/>
              <a:t>Nguni</a:t>
            </a:r>
            <a:r>
              <a:rPr lang="en-US" sz="1600" dirty="0"/>
              <a:t> cattle, around a hundred Merino sheep and a few </a:t>
            </a:r>
            <a:r>
              <a:rPr lang="en-US" sz="1600" dirty="0" smtClean="0"/>
              <a:t>pigs</a:t>
            </a:r>
            <a:r>
              <a:rPr lang="en-US" sz="1600" dirty="0"/>
              <a:t>.</a:t>
            </a:r>
          </a:p>
          <a:p>
            <a:pPr>
              <a:lnSpc>
                <a:spcPct val="120000"/>
              </a:lnSpc>
            </a:pPr>
            <a:r>
              <a:rPr lang="en-US" sz="1600" dirty="0"/>
              <a:t>All our animals are pasture fed, and are completely free range. They have a shepherd who looks after them during the day and at night they are kept in an enclosure to help keep them safe from leopards, caracals and foxes.</a:t>
            </a:r>
          </a:p>
          <a:p>
            <a:pPr>
              <a:lnSpc>
                <a:spcPct val="120000"/>
              </a:lnSpc>
            </a:pPr>
            <a:r>
              <a:rPr lang="en-US" sz="1600" dirty="0"/>
              <a:t>The animal manure is used in our soil health program. They are allowed to graze the vineyards in winter, and in the summer we use their manure combined with garden and winery waste to generate biodynamic compost.</a:t>
            </a:r>
          </a:p>
          <a:p>
            <a:pPr>
              <a:lnSpc>
                <a:spcPct val="120000"/>
              </a:lnSpc>
            </a:pPr>
            <a:r>
              <a:rPr lang="en-US" sz="1600" dirty="0"/>
              <a:t>The animals not only look good, they taste good </a:t>
            </a:r>
            <a:r>
              <a:rPr lang="en-US" sz="1600" dirty="0" smtClean="0"/>
              <a:t>too! </a:t>
            </a:r>
            <a:r>
              <a:rPr lang="en-US" sz="1600" dirty="0"/>
              <a:t>Meat can be purchased from the </a:t>
            </a:r>
            <a:r>
              <a:rPr lang="en-US" sz="1600" dirty="0" smtClean="0"/>
              <a:t>farm.</a:t>
            </a:r>
            <a:endParaRPr lang="en-US" sz="1600" dirty="0"/>
          </a:p>
        </p:txBody>
      </p:sp>
    </p:spTree>
    <p:extLst>
      <p:ext uri="{BB962C8B-B14F-4D97-AF65-F5344CB8AC3E}">
        <p14:creationId xmlns:p14="http://schemas.microsoft.com/office/powerpoint/2010/main" val="1351735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le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09932" y="1942903"/>
            <a:ext cx="2479580" cy="3330712"/>
          </a:xfrm>
          <a:prstGeom prst="rect">
            <a:avLst/>
          </a:prstGeom>
        </p:spPr>
      </p:pic>
      <p:pic>
        <p:nvPicPr>
          <p:cNvPr id="3" name="Picture 2" descr="Pau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923073" y="2359242"/>
            <a:ext cx="3330712" cy="2498034"/>
          </a:xfrm>
          <a:prstGeom prst="rect">
            <a:avLst/>
          </a:prstGeom>
        </p:spPr>
      </p:pic>
      <p:pic>
        <p:nvPicPr>
          <p:cNvPr id="4" name="Picture 3" descr="Rebecca.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8041" y="1955228"/>
            <a:ext cx="2364536" cy="3264347"/>
          </a:xfrm>
          <a:prstGeom prst="rect">
            <a:avLst/>
          </a:prstGeom>
        </p:spPr>
      </p:pic>
      <p:sp>
        <p:nvSpPr>
          <p:cNvPr id="5" name="Title 4"/>
          <p:cNvSpPr>
            <a:spLocks noGrp="1"/>
          </p:cNvSpPr>
          <p:nvPr>
            <p:ph type="title"/>
          </p:nvPr>
        </p:nvSpPr>
        <p:spPr/>
        <p:txBody>
          <a:bodyPr/>
          <a:lstStyle/>
          <a:p>
            <a:r>
              <a:rPr lang="en-US" dirty="0" smtClean="0"/>
              <a:t>People</a:t>
            </a:r>
            <a:endParaRPr lang="en-US" dirty="0"/>
          </a:p>
        </p:txBody>
      </p:sp>
      <p:sp>
        <p:nvSpPr>
          <p:cNvPr id="7" name="TextBox 6"/>
          <p:cNvSpPr txBox="1"/>
          <p:nvPr/>
        </p:nvSpPr>
        <p:spPr>
          <a:xfrm>
            <a:off x="783675" y="5444519"/>
            <a:ext cx="1749197" cy="615553"/>
          </a:xfrm>
          <a:prstGeom prst="rect">
            <a:avLst/>
          </a:prstGeom>
          <a:noFill/>
        </p:spPr>
        <p:txBody>
          <a:bodyPr wrap="none" rtlCol="0">
            <a:spAutoFit/>
          </a:bodyPr>
          <a:lstStyle/>
          <a:p>
            <a:pPr algn="ctr"/>
            <a:r>
              <a:rPr lang="en-US" dirty="0" smtClean="0"/>
              <a:t>Rebecca Tanner</a:t>
            </a:r>
          </a:p>
          <a:p>
            <a:pPr algn="ctr"/>
            <a:r>
              <a:rPr lang="en-US" sz="1600" dirty="0" smtClean="0"/>
              <a:t>Winegrower</a:t>
            </a:r>
            <a:endParaRPr lang="en-US" sz="1600" dirty="0"/>
          </a:p>
        </p:txBody>
      </p:sp>
      <p:sp>
        <p:nvSpPr>
          <p:cNvPr id="8" name="TextBox 7"/>
          <p:cNvSpPr txBox="1"/>
          <p:nvPr/>
        </p:nvSpPr>
        <p:spPr>
          <a:xfrm>
            <a:off x="3827521" y="5488839"/>
            <a:ext cx="1506091" cy="615553"/>
          </a:xfrm>
          <a:prstGeom prst="rect">
            <a:avLst/>
          </a:prstGeom>
          <a:noFill/>
        </p:spPr>
        <p:txBody>
          <a:bodyPr wrap="none" rtlCol="0">
            <a:spAutoFit/>
          </a:bodyPr>
          <a:lstStyle/>
          <a:p>
            <a:pPr algn="ctr"/>
            <a:r>
              <a:rPr lang="en-US" dirty="0" smtClean="0"/>
              <a:t>Paul Nicholls</a:t>
            </a:r>
          </a:p>
          <a:p>
            <a:pPr algn="ctr"/>
            <a:r>
              <a:rPr lang="en-US" sz="1600" dirty="0" smtClean="0"/>
              <a:t>Winegrower</a:t>
            </a:r>
            <a:endParaRPr lang="en-US" sz="1600" dirty="0"/>
          </a:p>
        </p:txBody>
      </p:sp>
      <p:sp>
        <p:nvSpPr>
          <p:cNvPr id="9" name="TextBox 8"/>
          <p:cNvSpPr txBox="1"/>
          <p:nvPr/>
        </p:nvSpPr>
        <p:spPr>
          <a:xfrm>
            <a:off x="6872489" y="5444519"/>
            <a:ext cx="1584989" cy="615553"/>
          </a:xfrm>
          <a:prstGeom prst="rect">
            <a:avLst/>
          </a:prstGeom>
          <a:noFill/>
        </p:spPr>
        <p:txBody>
          <a:bodyPr wrap="none" rtlCol="0">
            <a:spAutoFit/>
          </a:bodyPr>
          <a:lstStyle/>
          <a:p>
            <a:pPr algn="ctr"/>
            <a:r>
              <a:rPr lang="en-US" dirty="0" smtClean="0"/>
              <a:t>Charles Banks</a:t>
            </a:r>
          </a:p>
          <a:p>
            <a:pPr algn="ctr"/>
            <a:r>
              <a:rPr lang="en-US" sz="1600" dirty="0" smtClean="0"/>
              <a:t>Vintner</a:t>
            </a:r>
            <a:endParaRPr lang="en-US" sz="1600" dirty="0"/>
          </a:p>
        </p:txBody>
      </p:sp>
    </p:spTree>
    <p:extLst>
      <p:ext uri="{BB962C8B-B14F-4D97-AF65-F5344CB8AC3E}">
        <p14:creationId xmlns:p14="http://schemas.microsoft.com/office/powerpoint/2010/main" val="2584387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ble Mountain Vineyards Jackal Bird 2012.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725" y="0"/>
            <a:ext cx="2157351" cy="6858000"/>
          </a:xfrm>
          <a:prstGeom prst="rect">
            <a:avLst/>
          </a:prstGeom>
        </p:spPr>
      </p:pic>
      <p:sp>
        <p:nvSpPr>
          <p:cNvPr id="6" name="Title 5"/>
          <p:cNvSpPr>
            <a:spLocks noGrp="1"/>
          </p:cNvSpPr>
          <p:nvPr>
            <p:ph type="title"/>
          </p:nvPr>
        </p:nvSpPr>
        <p:spPr/>
        <p:txBody>
          <a:bodyPr/>
          <a:lstStyle/>
          <a:p>
            <a:r>
              <a:rPr lang="en-US" dirty="0" smtClean="0"/>
              <a:t>Jackal Bird 2012</a:t>
            </a:r>
            <a:endParaRPr lang="en-US" dirty="0"/>
          </a:p>
        </p:txBody>
      </p:sp>
      <p:sp>
        <p:nvSpPr>
          <p:cNvPr id="5" name="Content Placeholder 4"/>
          <p:cNvSpPr>
            <a:spLocks noGrp="1"/>
          </p:cNvSpPr>
          <p:nvPr>
            <p:ph idx="1"/>
          </p:nvPr>
        </p:nvSpPr>
        <p:spPr>
          <a:xfrm>
            <a:off x="2742862" y="1600200"/>
            <a:ext cx="6080237" cy="4525963"/>
          </a:xfrm>
        </p:spPr>
        <p:txBody>
          <a:bodyPr>
            <a:noAutofit/>
          </a:bodyPr>
          <a:lstStyle/>
          <a:p>
            <a:pPr>
              <a:lnSpc>
                <a:spcPct val="140000"/>
              </a:lnSpc>
            </a:pPr>
            <a:r>
              <a:rPr lang="en-US" sz="1400" b="1" dirty="0" smtClean="0"/>
              <a:t>Jackal </a:t>
            </a:r>
            <a:r>
              <a:rPr lang="en-US" sz="1400" b="1" dirty="0"/>
              <a:t>Bird </a:t>
            </a:r>
            <a:r>
              <a:rPr lang="en-US" sz="1400" dirty="0"/>
              <a:t>is named after the large raptors that have made their home at Fable. We see them most afternoons as they catch the thermals soaring high above the mountains. </a:t>
            </a:r>
            <a:endParaRPr lang="en-US" sz="1400" dirty="0" smtClean="0"/>
          </a:p>
          <a:p>
            <a:pPr>
              <a:lnSpc>
                <a:spcPct val="140000"/>
              </a:lnSpc>
            </a:pPr>
            <a:r>
              <a:rPr lang="en-US" sz="1400" dirty="0" smtClean="0"/>
              <a:t>The </a:t>
            </a:r>
            <a:r>
              <a:rPr lang="en-US" sz="1400" dirty="0"/>
              <a:t>wine is a </a:t>
            </a:r>
            <a:r>
              <a:rPr lang="en-US" sz="1400" dirty="0" smtClean="0"/>
              <a:t>blend of </a:t>
            </a:r>
            <a:r>
              <a:rPr lang="en-US" sz="1400" dirty="0"/>
              <a:t>old vine </a:t>
            </a:r>
            <a:r>
              <a:rPr lang="en-US" sz="1400" b="1" dirty="0" err="1"/>
              <a:t>Chenin</a:t>
            </a:r>
            <a:r>
              <a:rPr lang="en-US" sz="1400" b="1" dirty="0"/>
              <a:t> </a:t>
            </a:r>
            <a:r>
              <a:rPr lang="en-US" sz="1400" b="1" dirty="0" err="1"/>
              <a:t>blanc</a:t>
            </a:r>
            <a:r>
              <a:rPr lang="en-US" sz="1400" b="1" dirty="0"/>
              <a:t>, Grenache </a:t>
            </a:r>
            <a:r>
              <a:rPr lang="en-US" sz="1400" b="1" dirty="0" err="1"/>
              <a:t>blanc</a:t>
            </a:r>
            <a:r>
              <a:rPr lang="en-US" sz="1400" dirty="0"/>
              <a:t>, </a:t>
            </a:r>
            <a:r>
              <a:rPr lang="en-US" sz="1400" b="1" dirty="0" err="1"/>
              <a:t>Roussanne</a:t>
            </a:r>
            <a:r>
              <a:rPr lang="en-US" sz="1400" dirty="0"/>
              <a:t>, </a:t>
            </a:r>
            <a:r>
              <a:rPr lang="en-US" sz="1400" b="1" dirty="0" err="1"/>
              <a:t>Viognier</a:t>
            </a:r>
            <a:r>
              <a:rPr lang="en-US" sz="1400" dirty="0"/>
              <a:t> and </a:t>
            </a:r>
            <a:r>
              <a:rPr lang="en-US" sz="1400" b="1" dirty="0"/>
              <a:t>Chardonnay</a:t>
            </a:r>
            <a:r>
              <a:rPr lang="en-US" sz="1400" dirty="0"/>
              <a:t>. </a:t>
            </a:r>
            <a:endParaRPr lang="en-US" sz="1400" dirty="0" smtClean="0"/>
          </a:p>
          <a:p>
            <a:pPr>
              <a:lnSpc>
                <a:spcPct val="140000"/>
              </a:lnSpc>
            </a:pPr>
            <a:r>
              <a:rPr lang="en-US" sz="1400" dirty="0"/>
              <a:t>The Jackal Bird has a slightly different philosophy, whereas the focus for the reds is more about the expression of the vineyard the </a:t>
            </a:r>
            <a:r>
              <a:rPr lang="en-US" sz="1400" dirty="0" smtClean="0"/>
              <a:t>Jackal Bird </a:t>
            </a:r>
            <a:r>
              <a:rPr lang="en-US" sz="1400" dirty="0"/>
              <a:t>is more a winemaker's wine in that it is all about the blend. </a:t>
            </a:r>
            <a:endParaRPr lang="en-US" sz="1400" dirty="0" smtClean="0"/>
          </a:p>
          <a:p>
            <a:pPr>
              <a:lnSpc>
                <a:spcPct val="140000"/>
              </a:lnSpc>
            </a:pPr>
            <a:r>
              <a:rPr lang="en-US" sz="1400" dirty="0" smtClean="0"/>
              <a:t>The </a:t>
            </a:r>
            <a:r>
              <a:rPr lang="en-US" sz="1400" dirty="0"/>
              <a:t>base is old vine </a:t>
            </a:r>
            <a:r>
              <a:rPr lang="en-US" sz="1400" dirty="0" err="1"/>
              <a:t>Chenin</a:t>
            </a:r>
            <a:r>
              <a:rPr lang="en-US" sz="1400" dirty="0"/>
              <a:t> Blanc from mostly the </a:t>
            </a:r>
            <a:r>
              <a:rPr lang="en-US" sz="1400" dirty="0" err="1"/>
              <a:t>Swartland</a:t>
            </a:r>
            <a:r>
              <a:rPr lang="en-US" sz="1400" dirty="0"/>
              <a:t> but the other </a:t>
            </a:r>
            <a:r>
              <a:rPr lang="en-US" sz="1400" dirty="0" smtClean="0"/>
              <a:t>varietals, added </a:t>
            </a:r>
            <a:r>
              <a:rPr lang="en-US" sz="1400" dirty="0"/>
              <a:t>to give spice perfume and interest. </a:t>
            </a:r>
            <a:r>
              <a:rPr lang="en-US" sz="1400" dirty="0" smtClean="0"/>
              <a:t>are </a:t>
            </a:r>
            <a:r>
              <a:rPr lang="en-US" sz="1400" dirty="0"/>
              <a:t>sourced from a variety of different sites across the Western Cape. </a:t>
            </a:r>
            <a:endParaRPr lang="en-US" sz="1400" dirty="0" smtClean="0"/>
          </a:p>
          <a:p>
            <a:pPr>
              <a:lnSpc>
                <a:spcPct val="140000"/>
              </a:lnSpc>
            </a:pPr>
            <a:r>
              <a:rPr lang="en-US" sz="1400" dirty="0" smtClean="0"/>
              <a:t>The </a:t>
            </a:r>
            <a:r>
              <a:rPr lang="en-US" sz="1400" dirty="0"/>
              <a:t>fruit is all hand harvested, whole bunch pressed and naturally fermented in a mixture of concrete eggs, oak and stainless </a:t>
            </a:r>
            <a:r>
              <a:rPr lang="en-US" sz="1400" dirty="0" smtClean="0"/>
              <a:t>steel.</a:t>
            </a:r>
            <a:endParaRPr lang="en-US" sz="1400" dirty="0"/>
          </a:p>
          <a:p>
            <a:pPr>
              <a:lnSpc>
                <a:spcPct val="140000"/>
              </a:lnSpc>
            </a:pPr>
            <a:r>
              <a:rPr lang="en-US" sz="1400" dirty="0" smtClean="0"/>
              <a:t>It </a:t>
            </a:r>
            <a:r>
              <a:rPr lang="en-US" sz="1400" dirty="0"/>
              <a:t>is an artisanal wine with an aromatic delicacy and textural </a:t>
            </a:r>
            <a:r>
              <a:rPr lang="en-US" sz="1400" dirty="0" smtClean="0"/>
              <a:t>elegance.</a:t>
            </a:r>
          </a:p>
          <a:p>
            <a:pPr>
              <a:lnSpc>
                <a:spcPct val="140000"/>
              </a:lnSpc>
            </a:pPr>
            <a:r>
              <a:rPr lang="en-US" sz="1400" dirty="0" smtClean="0"/>
              <a:t>Production: 1,500 cases</a:t>
            </a:r>
            <a:endParaRPr lang="en-US" sz="1400" dirty="0"/>
          </a:p>
        </p:txBody>
      </p:sp>
    </p:spTree>
    <p:extLst>
      <p:ext uri="{BB962C8B-B14F-4D97-AF65-F5344CB8AC3E}">
        <p14:creationId xmlns:p14="http://schemas.microsoft.com/office/powerpoint/2010/main" val="843420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ble Mountain Vineyards Night Sky 201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733" y="0"/>
            <a:ext cx="2157351" cy="6858000"/>
          </a:xfrm>
          <a:prstGeom prst="rect">
            <a:avLst/>
          </a:prstGeom>
        </p:spPr>
      </p:pic>
      <p:sp>
        <p:nvSpPr>
          <p:cNvPr id="3" name="Title 2"/>
          <p:cNvSpPr>
            <a:spLocks noGrp="1"/>
          </p:cNvSpPr>
          <p:nvPr>
            <p:ph type="title"/>
          </p:nvPr>
        </p:nvSpPr>
        <p:spPr/>
        <p:txBody>
          <a:bodyPr/>
          <a:lstStyle/>
          <a:p>
            <a:r>
              <a:rPr lang="en-US" dirty="0" smtClean="0"/>
              <a:t>Nigh Sky 2011</a:t>
            </a:r>
            <a:endParaRPr lang="en-US" dirty="0"/>
          </a:p>
        </p:txBody>
      </p:sp>
      <p:sp>
        <p:nvSpPr>
          <p:cNvPr id="4" name="Content Placeholder 3"/>
          <p:cNvSpPr>
            <a:spLocks noGrp="1"/>
          </p:cNvSpPr>
          <p:nvPr>
            <p:ph idx="1"/>
          </p:nvPr>
        </p:nvSpPr>
        <p:spPr>
          <a:xfrm>
            <a:off x="2756374" y="1600200"/>
            <a:ext cx="5930425" cy="4525963"/>
          </a:xfrm>
        </p:spPr>
        <p:txBody>
          <a:bodyPr>
            <a:normAutofit/>
          </a:bodyPr>
          <a:lstStyle/>
          <a:p>
            <a:pPr>
              <a:lnSpc>
                <a:spcPct val="120000"/>
              </a:lnSpc>
            </a:pPr>
            <a:r>
              <a:rPr lang="en-US" sz="1600" dirty="0"/>
              <a:t>Nights on the farm are spectacular; as we are so isolated, there is no light pollution, so the stars put on a grand show. With the moon rising up behind the mountains it is truly </a:t>
            </a:r>
            <a:r>
              <a:rPr lang="en-US" sz="1600" dirty="0" smtClean="0"/>
              <a:t>mesmerizing.</a:t>
            </a:r>
            <a:endParaRPr lang="en-US" sz="1600" dirty="0"/>
          </a:p>
          <a:p>
            <a:pPr>
              <a:lnSpc>
                <a:spcPct val="120000"/>
              </a:lnSpc>
            </a:pPr>
            <a:r>
              <a:rPr lang="en-US" sz="1600" dirty="0" smtClean="0"/>
              <a:t>The </a:t>
            </a:r>
            <a:r>
              <a:rPr lang="en-US" sz="1600" dirty="0"/>
              <a:t>Night Sky wine is a blend of </a:t>
            </a:r>
            <a:r>
              <a:rPr lang="en-US" sz="1600" b="1" dirty="0"/>
              <a:t>Syrah</a:t>
            </a:r>
            <a:r>
              <a:rPr lang="en-US" sz="1600" dirty="0"/>
              <a:t>, </a:t>
            </a:r>
            <a:r>
              <a:rPr lang="en-US" sz="1600" b="1" dirty="0" err="1"/>
              <a:t>Mourvèdre</a:t>
            </a:r>
            <a:r>
              <a:rPr lang="en-US" sz="1600" dirty="0"/>
              <a:t> and </a:t>
            </a:r>
            <a:r>
              <a:rPr lang="en-US" sz="1600" b="1" dirty="0" smtClean="0"/>
              <a:t>Grenache</a:t>
            </a:r>
            <a:r>
              <a:rPr lang="en-US" sz="1600" dirty="0" smtClean="0"/>
              <a:t>.</a:t>
            </a:r>
          </a:p>
          <a:p>
            <a:pPr>
              <a:lnSpc>
                <a:spcPct val="120000"/>
              </a:lnSpc>
            </a:pPr>
            <a:r>
              <a:rPr lang="en-US" sz="1600" dirty="0" smtClean="0"/>
              <a:t>The </a:t>
            </a:r>
            <a:r>
              <a:rPr lang="en-US" sz="1600" dirty="0"/>
              <a:t>grapes are mostly </a:t>
            </a:r>
            <a:r>
              <a:rPr lang="en-US" sz="1600" dirty="0" smtClean="0"/>
              <a:t>sourced from </a:t>
            </a:r>
            <a:r>
              <a:rPr lang="en-US" sz="1600" dirty="0"/>
              <a:t>the Estate. They are harvested in the cool of the early morning and the crushed into small open top fermenters. </a:t>
            </a:r>
            <a:endParaRPr lang="en-US" sz="1600" dirty="0" smtClean="0"/>
          </a:p>
          <a:p>
            <a:pPr>
              <a:lnSpc>
                <a:spcPct val="120000"/>
              </a:lnSpc>
            </a:pPr>
            <a:r>
              <a:rPr lang="en-US" sz="1600" dirty="0" smtClean="0"/>
              <a:t>The </a:t>
            </a:r>
            <a:r>
              <a:rPr lang="en-US" sz="1600" dirty="0"/>
              <a:t>wines are naturally fermented and hand plunged as well as long macerated on skins for up to four to eight weeks post </a:t>
            </a:r>
            <a:r>
              <a:rPr lang="en-US" sz="1600" dirty="0" smtClean="0"/>
              <a:t>fermentation.</a:t>
            </a:r>
          </a:p>
          <a:p>
            <a:pPr>
              <a:lnSpc>
                <a:spcPct val="120000"/>
              </a:lnSpc>
            </a:pPr>
            <a:r>
              <a:rPr lang="en-US" sz="1600" dirty="0" smtClean="0"/>
              <a:t>The </a:t>
            </a:r>
            <a:r>
              <a:rPr lang="en-US" sz="1600" dirty="0"/>
              <a:t>wine is then aged for 24 months in large oak barrels</a:t>
            </a:r>
            <a:r>
              <a:rPr lang="en-US" sz="1600" dirty="0" smtClean="0"/>
              <a:t>.</a:t>
            </a:r>
          </a:p>
          <a:p>
            <a:pPr>
              <a:lnSpc>
                <a:spcPct val="120000"/>
              </a:lnSpc>
            </a:pPr>
            <a:r>
              <a:rPr lang="en-US" sz="1600" dirty="0" smtClean="0"/>
              <a:t>Production: 1,500 cases</a:t>
            </a:r>
            <a:endParaRPr lang="en-US" sz="1600" dirty="0"/>
          </a:p>
        </p:txBody>
      </p:sp>
    </p:spTree>
    <p:extLst>
      <p:ext uri="{BB962C8B-B14F-4D97-AF65-F5344CB8AC3E}">
        <p14:creationId xmlns:p14="http://schemas.microsoft.com/office/powerpoint/2010/main" val="1339654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ble Mountain Vineyards Syrah 201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602" y="0"/>
            <a:ext cx="2157351" cy="6858000"/>
          </a:xfrm>
          <a:prstGeom prst="rect">
            <a:avLst/>
          </a:prstGeom>
        </p:spPr>
      </p:pic>
      <p:sp>
        <p:nvSpPr>
          <p:cNvPr id="3" name="Title 2"/>
          <p:cNvSpPr>
            <a:spLocks noGrp="1"/>
          </p:cNvSpPr>
          <p:nvPr>
            <p:ph type="title"/>
          </p:nvPr>
        </p:nvSpPr>
        <p:spPr/>
        <p:txBody>
          <a:bodyPr/>
          <a:lstStyle/>
          <a:p>
            <a:r>
              <a:rPr lang="en-US" dirty="0" smtClean="0"/>
              <a:t>Syrah 2011</a:t>
            </a:r>
            <a:endParaRPr lang="en-US" dirty="0"/>
          </a:p>
        </p:txBody>
      </p:sp>
      <p:sp>
        <p:nvSpPr>
          <p:cNvPr id="4" name="Content Placeholder 3"/>
          <p:cNvSpPr>
            <a:spLocks noGrp="1"/>
          </p:cNvSpPr>
          <p:nvPr>
            <p:ph idx="1"/>
          </p:nvPr>
        </p:nvSpPr>
        <p:spPr>
          <a:xfrm>
            <a:off x="2756374" y="1600200"/>
            <a:ext cx="5930426" cy="4525963"/>
          </a:xfrm>
        </p:spPr>
        <p:txBody>
          <a:bodyPr>
            <a:normAutofit/>
          </a:bodyPr>
          <a:lstStyle/>
          <a:p>
            <a:pPr>
              <a:lnSpc>
                <a:spcPct val="120000"/>
              </a:lnSpc>
            </a:pPr>
            <a:r>
              <a:rPr lang="en-US" sz="1600" dirty="0" smtClean="0"/>
              <a:t>100% Estate grown.</a:t>
            </a:r>
          </a:p>
          <a:p>
            <a:pPr>
              <a:lnSpc>
                <a:spcPct val="120000"/>
              </a:lnSpc>
            </a:pPr>
            <a:r>
              <a:rPr lang="en-US" sz="1600" dirty="0" smtClean="0"/>
              <a:t>This </a:t>
            </a:r>
            <a:r>
              <a:rPr lang="en-US" sz="1600" dirty="0"/>
              <a:t>wine represents a pure expression of </a:t>
            </a:r>
            <a:r>
              <a:rPr lang="en-US" sz="1600" b="1" dirty="0"/>
              <a:t>Syrah</a:t>
            </a:r>
            <a:r>
              <a:rPr lang="en-US" sz="1600" dirty="0"/>
              <a:t> from the Estate. </a:t>
            </a:r>
            <a:endParaRPr lang="en-US" sz="1600" dirty="0" smtClean="0"/>
          </a:p>
          <a:p>
            <a:pPr>
              <a:lnSpc>
                <a:spcPct val="120000"/>
              </a:lnSpc>
            </a:pPr>
            <a:r>
              <a:rPr lang="en-US" sz="1600" dirty="0" smtClean="0"/>
              <a:t>Only </a:t>
            </a:r>
            <a:r>
              <a:rPr lang="en-US" sz="1600" dirty="0"/>
              <a:t>the best parcels are selected to go into this our top </a:t>
            </a:r>
            <a:r>
              <a:rPr lang="en-US" sz="1600" dirty="0" smtClean="0"/>
              <a:t>wine. </a:t>
            </a:r>
          </a:p>
          <a:p>
            <a:pPr>
              <a:lnSpc>
                <a:spcPct val="120000"/>
              </a:lnSpc>
            </a:pPr>
            <a:r>
              <a:rPr lang="en-US" sz="1600" dirty="0" smtClean="0"/>
              <a:t>The </a:t>
            </a:r>
            <a:r>
              <a:rPr lang="en-US" sz="1600" dirty="0"/>
              <a:t>grapes are harvested in the cool of the early morning and then crushed into large format barrels. </a:t>
            </a:r>
            <a:endParaRPr lang="en-US" sz="1600" dirty="0" smtClean="0"/>
          </a:p>
          <a:p>
            <a:pPr>
              <a:lnSpc>
                <a:spcPct val="120000"/>
              </a:lnSpc>
            </a:pPr>
            <a:r>
              <a:rPr lang="en-US" sz="1600" dirty="0" smtClean="0"/>
              <a:t>Natural </a:t>
            </a:r>
            <a:r>
              <a:rPr lang="en-US" sz="1600" dirty="0"/>
              <a:t>fermentation is allowed to take place after which they undergo eight to twelve weeks on skins post fermentation. </a:t>
            </a:r>
            <a:endParaRPr lang="en-US" sz="1600" dirty="0" smtClean="0"/>
          </a:p>
          <a:p>
            <a:pPr>
              <a:lnSpc>
                <a:spcPct val="120000"/>
              </a:lnSpc>
            </a:pPr>
            <a:r>
              <a:rPr lang="en-US" sz="1600" dirty="0" smtClean="0"/>
              <a:t>The </a:t>
            </a:r>
            <a:r>
              <a:rPr lang="en-US" sz="1600" dirty="0"/>
              <a:t>wine is then aged for 24 months in large oak</a:t>
            </a:r>
            <a:r>
              <a:rPr lang="en-US" sz="1600" dirty="0" smtClean="0"/>
              <a:t>.</a:t>
            </a:r>
          </a:p>
          <a:p>
            <a:pPr>
              <a:lnSpc>
                <a:spcPct val="120000"/>
              </a:lnSpc>
            </a:pPr>
            <a:r>
              <a:rPr lang="en-US" sz="1600" dirty="0" smtClean="0"/>
              <a:t>Production: 500 cases</a:t>
            </a:r>
            <a:endParaRPr lang="en-US" sz="1600" dirty="0"/>
          </a:p>
        </p:txBody>
      </p:sp>
    </p:spTree>
    <p:extLst>
      <p:ext uri="{BB962C8B-B14F-4D97-AF65-F5344CB8AC3E}">
        <p14:creationId xmlns:p14="http://schemas.microsoft.com/office/powerpoint/2010/main" val="2125617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4509" y="1418547"/>
            <a:ext cx="7981999" cy="5088193"/>
          </a:xfrm>
          <a:prstGeom prst="rect">
            <a:avLst/>
          </a:prstGeom>
        </p:spPr>
      </p:pic>
      <p:pic>
        <p:nvPicPr>
          <p:cNvPr id="5" name="Picture 4" descr="Fable logo_accounting docs_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9583" y="104665"/>
            <a:ext cx="3256304" cy="1174561"/>
          </a:xfrm>
          <a:prstGeom prst="rect">
            <a:avLst/>
          </a:prstGeom>
        </p:spPr>
      </p:pic>
    </p:spTree>
    <p:extLst>
      <p:ext uri="{BB962C8B-B14F-4D97-AF65-F5344CB8AC3E}">
        <p14:creationId xmlns:p14="http://schemas.microsoft.com/office/powerpoint/2010/main" val="3140984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4813" y="2873475"/>
            <a:ext cx="8228587" cy="1470025"/>
          </a:xfrm>
        </p:spPr>
        <p:txBody>
          <a:bodyPr>
            <a:noAutofit/>
          </a:bodyPr>
          <a:lstStyle/>
          <a:p>
            <a:pPr>
              <a:lnSpc>
                <a:spcPct val="120000"/>
              </a:lnSpc>
            </a:pPr>
            <a:r>
              <a:rPr lang="en-US" sz="2000" dirty="0">
                <a:latin typeface="Calisto MT"/>
                <a:cs typeface="Calisto MT"/>
              </a:rPr>
              <a:t>Fable Mountain Vineyards is set in a remote and magical place on the edge of a </a:t>
            </a:r>
            <a:r>
              <a:rPr lang="en-US" sz="2000" dirty="0" smtClean="0">
                <a:latin typeface="Calisto MT"/>
                <a:cs typeface="Calisto MT"/>
              </a:rPr>
              <a:t>wilderness </a:t>
            </a:r>
            <a:r>
              <a:rPr lang="en-US" sz="2000" dirty="0">
                <a:latin typeface="Calisto MT"/>
                <a:cs typeface="Calisto MT"/>
              </a:rPr>
              <a:t>reserve. </a:t>
            </a:r>
            <a:r>
              <a:rPr lang="en-US" sz="2000" dirty="0" smtClean="0">
                <a:latin typeface="Calisto MT"/>
                <a:cs typeface="Calisto MT"/>
              </a:rPr>
              <a:t/>
            </a:r>
            <a:br>
              <a:rPr lang="en-US" sz="2000" dirty="0" smtClean="0">
                <a:latin typeface="Calisto MT"/>
                <a:cs typeface="Calisto MT"/>
              </a:rPr>
            </a:br>
            <a:r>
              <a:rPr lang="en-US" sz="2000" dirty="0" smtClean="0">
                <a:latin typeface="Calisto MT"/>
                <a:cs typeface="Calisto MT"/>
              </a:rPr>
              <a:t/>
            </a:r>
            <a:br>
              <a:rPr lang="en-US" sz="2000" dirty="0" smtClean="0">
                <a:latin typeface="Calisto MT"/>
                <a:cs typeface="Calisto MT"/>
              </a:rPr>
            </a:br>
            <a:r>
              <a:rPr lang="en-US" sz="2000" dirty="0" smtClean="0"/>
              <a:t>It is a place where </a:t>
            </a:r>
            <a:r>
              <a:rPr lang="en-US" sz="2000" dirty="0"/>
              <a:t>the </a:t>
            </a:r>
            <a:r>
              <a:rPr lang="en-US" sz="2000" dirty="0" smtClean="0"/>
              <a:t>Leopards hide</a:t>
            </a:r>
            <a:r>
              <a:rPr lang="en-US" sz="2000" dirty="0"/>
              <a:t>, Jackal Birds circle and Baboons </a:t>
            </a:r>
            <a:r>
              <a:rPr lang="en-US" sz="2000" dirty="0" smtClean="0"/>
              <a:t>play.</a:t>
            </a:r>
            <a:br>
              <a:rPr lang="en-US" sz="2000" dirty="0" smtClean="0"/>
            </a:br>
            <a:r>
              <a:rPr lang="en-US" sz="2000" dirty="0"/>
              <a:t/>
            </a:r>
            <a:br>
              <a:rPr lang="en-US" sz="2000" dirty="0"/>
            </a:br>
            <a:r>
              <a:rPr lang="en-US" sz="2000" dirty="0" smtClean="0">
                <a:latin typeface="Calisto MT"/>
                <a:cs typeface="Calisto MT"/>
              </a:rPr>
              <a:t>It </a:t>
            </a:r>
            <a:r>
              <a:rPr lang="en-US" sz="2000" dirty="0">
                <a:latin typeface="Calisto MT"/>
                <a:cs typeface="Calisto MT"/>
              </a:rPr>
              <a:t>is here that the winegrowers pursue perfection from the vineyard to the cellar, bringing you compelling wines of great distinction.</a:t>
            </a:r>
          </a:p>
        </p:txBody>
      </p:sp>
      <p:pic>
        <p:nvPicPr>
          <p:cNvPr id="6" name="Picture 5" descr="Fable logo_accounting docs_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32023" y="104665"/>
            <a:ext cx="3256304" cy="1174561"/>
          </a:xfrm>
          <a:prstGeom prst="rect">
            <a:avLst/>
          </a:prstGeom>
        </p:spPr>
      </p:pic>
    </p:spTree>
    <p:extLst>
      <p:ext uri="{BB962C8B-B14F-4D97-AF65-F5344CB8AC3E}">
        <p14:creationId xmlns:p14="http://schemas.microsoft.com/office/powerpoint/2010/main" val="3208350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1828800" y="526415"/>
            <a:ext cx="5232419" cy="5572687"/>
          </a:xfrm>
          <a:prstGeom prst="rect">
            <a:avLst/>
          </a:prstGeom>
          <a:noFill/>
          <a:ln>
            <a:noFill/>
          </a:ln>
        </p:spPr>
      </p:pic>
      <p:pic>
        <p:nvPicPr>
          <p:cNvPr id="3" name="Picture 2" descr="Fable logo_accounting docs_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1009" y="307762"/>
            <a:ext cx="3125898" cy="1127523"/>
          </a:xfrm>
          <a:prstGeom prst="rect">
            <a:avLst/>
          </a:prstGeom>
        </p:spPr>
      </p:pic>
      <p:cxnSp>
        <p:nvCxnSpPr>
          <p:cNvPr id="5" name="Straight Arrow Connector 4"/>
          <p:cNvCxnSpPr/>
          <p:nvPr/>
        </p:nvCxnSpPr>
        <p:spPr>
          <a:xfrm>
            <a:off x="2121157" y="1337487"/>
            <a:ext cx="1173465" cy="2535405"/>
          </a:xfrm>
          <a:prstGeom prst="straightConnector1">
            <a:avLst/>
          </a:prstGeom>
          <a:ln w="44450">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34919" y="6164101"/>
            <a:ext cx="8502071" cy="970522"/>
          </a:xfrm>
          <a:prstGeom prst="rect">
            <a:avLst/>
          </a:prstGeom>
          <a:noFill/>
        </p:spPr>
        <p:txBody>
          <a:bodyPr wrap="square" rtlCol="0">
            <a:spAutoFit/>
          </a:bodyPr>
          <a:lstStyle/>
          <a:p>
            <a:pPr algn="ctr">
              <a:lnSpc>
                <a:spcPct val="120000"/>
              </a:lnSpc>
            </a:pPr>
            <a:r>
              <a:rPr lang="en-US" sz="1600" dirty="0"/>
              <a:t>Located up against the rugged slopes of </a:t>
            </a:r>
            <a:r>
              <a:rPr lang="en-US" sz="1600" dirty="0" smtClean="0"/>
              <a:t>the </a:t>
            </a:r>
            <a:r>
              <a:rPr lang="en-US" sz="1600" dirty="0" err="1" smtClean="0"/>
              <a:t>Witzenberg</a:t>
            </a:r>
            <a:r>
              <a:rPr lang="en-US" sz="1600" dirty="0" smtClean="0"/>
              <a:t> </a:t>
            </a:r>
            <a:r>
              <a:rPr lang="en-US" sz="1600" dirty="0"/>
              <a:t>Mountain range in the </a:t>
            </a:r>
            <a:r>
              <a:rPr lang="en-US" sz="1600" dirty="0" err="1" smtClean="0"/>
              <a:t>Tulbagh</a:t>
            </a:r>
            <a:r>
              <a:rPr lang="en-US" sz="1600" dirty="0" smtClean="0"/>
              <a:t> </a:t>
            </a:r>
            <a:r>
              <a:rPr lang="en-US" sz="1600" dirty="0"/>
              <a:t>region of South Africa, Fable focuses on producing pure expressions of Rhône varieties.  </a:t>
            </a:r>
          </a:p>
          <a:p>
            <a:pPr algn="ctr">
              <a:lnSpc>
                <a:spcPct val="120000"/>
              </a:lnSpc>
            </a:pPr>
            <a:endParaRPr lang="en-US" sz="1600" dirty="0"/>
          </a:p>
        </p:txBody>
      </p:sp>
    </p:spTree>
    <p:extLst>
      <p:ext uri="{BB962C8B-B14F-4D97-AF65-F5344CB8AC3E}">
        <p14:creationId xmlns:p14="http://schemas.microsoft.com/office/powerpoint/2010/main" val="62126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8859" y="526079"/>
            <a:ext cx="3935232" cy="5885282"/>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9700" y="526079"/>
            <a:ext cx="3921988" cy="5885282"/>
          </a:xfrm>
          <a:prstGeom prst="rect">
            <a:avLst/>
          </a:prstGeom>
        </p:spPr>
      </p:pic>
    </p:spTree>
    <p:extLst>
      <p:ext uri="{BB962C8B-B14F-4D97-AF65-F5344CB8AC3E}">
        <p14:creationId xmlns:p14="http://schemas.microsoft.com/office/powerpoint/2010/main" val="3883589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Vineyard</a:t>
            </a:r>
            <a:endParaRPr lang="en-US" dirty="0"/>
          </a:p>
        </p:txBody>
      </p:sp>
      <p:sp>
        <p:nvSpPr>
          <p:cNvPr id="3" name="Content Placeholder 2"/>
          <p:cNvSpPr>
            <a:spLocks noGrp="1"/>
          </p:cNvSpPr>
          <p:nvPr>
            <p:ph idx="1"/>
          </p:nvPr>
        </p:nvSpPr>
        <p:spPr/>
        <p:txBody>
          <a:bodyPr>
            <a:noAutofit/>
          </a:bodyPr>
          <a:lstStyle/>
          <a:p>
            <a:pPr>
              <a:lnSpc>
                <a:spcPct val="140000"/>
              </a:lnSpc>
            </a:pPr>
            <a:r>
              <a:rPr lang="en-US" sz="1600" dirty="0" smtClean="0"/>
              <a:t>At elevations from 1,300 – 2,130 </a:t>
            </a:r>
            <a:r>
              <a:rPr lang="en-US" sz="1600" dirty="0"/>
              <a:t>f</a:t>
            </a:r>
            <a:r>
              <a:rPr lang="en-US" sz="1600" dirty="0" smtClean="0"/>
              <a:t>eet we have  79 acres of Syrah, </a:t>
            </a:r>
            <a:r>
              <a:rPr lang="en-US" sz="1600" dirty="0" err="1" smtClean="0"/>
              <a:t>Mourvèdre</a:t>
            </a:r>
            <a:r>
              <a:rPr lang="en-US" sz="1600" dirty="0" smtClean="0"/>
              <a:t> and </a:t>
            </a:r>
            <a:r>
              <a:rPr lang="en-US" sz="1600" dirty="0"/>
              <a:t>Grenache noir high up on the edge of a Wilderness Nature Reserve</a:t>
            </a:r>
            <a:endParaRPr lang="en-US" sz="1600" dirty="0" smtClean="0"/>
          </a:p>
          <a:p>
            <a:pPr>
              <a:lnSpc>
                <a:spcPct val="140000"/>
              </a:lnSpc>
            </a:pPr>
            <a:r>
              <a:rPr lang="en-US" sz="1600" dirty="0" smtClean="0"/>
              <a:t>The vines struggle without the luxury of much </a:t>
            </a:r>
            <a:r>
              <a:rPr lang="en-US" sz="1600" smtClean="0"/>
              <a:t>soil which rests on a </a:t>
            </a:r>
            <a:r>
              <a:rPr lang="en-US" sz="1600" dirty="0" smtClean="0"/>
              <a:t>bed of ancient vertical shale. </a:t>
            </a:r>
          </a:p>
          <a:p>
            <a:pPr>
              <a:lnSpc>
                <a:spcPct val="140000"/>
              </a:lnSpc>
            </a:pPr>
            <a:r>
              <a:rPr lang="en-US" sz="1600" dirty="0" smtClean="0"/>
              <a:t>The mountains behind Fable tower over the vines and its influence is critical to the uniqueness of our site.</a:t>
            </a:r>
          </a:p>
          <a:p>
            <a:pPr>
              <a:lnSpc>
                <a:spcPct val="140000"/>
              </a:lnSpc>
            </a:pPr>
            <a:r>
              <a:rPr lang="en-US" sz="1600" dirty="0" smtClean="0"/>
              <a:t>Every morning the Mountain casts a shadow over the farm, which has a cooling effect. In the Summer this allows the grapes to ripen slowly, retaining great natural acidity, and in winter the snowy peak helps keep the vines dormant longer.</a:t>
            </a:r>
          </a:p>
          <a:p>
            <a:pPr>
              <a:lnSpc>
                <a:spcPct val="140000"/>
              </a:lnSpc>
            </a:pPr>
            <a:r>
              <a:rPr lang="en-US" sz="1600" dirty="0" smtClean="0"/>
              <a:t>The site is very challenging with bush fires, extreme weather, wild animals and natural dangers always present during the growing season.</a:t>
            </a:r>
          </a:p>
          <a:p>
            <a:pPr>
              <a:lnSpc>
                <a:spcPct val="140000"/>
              </a:lnSpc>
            </a:pPr>
            <a:r>
              <a:rPr lang="en-US" sz="1600" dirty="0" smtClean="0"/>
              <a:t>We use a biodynamic and a deep agro-ecological approach to farming to ensure that we maintain the integrity of the site.</a:t>
            </a:r>
            <a:endParaRPr lang="en-US" sz="1600" dirty="0"/>
          </a:p>
        </p:txBody>
      </p:sp>
    </p:spTree>
    <p:extLst>
      <p:ext uri="{BB962C8B-B14F-4D97-AF65-F5344CB8AC3E}">
        <p14:creationId xmlns:p14="http://schemas.microsoft.com/office/powerpoint/2010/main" val="3549941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nery downstair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1001" y="364814"/>
            <a:ext cx="8171162" cy="6128372"/>
          </a:xfrm>
          <a:prstGeom prst="rect">
            <a:avLst/>
          </a:prstGeom>
        </p:spPr>
      </p:pic>
    </p:spTree>
    <p:extLst>
      <p:ext uri="{BB962C8B-B14F-4D97-AF65-F5344CB8AC3E}">
        <p14:creationId xmlns:p14="http://schemas.microsoft.com/office/powerpoint/2010/main" val="4762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3032" y="572225"/>
            <a:ext cx="4001842" cy="5917667"/>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00513" y="571372"/>
            <a:ext cx="3823664" cy="5918520"/>
          </a:xfrm>
          <a:prstGeom prst="rect">
            <a:avLst/>
          </a:prstGeom>
        </p:spPr>
      </p:pic>
    </p:spTree>
    <p:extLst>
      <p:ext uri="{BB962C8B-B14F-4D97-AF65-F5344CB8AC3E}">
        <p14:creationId xmlns:p14="http://schemas.microsoft.com/office/powerpoint/2010/main" val="3467626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Winery</a:t>
            </a:r>
            <a:endParaRPr lang="en-US" dirty="0"/>
          </a:p>
        </p:txBody>
      </p:sp>
      <p:sp>
        <p:nvSpPr>
          <p:cNvPr id="3" name="Content Placeholder 2"/>
          <p:cNvSpPr>
            <a:spLocks noGrp="1"/>
          </p:cNvSpPr>
          <p:nvPr>
            <p:ph idx="1"/>
          </p:nvPr>
        </p:nvSpPr>
        <p:spPr/>
        <p:txBody>
          <a:bodyPr>
            <a:normAutofit/>
          </a:bodyPr>
          <a:lstStyle/>
          <a:p>
            <a:pPr>
              <a:lnSpc>
                <a:spcPct val="120000"/>
              </a:lnSpc>
            </a:pPr>
            <a:r>
              <a:rPr lang="en-US" sz="1600" dirty="0"/>
              <a:t>Our renovated gravity fed cellar combines the best of the old and new world: the latest equipment and knowledge with traditional techniques.</a:t>
            </a:r>
          </a:p>
          <a:p>
            <a:pPr>
              <a:lnSpc>
                <a:spcPct val="120000"/>
              </a:lnSpc>
            </a:pPr>
            <a:r>
              <a:rPr lang="en-US" sz="1600" dirty="0"/>
              <a:t>Central to the winery design is the ability to process many small parcels of fruit. </a:t>
            </a:r>
            <a:endParaRPr lang="en-US" sz="1600" dirty="0" smtClean="0"/>
          </a:p>
          <a:p>
            <a:pPr>
              <a:lnSpc>
                <a:spcPct val="120000"/>
              </a:lnSpc>
            </a:pPr>
            <a:r>
              <a:rPr lang="en-US" sz="1600" dirty="0" smtClean="0"/>
              <a:t>We </a:t>
            </a:r>
            <a:r>
              <a:rPr lang="en-US" sz="1600" dirty="0"/>
              <a:t>selectively harvest only small sections of the vineyard . They are all handled separately and differently from fermentation to barrel. This ensures a full array of components and options come blending.</a:t>
            </a:r>
          </a:p>
          <a:p>
            <a:pPr>
              <a:lnSpc>
                <a:spcPct val="120000"/>
              </a:lnSpc>
            </a:pPr>
            <a:r>
              <a:rPr lang="en-US" sz="1600" dirty="0"/>
              <a:t>Our gravity fed cellar allows us to keep pumping to a minimum. It is very hands on, with bunch and berry sorting, only hand plunge downs, and we carry out long macerations for up to 4-6 weeks before pressing</a:t>
            </a:r>
            <a:r>
              <a:rPr lang="en-US" sz="1600" dirty="0" smtClean="0"/>
              <a:t>.</a:t>
            </a:r>
            <a:endParaRPr lang="en-US" sz="1600" dirty="0"/>
          </a:p>
          <a:p>
            <a:pPr>
              <a:lnSpc>
                <a:spcPct val="120000"/>
              </a:lnSpc>
            </a:pPr>
            <a:r>
              <a:rPr lang="en-US" sz="1600" dirty="0"/>
              <a:t>Our philosophy in the cellar is to enhance what we helped create in the vineyard by using minimal intervention and additives, as well as gentle extraction techniques. This helps to bring out the fruits true qualities and creates wines of great expression, subtlety, power and balance. It also helps us toward our goal of producing some of Africa’s most sort after wines.</a:t>
            </a:r>
          </a:p>
        </p:txBody>
      </p:sp>
    </p:spTree>
    <p:extLst>
      <p:ext uri="{BB962C8B-B14F-4D97-AF65-F5344CB8AC3E}">
        <p14:creationId xmlns:p14="http://schemas.microsoft.com/office/powerpoint/2010/main" val="1540074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imals herded home.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253673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5504</TotalTime>
  <Words>789</Words>
  <Application>Microsoft Office PowerPoint</Application>
  <PresentationFormat>On-screen Show (4:3)</PresentationFormat>
  <Paragraphs>51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Fable Mountain Vineyards is set in a remote and magical place on the edge of a wilderness reserve.   It is a place where the Leopards hide, Jackal Birds circle and Baboons play.  It is here that the winegrowers pursue perfection from the vineyard to the cellar, bringing you compelling wines of great distinction.</vt:lpstr>
      <vt:lpstr>PowerPoint Presentation</vt:lpstr>
      <vt:lpstr>PowerPoint Presentation</vt:lpstr>
      <vt:lpstr>Vineyard</vt:lpstr>
      <vt:lpstr>PowerPoint Presentation</vt:lpstr>
      <vt:lpstr>PowerPoint Presentation</vt:lpstr>
      <vt:lpstr>Winery</vt:lpstr>
      <vt:lpstr>PowerPoint Presentation</vt:lpstr>
      <vt:lpstr>Farm</vt:lpstr>
      <vt:lpstr>People</vt:lpstr>
      <vt:lpstr>Jackal Bird 2012</vt:lpstr>
      <vt:lpstr>Nigh Sky 2011</vt:lpstr>
      <vt:lpstr>Syrah 2011</vt:lpstr>
      <vt:lpstr>PowerPoint Presentation</vt:lpstr>
    </vt:vector>
  </TitlesOfParts>
  <Company>Terroir Selections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Burton</dc:creator>
  <cp:lastModifiedBy>Jeroen Van Greunsven</cp:lastModifiedBy>
  <cp:revision>38</cp:revision>
  <dcterms:created xsi:type="dcterms:W3CDTF">2014-04-25T18:28:31Z</dcterms:created>
  <dcterms:modified xsi:type="dcterms:W3CDTF">2014-09-18T18:11:12Z</dcterms:modified>
</cp:coreProperties>
</file>