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56" r:id="rId3"/>
    <p:sldId id="257" r:id="rId4"/>
    <p:sldId id="258" r:id="rId5"/>
    <p:sldId id="259" r:id="rId6"/>
    <p:sldId id="261" r:id="rId7"/>
    <p:sldId id="266" r:id="rId8"/>
    <p:sldId id="260" r:id="rId9"/>
    <p:sldId id="265" r:id="rId10"/>
    <p:sldId id="262" r:id="rId11"/>
    <p:sldId id="267" r:id="rId12"/>
    <p:sldId id="268" r:id="rId13"/>
    <p:sldId id="269" r:id="rId14"/>
    <p:sldId id="270" r:id="rId15"/>
    <p:sldId id="271" r:id="rId16"/>
    <p:sldId id="273" r:id="rId17"/>
    <p:sldId id="274" r:id="rId18"/>
    <p:sldId id="272" r:id="rId19"/>
    <p:sldId id="275" r:id="rId20"/>
    <p:sldId id="276" r:id="rId21"/>
    <p:sldId id="277" r:id="rId22"/>
    <p:sldId id="278" r:id="rId23"/>
    <p:sldId id="280" r:id="rId24"/>
    <p:sldId id="279" r:id="rId2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101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5197E7-889D-2BFA-A3A7-97C438EF1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7BCDA1-8DE9-7ECE-4620-62886C4DBD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92E6C4-B04C-387C-DE83-3906CB207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4EE2D-5B66-4DFB-B0C5-D7F3D3574E77}" type="datetimeFigureOut">
              <a:rPr lang="fr-BE" smtClean="0"/>
              <a:t>20-05-26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5C299B7-6108-0DA2-B49C-D0C954747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550A2E7-53FE-BA03-C730-B1DDC6CFB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533AF-2FD9-4FB9-AE37-8389319A7EC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08961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5E418D-CE4F-AC33-1EF2-EBCA062AA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1FF3068-2DF5-5E1B-C4FA-71AAF9B68F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C0870FF-8D27-9976-BB48-61B759505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4EE2D-5B66-4DFB-B0C5-D7F3D3574E77}" type="datetimeFigureOut">
              <a:rPr lang="fr-BE" smtClean="0"/>
              <a:t>20-05-26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88124-C733-B559-735D-D3A187A01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D6040B-BC05-F834-DD3F-02E68BCEE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533AF-2FD9-4FB9-AE37-8389319A7EC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84301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DAB1C72-5DD1-EEF1-509F-42EE04F8F5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AEBFE53-57C6-B670-D6FA-6210A3EBD2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2CA3C26-5043-CDC7-4B71-064EE4733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4EE2D-5B66-4DFB-B0C5-D7F3D3574E77}" type="datetimeFigureOut">
              <a:rPr lang="fr-BE" smtClean="0"/>
              <a:t>20-05-26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5E66F64-ABEF-9011-C06C-F77B4E15A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A5751BA-A8D1-155C-7301-92E934941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533AF-2FD9-4FB9-AE37-8389319A7EC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9566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AB3FC9-AD04-E24D-35D9-3C18529EF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958DB97-EA28-2FCA-15CF-F75869DE6A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0124CA3-39BB-C6B6-4FB6-C509CD452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4EE2D-5B66-4DFB-B0C5-D7F3D3574E77}" type="datetimeFigureOut">
              <a:rPr lang="fr-BE" smtClean="0"/>
              <a:t>20-05-26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C89EEB1-0E9C-33F4-9B24-73A8C48CF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6CC3852-3BB3-A86C-0899-8C58D0AB0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533AF-2FD9-4FB9-AE37-8389319A7EC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96135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09D70C-E480-AD7C-B158-6B2B365A9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1CF0C8A-9477-FB59-160E-AB9F8692D1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ABFAC33-6F7A-6824-6873-B5A6C409D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4EE2D-5B66-4DFB-B0C5-D7F3D3574E77}" type="datetimeFigureOut">
              <a:rPr lang="fr-BE" smtClean="0"/>
              <a:t>20-05-26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092964D-85FE-A458-7DF5-EF6D0A63C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0E3BB30-4612-AE75-B3A6-A0E3AEC5A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533AF-2FD9-4FB9-AE37-8389319A7EC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40481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1A04F5-FE72-BD62-4FF0-F588F41E5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20ADED-9DCD-4AAB-240D-270F2A0341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126EF1C-764B-CA42-FBD1-E3835EEEEA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0645C79-6463-7716-45D1-EA45FA5D9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4EE2D-5B66-4DFB-B0C5-D7F3D3574E77}" type="datetimeFigureOut">
              <a:rPr lang="fr-BE" smtClean="0"/>
              <a:t>20-05-26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452FDBA-149A-F309-4D6B-EB2A81AE9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FC6F73D-F88C-3520-3494-31E5FD120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533AF-2FD9-4FB9-AE37-8389319A7EC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10707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317432-E57C-8D5D-BA26-CEA1A59EC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D54B1CE-B6EA-4ED2-3C06-CCD182A5F6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AF862C-39AE-A40C-96FD-4B2C0E7E5C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8E3E41A-281C-F49B-DE5C-A518CA6FF0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976E890-EA16-E130-F639-26D9E00DE9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F2DB736F-1F7A-D836-D27B-53B8AE67F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4EE2D-5B66-4DFB-B0C5-D7F3D3574E77}" type="datetimeFigureOut">
              <a:rPr lang="fr-BE" smtClean="0"/>
              <a:t>20-05-26</a:t>
            </a:fld>
            <a:endParaRPr lang="fr-BE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400852C-15C1-AF3C-8BBB-04ADC7A75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D2418E82-65FA-22EE-5FD2-7DAE09D53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533AF-2FD9-4FB9-AE37-8389319A7EC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93729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1424FF-E53F-23E3-9C17-BB722F957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FAB4338-3E90-D8D7-06CE-2C1A8142D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4EE2D-5B66-4DFB-B0C5-D7F3D3574E77}" type="datetimeFigureOut">
              <a:rPr lang="fr-BE" smtClean="0"/>
              <a:t>20-05-26</a:t>
            </a:fld>
            <a:endParaRPr lang="fr-BE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92CA6DF-1C9F-C544-D0EA-2A35FD453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F29CB9-CFA3-B6C7-A193-EB14A2E29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533AF-2FD9-4FB9-AE37-8389319A7EC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00238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DE3C4EE-FB8D-94E2-1862-B0D22484D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4EE2D-5B66-4DFB-B0C5-D7F3D3574E77}" type="datetimeFigureOut">
              <a:rPr lang="fr-BE" smtClean="0"/>
              <a:t>20-05-26</a:t>
            </a:fld>
            <a:endParaRPr lang="fr-BE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651E126-A006-0CC4-B9EE-5BAEACC0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176E0F6-7319-E7F8-C6C8-FB656B840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533AF-2FD9-4FB9-AE37-8389319A7EC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06799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32B10C-2F04-A9C2-4810-79A6A5F32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7FB6363-6FC6-D679-7DD7-ED67EE975B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B7BCD02-7616-A2B6-86BE-C278172CF8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87DE726-BDA4-DB04-DAF7-A43C8C566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4EE2D-5B66-4DFB-B0C5-D7F3D3574E77}" type="datetimeFigureOut">
              <a:rPr lang="fr-BE" smtClean="0"/>
              <a:t>20-05-26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E596D47-0DB4-C801-67B5-CC92D4451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DBD0937-7361-F358-5AD6-CBA45EAF9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533AF-2FD9-4FB9-AE37-8389319A7EC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42050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E9458C-0435-ACFE-9FF1-3F73F8F0F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A1E8882-1CA4-8906-B63D-2C034A0DEA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054BAE9-327C-581D-A3E9-3B9F896464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2F561F2-AAF0-39E7-74B6-4E8CE0DA5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4EE2D-5B66-4DFB-B0C5-D7F3D3574E77}" type="datetimeFigureOut">
              <a:rPr lang="fr-BE" smtClean="0"/>
              <a:t>20-05-26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D259B4F-56AC-4246-A8A0-6EB64A034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7D580E0-B6D5-66C8-3F70-312358F83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533AF-2FD9-4FB9-AE37-8389319A7EC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01640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E654253-4D19-B237-6E13-EBA7177DB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A416528-47B4-8A4A-C8BA-140C5F7FC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B659399-7D21-D87F-7752-4AF4C18EA2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74EE2D-5B66-4DFB-B0C5-D7F3D3574E77}" type="datetimeFigureOut">
              <a:rPr lang="fr-BE" smtClean="0"/>
              <a:t>20-05-26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4B0B651-E936-3C98-8996-4C96E179EB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E9C878F-1D7A-2F0E-5FEE-CEF22593BC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1533AF-2FD9-4FB9-AE37-8389319A7EC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45571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7" Type="http://schemas.openxmlformats.org/officeDocument/2006/relationships/image" Target="../media/image13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633B7-EA99-43FA-132A-2D4BCF4D1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8308" y="365125"/>
            <a:ext cx="10335491" cy="1048039"/>
          </a:xfrm>
        </p:spPr>
        <p:txBody>
          <a:bodyPr/>
          <a:lstStyle/>
          <a:p>
            <a:r>
              <a:rPr lang="fr-BE" dirty="0"/>
              <a:t>Léon</a:t>
            </a:r>
          </a:p>
        </p:txBody>
      </p:sp>
    </p:spTree>
    <p:extLst>
      <p:ext uri="{BB962C8B-B14F-4D97-AF65-F5344CB8AC3E}">
        <p14:creationId xmlns:p14="http://schemas.microsoft.com/office/powerpoint/2010/main" val="15145415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FAB4858B-2890-6CD2-5878-6B35A4465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903" y="3851165"/>
            <a:ext cx="3133724" cy="2455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8DD7AE19-24F1-5F38-A08B-2B60C71CE4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9138" y="3851165"/>
            <a:ext cx="3133724" cy="2455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58FD4A83-686E-E595-6C9B-9CF6FE0C42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5917" y="3851165"/>
            <a:ext cx="3133724" cy="2455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62F49C1-760F-F389-3C18-2F5EB4998C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9904" y="818651"/>
            <a:ext cx="10259738" cy="2841571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F1E2F10-BE2F-AF3B-4808-FB17971D99EE}"/>
              </a:ext>
            </a:extLst>
          </p:cNvPr>
          <p:cNvSpPr txBox="1"/>
          <p:nvPr/>
        </p:nvSpPr>
        <p:spPr>
          <a:xfrm>
            <a:off x="1059903" y="35384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dirty="0">
                <a:solidFill>
                  <a:srgbClr val="FF0000"/>
                </a:solidFill>
              </a:rPr>
              <a:t>https://www.swartlandwinery.co.za/visit-us/</a:t>
            </a:r>
          </a:p>
        </p:txBody>
      </p:sp>
    </p:spTree>
    <p:extLst>
      <p:ext uri="{BB962C8B-B14F-4D97-AF65-F5344CB8AC3E}">
        <p14:creationId xmlns:p14="http://schemas.microsoft.com/office/powerpoint/2010/main" val="13025297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3E1966-D664-9B08-9267-438968657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Last 12 </a:t>
            </a:r>
            <a:r>
              <a:rPr lang="fr-BE" dirty="0" err="1"/>
              <a:t>months</a:t>
            </a:r>
            <a:endParaRPr lang="fr-BE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1385512-3142-226B-04C0-B76A51C56F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5617437"/>
              </p:ext>
            </p:extLst>
          </p:nvPr>
        </p:nvGraphicFramePr>
        <p:xfrm>
          <a:off x="838200" y="1416705"/>
          <a:ext cx="8495547" cy="23614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54143">
                  <a:extLst>
                    <a:ext uri="{9D8B030D-6E8A-4147-A177-3AD203B41FA5}">
                      <a16:colId xmlns:a16="http://schemas.microsoft.com/office/drawing/2014/main" val="3456041694"/>
                    </a:ext>
                  </a:extLst>
                </a:gridCol>
                <a:gridCol w="2318473">
                  <a:extLst>
                    <a:ext uri="{9D8B030D-6E8A-4147-A177-3AD203B41FA5}">
                      <a16:colId xmlns:a16="http://schemas.microsoft.com/office/drawing/2014/main" val="3060923028"/>
                    </a:ext>
                  </a:extLst>
                </a:gridCol>
                <a:gridCol w="1622931">
                  <a:extLst>
                    <a:ext uri="{9D8B030D-6E8A-4147-A177-3AD203B41FA5}">
                      <a16:colId xmlns:a16="http://schemas.microsoft.com/office/drawing/2014/main" val="3456885470"/>
                    </a:ext>
                  </a:extLst>
                </a:gridCol>
              </a:tblGrid>
              <a:tr h="50720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BE" sz="1800" u="none" strike="noStrike" dirty="0">
                          <a:effectLst/>
                        </a:rPr>
                        <a:t>Art Name + Contenance</a:t>
                      </a:r>
                      <a:endParaRPr lang="fr-BE" sz="1800" b="1" i="0" u="none" strike="noStrike" dirty="0">
                        <a:solidFill>
                          <a:srgbClr val="80004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5" marR="7315" marT="731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BE" sz="1800" u="none" strike="noStrike">
                          <a:effectLst/>
                        </a:rPr>
                        <a:t>Hecto</a:t>
                      </a:r>
                      <a:endParaRPr lang="fr-BE" sz="1800" b="1" i="0" u="none" strike="noStrike">
                        <a:solidFill>
                          <a:srgbClr val="80004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5" marR="7315" marT="73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BE" sz="1800" u="none" strike="noStrike">
                          <a:effectLst/>
                        </a:rPr>
                        <a:t>Bottles</a:t>
                      </a:r>
                      <a:endParaRPr lang="fr-BE" sz="1800" b="1" i="0" u="none" strike="noStrike">
                        <a:solidFill>
                          <a:srgbClr val="80004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5" marR="7315" marT="7315" marB="0" anchor="ctr"/>
                </a:tc>
                <a:extLst>
                  <a:ext uri="{0D108BD9-81ED-4DB2-BD59-A6C34878D82A}">
                    <a16:rowId xmlns:a16="http://schemas.microsoft.com/office/drawing/2014/main" val="1614521784"/>
                  </a:ext>
                </a:extLst>
              </a:tr>
              <a:tr h="36374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BE" sz="1800" u="none" strike="noStrike">
                          <a:effectLst/>
                        </a:rPr>
                        <a:t> </a:t>
                      </a:r>
                      <a:endParaRPr lang="fr-BE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5" marR="7315" marT="731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BE" sz="1800" u="none" strike="noStrike">
                          <a:effectLst/>
                        </a:rPr>
                        <a:t>94,665</a:t>
                      </a:r>
                      <a:endParaRPr lang="fr-BE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5" marR="7315" marT="731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BE" sz="1800" u="none" strike="noStrike">
                          <a:effectLst/>
                        </a:rPr>
                        <a:t>12622</a:t>
                      </a:r>
                      <a:endParaRPr lang="fr-BE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5" marR="7315" marT="7315" marB="0" anchor="ctr"/>
                </a:tc>
                <a:extLst>
                  <a:ext uri="{0D108BD9-81ED-4DB2-BD59-A6C34878D82A}">
                    <a16:rowId xmlns:a16="http://schemas.microsoft.com/office/drawing/2014/main" val="950893878"/>
                  </a:ext>
                </a:extLst>
              </a:tr>
              <a:tr h="37263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BE" sz="1800" u="none" strike="noStrike">
                          <a:effectLst/>
                        </a:rPr>
                        <a:t>OBIKWA CHENIN BLANC </a:t>
                      </a:r>
                      <a:endParaRPr lang="fr-BE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5" marR="7315" marT="731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BE" sz="1800" u="none" strike="noStrike">
                          <a:effectLst/>
                        </a:rPr>
                        <a:t>23,60</a:t>
                      </a:r>
                      <a:endParaRPr lang="fr-BE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5" marR="7315" marT="731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BE" sz="1800" u="none" strike="noStrike">
                          <a:effectLst/>
                        </a:rPr>
                        <a:t>3146</a:t>
                      </a:r>
                      <a:endParaRPr lang="fr-B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15" marR="7315" marT="7315" marB="0" anchor="b"/>
                </a:tc>
                <a:extLst>
                  <a:ext uri="{0D108BD9-81ED-4DB2-BD59-A6C34878D82A}">
                    <a16:rowId xmlns:a16="http://schemas.microsoft.com/office/drawing/2014/main" val="2635569179"/>
                  </a:ext>
                </a:extLst>
              </a:tr>
              <a:tr h="37263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BE" sz="1800" u="none" strike="noStrike" dirty="0">
                          <a:effectLst/>
                        </a:rPr>
                        <a:t>OBIKWA PINOTAGE </a:t>
                      </a:r>
                      <a:endParaRPr lang="fr-BE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5" marR="7315" marT="731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BE" sz="1800" u="none" strike="noStrike">
                          <a:effectLst/>
                        </a:rPr>
                        <a:t>6,65</a:t>
                      </a:r>
                      <a:endParaRPr lang="fr-BE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5" marR="7315" marT="731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BE" sz="1800" u="none" strike="noStrike">
                          <a:effectLst/>
                        </a:rPr>
                        <a:t>887</a:t>
                      </a:r>
                      <a:endParaRPr lang="fr-B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15" marR="7315" marT="7315" marB="0" anchor="b"/>
                </a:tc>
                <a:extLst>
                  <a:ext uri="{0D108BD9-81ED-4DB2-BD59-A6C34878D82A}">
                    <a16:rowId xmlns:a16="http://schemas.microsoft.com/office/drawing/2014/main" val="4244876634"/>
                  </a:ext>
                </a:extLst>
              </a:tr>
              <a:tr h="37263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BE" sz="1800" u="none" strike="noStrike">
                          <a:effectLst/>
                        </a:rPr>
                        <a:t>OBIKWA CHARDONNAY </a:t>
                      </a:r>
                      <a:endParaRPr lang="fr-BE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5" marR="7315" marT="731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BE" sz="1800" u="none" strike="noStrike">
                          <a:effectLst/>
                        </a:rPr>
                        <a:t>48,18</a:t>
                      </a:r>
                      <a:endParaRPr lang="fr-BE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5" marR="7315" marT="731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BE" sz="1800" u="none" strike="noStrike">
                          <a:effectLst/>
                        </a:rPr>
                        <a:t>6424</a:t>
                      </a:r>
                      <a:endParaRPr lang="fr-B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15" marR="7315" marT="7315" marB="0" anchor="b"/>
                </a:tc>
                <a:extLst>
                  <a:ext uri="{0D108BD9-81ED-4DB2-BD59-A6C34878D82A}">
                    <a16:rowId xmlns:a16="http://schemas.microsoft.com/office/drawing/2014/main" val="2717495647"/>
                  </a:ext>
                </a:extLst>
              </a:tr>
              <a:tr h="37263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BE" sz="1800" u="none" strike="noStrike">
                          <a:effectLst/>
                        </a:rPr>
                        <a:t>OBIKWA MERLOT </a:t>
                      </a:r>
                      <a:endParaRPr lang="fr-BE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5" marR="7315" marT="731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BE" sz="1800" u="none" strike="noStrike">
                          <a:effectLst/>
                        </a:rPr>
                        <a:t>16,24</a:t>
                      </a:r>
                      <a:endParaRPr lang="fr-BE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5" marR="7315" marT="731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BE" sz="1800" u="none" strike="noStrike" dirty="0">
                          <a:effectLst/>
                        </a:rPr>
                        <a:t>2165</a:t>
                      </a:r>
                      <a:endParaRPr lang="fr-B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15" marR="7315" marT="7315" marB="0" anchor="b"/>
                </a:tc>
                <a:extLst>
                  <a:ext uri="{0D108BD9-81ED-4DB2-BD59-A6C34878D82A}">
                    <a16:rowId xmlns:a16="http://schemas.microsoft.com/office/drawing/2014/main" val="4037810369"/>
                  </a:ext>
                </a:extLst>
              </a:tr>
            </a:tbl>
          </a:graphicData>
        </a:graphic>
      </p:graphicFrame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BAD01A54-9F25-5F9C-A9CF-54111600EA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3433044"/>
              </p:ext>
            </p:extLst>
          </p:nvPr>
        </p:nvGraphicFramePr>
        <p:xfrm>
          <a:off x="838200" y="4256189"/>
          <a:ext cx="8495546" cy="13481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67813">
                  <a:extLst>
                    <a:ext uri="{9D8B030D-6E8A-4147-A177-3AD203B41FA5}">
                      <a16:colId xmlns:a16="http://schemas.microsoft.com/office/drawing/2014/main" val="3340884750"/>
                    </a:ext>
                  </a:extLst>
                </a:gridCol>
                <a:gridCol w="2311121">
                  <a:extLst>
                    <a:ext uri="{9D8B030D-6E8A-4147-A177-3AD203B41FA5}">
                      <a16:colId xmlns:a16="http://schemas.microsoft.com/office/drawing/2014/main" val="568481746"/>
                    </a:ext>
                  </a:extLst>
                </a:gridCol>
                <a:gridCol w="1616612">
                  <a:extLst>
                    <a:ext uri="{9D8B030D-6E8A-4147-A177-3AD203B41FA5}">
                      <a16:colId xmlns:a16="http://schemas.microsoft.com/office/drawing/2014/main" val="4178708682"/>
                    </a:ext>
                  </a:extLst>
                </a:gridCol>
              </a:tblGrid>
              <a:tr h="26352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BE" sz="1600" u="none" strike="noStrike">
                          <a:effectLst/>
                        </a:rPr>
                        <a:t>Tarif base factures</a:t>
                      </a:r>
                      <a:endParaRPr lang="fr-BE" sz="1600" b="1" i="0" u="none" strike="noStrike">
                        <a:solidFill>
                          <a:srgbClr val="80004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5" marR="7315" marT="731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BE" sz="1600" u="none" strike="noStrike" dirty="0">
                          <a:effectLst/>
                        </a:rPr>
                        <a:t>Hecto</a:t>
                      </a:r>
                      <a:endParaRPr lang="fr-BE" sz="1600" b="1" i="0" u="none" strike="noStrike" dirty="0">
                        <a:solidFill>
                          <a:srgbClr val="80004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5" marR="7315" marT="731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BE" sz="1600" u="none" strike="noStrike" dirty="0">
                          <a:effectLst/>
                        </a:rPr>
                        <a:t>%</a:t>
                      </a:r>
                      <a:endParaRPr lang="fr-BE" sz="1600" b="1" i="0" u="none" strike="noStrike" dirty="0">
                        <a:solidFill>
                          <a:srgbClr val="80004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5" marR="7315" marT="7315" marB="0" anchor="ctr"/>
                </a:tc>
                <a:extLst>
                  <a:ext uri="{0D108BD9-81ED-4DB2-BD59-A6C34878D82A}">
                    <a16:rowId xmlns:a16="http://schemas.microsoft.com/office/drawing/2014/main" val="2410259869"/>
                  </a:ext>
                </a:extLst>
              </a:tr>
              <a:tr h="27114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BE" sz="1600" u="none" strike="noStrike">
                          <a:effectLst/>
                        </a:rPr>
                        <a:t>T1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5" marR="7315" marT="731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BE" sz="1600" u="none" strike="noStrike">
                          <a:effectLst/>
                        </a:rPr>
                        <a:t>0,32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5" marR="7315" marT="731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BE" sz="1600" u="none" strike="noStrike">
                          <a:effectLst/>
                        </a:rPr>
                        <a:t>0,3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15" marR="7315" marT="7315" marB="0" anchor="b"/>
                </a:tc>
                <a:extLst>
                  <a:ext uri="{0D108BD9-81ED-4DB2-BD59-A6C34878D82A}">
                    <a16:rowId xmlns:a16="http://schemas.microsoft.com/office/drawing/2014/main" val="834980841"/>
                  </a:ext>
                </a:extLst>
              </a:tr>
              <a:tr h="27114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BE" sz="1600" u="none" strike="noStrike">
                          <a:effectLst/>
                        </a:rPr>
                        <a:t>T4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5" marR="7315" marT="731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BE" sz="1600" u="none" strike="noStrike">
                          <a:effectLst/>
                        </a:rPr>
                        <a:t>28,23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5" marR="7315" marT="731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BE" sz="1600" u="none" strike="noStrike">
                          <a:effectLst/>
                        </a:rPr>
                        <a:t>29,8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15" marR="7315" marT="7315" marB="0" anchor="b"/>
                </a:tc>
                <a:extLst>
                  <a:ext uri="{0D108BD9-81ED-4DB2-BD59-A6C34878D82A}">
                    <a16:rowId xmlns:a16="http://schemas.microsoft.com/office/drawing/2014/main" val="2552161980"/>
                  </a:ext>
                </a:extLst>
              </a:tr>
              <a:tr h="27114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BE" sz="1600" u="none" strike="noStrike">
                          <a:effectLst/>
                        </a:rPr>
                        <a:t>THL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5" marR="7315" marT="731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BE" sz="1600" u="none" strike="noStrike">
                          <a:effectLst/>
                        </a:rPr>
                        <a:t>57,73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5" marR="7315" marT="731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BE" sz="1600" u="none" strike="noStrike">
                          <a:effectLst/>
                        </a:rPr>
                        <a:t>61,0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15" marR="7315" marT="7315" marB="0" anchor="b"/>
                </a:tc>
                <a:extLst>
                  <a:ext uri="{0D108BD9-81ED-4DB2-BD59-A6C34878D82A}">
                    <a16:rowId xmlns:a16="http://schemas.microsoft.com/office/drawing/2014/main" val="1667083345"/>
                  </a:ext>
                </a:extLst>
              </a:tr>
              <a:tr h="27114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BE" sz="1600" u="none" strike="noStrike">
                          <a:effectLst/>
                        </a:rPr>
                        <a:t>TPA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5" marR="7315" marT="731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BE" sz="1600" u="none" strike="noStrike">
                          <a:effectLst/>
                        </a:rPr>
                        <a:t>8,10</a:t>
                      </a:r>
                      <a:endParaRPr lang="fr-B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5" marR="7315" marT="731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BE" sz="1600" u="none" strike="noStrike" dirty="0">
                          <a:effectLst/>
                        </a:rPr>
                        <a:t>8,6</a:t>
                      </a:r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15" marR="7315" marT="7315" marB="0" anchor="b"/>
                </a:tc>
                <a:extLst>
                  <a:ext uri="{0D108BD9-81ED-4DB2-BD59-A6C34878D82A}">
                    <a16:rowId xmlns:a16="http://schemas.microsoft.com/office/drawing/2014/main" val="4131268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76120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7BE894-6BD8-FF3A-6E4C-783FA4B53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/>
              <a:t>Customers</a:t>
            </a:r>
            <a:endParaRPr lang="fr-BE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61BD283-E1BE-CB7E-CE20-F199CB5DAC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1517870"/>
              </p:ext>
            </p:extLst>
          </p:nvPr>
        </p:nvGraphicFramePr>
        <p:xfrm>
          <a:off x="874207" y="1462793"/>
          <a:ext cx="10479593" cy="47010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69840">
                  <a:extLst>
                    <a:ext uri="{9D8B030D-6E8A-4147-A177-3AD203B41FA5}">
                      <a16:colId xmlns:a16="http://schemas.microsoft.com/office/drawing/2014/main" val="3638911661"/>
                    </a:ext>
                  </a:extLst>
                </a:gridCol>
                <a:gridCol w="3409753">
                  <a:extLst>
                    <a:ext uri="{9D8B030D-6E8A-4147-A177-3AD203B41FA5}">
                      <a16:colId xmlns:a16="http://schemas.microsoft.com/office/drawing/2014/main" val="3165661357"/>
                    </a:ext>
                  </a:extLst>
                </a:gridCol>
              </a:tblGrid>
              <a:tr h="85354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BE" sz="2000" u="none" strike="noStrike" dirty="0">
                          <a:effectLst/>
                        </a:rPr>
                        <a:t>Etablissement</a:t>
                      </a:r>
                      <a:endParaRPr lang="fr-BE" sz="2000" b="1" i="0" u="none" strike="noStrike" dirty="0">
                        <a:solidFill>
                          <a:srgbClr val="80004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5" marR="7315" marT="73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BE" sz="2000" u="none" strike="noStrike">
                          <a:effectLst/>
                        </a:rPr>
                        <a:t>12M HECTO19/05/2026</a:t>
                      </a:r>
                      <a:endParaRPr lang="fr-BE" sz="2000" b="1" i="0" u="none" strike="noStrike">
                        <a:solidFill>
                          <a:srgbClr val="80004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5" marR="7315" marT="7315" marB="0" anchor="ctr"/>
                </a:tc>
                <a:extLst>
                  <a:ext uri="{0D108BD9-81ED-4DB2-BD59-A6C34878D82A}">
                    <a16:rowId xmlns:a16="http://schemas.microsoft.com/office/drawing/2014/main" val="1958495844"/>
                  </a:ext>
                </a:extLst>
              </a:tr>
              <a:tr h="28524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BE" sz="2000" u="none" strike="noStrike">
                          <a:effectLst/>
                        </a:rPr>
                        <a:t> </a:t>
                      </a:r>
                      <a:endParaRPr lang="fr-BE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5" marR="7315" marT="731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BE" sz="2000" u="none" strike="noStrike">
                          <a:effectLst/>
                        </a:rPr>
                        <a:t>94,67</a:t>
                      </a:r>
                      <a:endParaRPr lang="fr-BE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5" marR="7315" marT="7315" marB="0" anchor="ctr"/>
                </a:tc>
                <a:extLst>
                  <a:ext uri="{0D108BD9-81ED-4DB2-BD59-A6C34878D82A}">
                    <a16:rowId xmlns:a16="http://schemas.microsoft.com/office/drawing/2014/main" val="3056323671"/>
                  </a:ext>
                </a:extLst>
              </a:tr>
              <a:tr h="41425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BE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HORECA LOGISTIC SERVICES - 9674</a:t>
                      </a:r>
                      <a:endParaRPr lang="fr-BE" sz="20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5" marR="7315" marT="731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BE" sz="2000" u="none" strike="noStrike" dirty="0">
                          <a:effectLst/>
                        </a:rPr>
                        <a:t>30,02</a:t>
                      </a:r>
                      <a:endParaRPr lang="fr-B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5" marR="7315" marT="7315" marB="0" anchor="ctr"/>
                </a:tc>
                <a:extLst>
                  <a:ext uri="{0D108BD9-81ED-4DB2-BD59-A6C34878D82A}">
                    <a16:rowId xmlns:a16="http://schemas.microsoft.com/office/drawing/2014/main" val="1721866371"/>
                  </a:ext>
                </a:extLst>
              </a:tr>
              <a:tr h="28524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BE" sz="2000" u="none" strike="noStrike" dirty="0">
                          <a:effectLst/>
                        </a:rPr>
                        <a:t>DE FRUYT - 3572</a:t>
                      </a:r>
                      <a:endParaRPr lang="fr-B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5" marR="7315" marT="731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BE" sz="2000" u="none" strike="noStrike">
                          <a:effectLst/>
                        </a:rPr>
                        <a:t>27,14</a:t>
                      </a:r>
                      <a:endParaRPr lang="fr-BE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5" marR="7315" marT="7315" marB="0" anchor="ctr"/>
                </a:tc>
                <a:extLst>
                  <a:ext uri="{0D108BD9-81ED-4DB2-BD59-A6C34878D82A}">
                    <a16:rowId xmlns:a16="http://schemas.microsoft.com/office/drawing/2014/main" val="108757993"/>
                  </a:ext>
                </a:extLst>
              </a:tr>
              <a:tr h="28524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BE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HLS    WEST - 3371</a:t>
                      </a:r>
                      <a:endParaRPr lang="fr-BE" sz="20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5" marR="7315" marT="731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BE" sz="2000" u="none" strike="noStrike" dirty="0">
                          <a:effectLst/>
                        </a:rPr>
                        <a:t>24,97</a:t>
                      </a:r>
                      <a:endParaRPr lang="fr-B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5" marR="7315" marT="7315" marB="0" anchor="ctr"/>
                </a:tc>
                <a:extLst>
                  <a:ext uri="{0D108BD9-81ED-4DB2-BD59-A6C34878D82A}">
                    <a16:rowId xmlns:a16="http://schemas.microsoft.com/office/drawing/2014/main" val="49224217"/>
                  </a:ext>
                </a:extLst>
              </a:tr>
              <a:tr h="28524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BE" sz="2000" u="none" strike="noStrike">
                          <a:effectLst/>
                        </a:rPr>
                        <a:t>MARKT 17 - 21185</a:t>
                      </a:r>
                      <a:endParaRPr lang="fr-BE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5" marR="7315" marT="731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BE" sz="2000" u="none" strike="noStrike" dirty="0">
                          <a:effectLst/>
                        </a:rPr>
                        <a:t>3,74</a:t>
                      </a:r>
                      <a:endParaRPr lang="fr-B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5" marR="7315" marT="7315" marB="0" anchor="ctr"/>
                </a:tc>
                <a:extLst>
                  <a:ext uri="{0D108BD9-81ED-4DB2-BD59-A6C34878D82A}">
                    <a16:rowId xmlns:a16="http://schemas.microsoft.com/office/drawing/2014/main" val="1180316699"/>
                  </a:ext>
                </a:extLst>
              </a:tr>
              <a:tr h="28524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BE" sz="2000" u="none" strike="noStrike">
                          <a:effectLst/>
                        </a:rPr>
                        <a:t>APROPO - 50655</a:t>
                      </a:r>
                      <a:endParaRPr lang="fr-BE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5" marR="7315" marT="731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BE" sz="2000" u="none" strike="noStrike" dirty="0">
                          <a:effectLst/>
                        </a:rPr>
                        <a:t>2,75</a:t>
                      </a:r>
                      <a:endParaRPr lang="fr-B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5" marR="7315" marT="7315" marB="0" anchor="ctr"/>
                </a:tc>
                <a:extLst>
                  <a:ext uri="{0D108BD9-81ED-4DB2-BD59-A6C34878D82A}">
                    <a16:rowId xmlns:a16="http://schemas.microsoft.com/office/drawing/2014/main" val="3733747068"/>
                  </a:ext>
                </a:extLst>
              </a:tr>
              <a:tr h="28524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BE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HLS SUD - 18853</a:t>
                      </a:r>
                      <a:endParaRPr lang="fr-BE" sz="20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5" marR="7315" marT="731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BE" sz="2000" u="none" strike="noStrike" dirty="0">
                          <a:effectLst/>
                        </a:rPr>
                        <a:t>2,75</a:t>
                      </a:r>
                      <a:endParaRPr lang="fr-B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5" marR="7315" marT="7315" marB="0" anchor="ctr"/>
                </a:tc>
                <a:extLst>
                  <a:ext uri="{0D108BD9-81ED-4DB2-BD59-A6C34878D82A}">
                    <a16:rowId xmlns:a16="http://schemas.microsoft.com/office/drawing/2014/main" val="334705423"/>
                  </a:ext>
                </a:extLst>
              </a:tr>
              <a:tr h="28524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BE" sz="2000" u="none" strike="noStrike" dirty="0">
                          <a:effectLst/>
                        </a:rPr>
                        <a:t>BAR VOLARE - 43393</a:t>
                      </a:r>
                      <a:endParaRPr lang="fr-B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5" marR="7315" marT="731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BE" sz="2000" u="none" strike="noStrike" dirty="0">
                          <a:effectLst/>
                        </a:rPr>
                        <a:t>1,40</a:t>
                      </a:r>
                      <a:endParaRPr lang="fr-B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5" marR="7315" marT="7315" marB="0" anchor="ctr"/>
                </a:tc>
                <a:extLst>
                  <a:ext uri="{0D108BD9-81ED-4DB2-BD59-A6C34878D82A}">
                    <a16:rowId xmlns:a16="http://schemas.microsoft.com/office/drawing/2014/main" val="2923690013"/>
                  </a:ext>
                </a:extLst>
              </a:tr>
              <a:tr h="28524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BE" sz="2000" u="none" strike="noStrike" dirty="0">
                          <a:effectLst/>
                        </a:rPr>
                        <a:t>HEINTZ (HA) - 46132</a:t>
                      </a:r>
                      <a:endParaRPr lang="fr-B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5" marR="7315" marT="731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BE" sz="2000" u="none" strike="noStrike" dirty="0">
                          <a:effectLst/>
                        </a:rPr>
                        <a:t>0,68</a:t>
                      </a:r>
                      <a:endParaRPr lang="fr-B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5" marR="7315" marT="7315" marB="0" anchor="ctr"/>
                </a:tc>
                <a:extLst>
                  <a:ext uri="{0D108BD9-81ED-4DB2-BD59-A6C34878D82A}">
                    <a16:rowId xmlns:a16="http://schemas.microsoft.com/office/drawing/2014/main" val="240440637"/>
                  </a:ext>
                </a:extLst>
              </a:tr>
              <a:tr h="28524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BE" sz="2000" u="none" strike="noStrike" dirty="0">
                          <a:effectLst/>
                        </a:rPr>
                        <a:t>YAM MIE YAM - 54256</a:t>
                      </a:r>
                      <a:endParaRPr lang="fr-B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5" marR="7315" marT="731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BE" sz="2000" u="none" strike="noStrike" dirty="0">
                          <a:effectLst/>
                        </a:rPr>
                        <a:t>0,23</a:t>
                      </a:r>
                      <a:endParaRPr lang="fr-B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5" marR="7315" marT="7315" marB="0" anchor="ctr"/>
                </a:tc>
                <a:extLst>
                  <a:ext uri="{0D108BD9-81ED-4DB2-BD59-A6C34878D82A}">
                    <a16:rowId xmlns:a16="http://schemas.microsoft.com/office/drawing/2014/main" val="150159121"/>
                  </a:ext>
                </a:extLst>
              </a:tr>
              <a:tr h="28524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BE" sz="2000" u="none" strike="noStrike" dirty="0">
                          <a:effectLst/>
                        </a:rPr>
                        <a:t>GK WORLDWINES - 34494</a:t>
                      </a:r>
                      <a:endParaRPr lang="fr-B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5" marR="7315" marT="731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BE" sz="2000" u="none" strike="noStrike" dirty="0">
                          <a:effectLst/>
                        </a:rPr>
                        <a:t>0,18</a:t>
                      </a:r>
                      <a:endParaRPr lang="fr-B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5" marR="7315" marT="7315" marB="0" anchor="ctr"/>
                </a:tc>
                <a:extLst>
                  <a:ext uri="{0D108BD9-81ED-4DB2-BD59-A6C34878D82A}">
                    <a16:rowId xmlns:a16="http://schemas.microsoft.com/office/drawing/2014/main" val="2887551768"/>
                  </a:ext>
                </a:extLst>
              </a:tr>
              <a:tr h="28524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BE" sz="2000" u="none" strike="noStrike" dirty="0">
                          <a:effectLst/>
                        </a:rPr>
                        <a:t>STAALFLES HENAU KEVIN - 50521</a:t>
                      </a:r>
                      <a:endParaRPr lang="fr-B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5" marR="7315" marT="731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BE" sz="2000" u="none" strike="noStrike" dirty="0">
                          <a:effectLst/>
                        </a:rPr>
                        <a:t>0,16</a:t>
                      </a:r>
                      <a:endParaRPr lang="fr-B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15" marR="7315" marT="7315" marB="0" anchor="ctr"/>
                </a:tc>
                <a:extLst>
                  <a:ext uri="{0D108BD9-81ED-4DB2-BD59-A6C34878D82A}">
                    <a16:rowId xmlns:a16="http://schemas.microsoft.com/office/drawing/2014/main" val="19315366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44710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2B44C09-F7C5-97FE-0EE2-A988D6E37F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9683964"/>
              </p:ext>
            </p:extLst>
          </p:nvPr>
        </p:nvGraphicFramePr>
        <p:xfrm>
          <a:off x="6096000" y="1418693"/>
          <a:ext cx="5657222" cy="41978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42174">
                  <a:extLst>
                    <a:ext uri="{9D8B030D-6E8A-4147-A177-3AD203B41FA5}">
                      <a16:colId xmlns:a16="http://schemas.microsoft.com/office/drawing/2014/main" val="1153569834"/>
                    </a:ext>
                  </a:extLst>
                </a:gridCol>
                <a:gridCol w="1715048">
                  <a:extLst>
                    <a:ext uri="{9D8B030D-6E8A-4147-A177-3AD203B41FA5}">
                      <a16:colId xmlns:a16="http://schemas.microsoft.com/office/drawing/2014/main" val="1902910979"/>
                    </a:ext>
                  </a:extLst>
                </a:gridCol>
              </a:tblGrid>
              <a:tr h="13247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800" u="none" strike="noStrike" dirty="0">
                          <a:effectLst/>
                        </a:rPr>
                        <a:t>THE KING OF COMEDY CLUB - 25650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BE" sz="1800" u="none" strike="noStrike" dirty="0">
                          <a:effectLst/>
                        </a:rPr>
                        <a:t>84</a:t>
                      </a:r>
                      <a:endParaRPr lang="fr-B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39" marR="5539" marT="5539" marB="0" anchor="b"/>
                </a:tc>
                <a:extLst>
                  <a:ext uri="{0D108BD9-81ED-4DB2-BD59-A6C34878D82A}">
                    <a16:rowId xmlns:a16="http://schemas.microsoft.com/office/drawing/2014/main" val="1197590587"/>
                  </a:ext>
                </a:extLst>
              </a:tr>
              <a:tr h="13247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BE" sz="1800" u="none" strike="noStrike" dirty="0">
                          <a:effectLst/>
                        </a:rPr>
                        <a:t>BISTRO R - 36836</a:t>
                      </a:r>
                      <a:endParaRPr lang="fr-BE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BE" sz="1800" u="none" strike="noStrike" dirty="0">
                          <a:effectLst/>
                        </a:rPr>
                        <a:t>78</a:t>
                      </a:r>
                      <a:endParaRPr lang="fr-B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39" marR="5539" marT="5539" marB="0" anchor="b"/>
                </a:tc>
                <a:extLst>
                  <a:ext uri="{0D108BD9-81ED-4DB2-BD59-A6C34878D82A}">
                    <a16:rowId xmlns:a16="http://schemas.microsoft.com/office/drawing/2014/main" val="113724049"/>
                  </a:ext>
                </a:extLst>
              </a:tr>
              <a:tr h="13247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BE" sz="1800" u="none" strike="noStrike">
                          <a:effectLst/>
                        </a:rPr>
                        <a:t>TOUKOUL - 51859</a:t>
                      </a:r>
                      <a:endParaRPr lang="fr-BE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BE" sz="1800" u="none" strike="noStrike" dirty="0">
                          <a:effectLst/>
                        </a:rPr>
                        <a:t>78</a:t>
                      </a:r>
                      <a:endParaRPr lang="fr-B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39" marR="5539" marT="5539" marB="0" anchor="b"/>
                </a:tc>
                <a:extLst>
                  <a:ext uri="{0D108BD9-81ED-4DB2-BD59-A6C34878D82A}">
                    <a16:rowId xmlns:a16="http://schemas.microsoft.com/office/drawing/2014/main" val="715648475"/>
                  </a:ext>
                </a:extLst>
              </a:tr>
              <a:tr h="13247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BE" sz="1800" u="none" strike="noStrike">
                          <a:effectLst/>
                        </a:rPr>
                        <a:t>THE MUSIC CLUB - 19570</a:t>
                      </a:r>
                      <a:endParaRPr lang="fr-BE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BE" sz="1800" u="none" strike="noStrike" dirty="0">
                          <a:effectLst/>
                        </a:rPr>
                        <a:t>78</a:t>
                      </a:r>
                      <a:endParaRPr lang="fr-B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39" marR="5539" marT="5539" marB="0" anchor="b"/>
                </a:tc>
                <a:extLst>
                  <a:ext uri="{0D108BD9-81ED-4DB2-BD59-A6C34878D82A}">
                    <a16:rowId xmlns:a16="http://schemas.microsoft.com/office/drawing/2014/main" val="4010511801"/>
                  </a:ext>
                </a:extLst>
              </a:tr>
              <a:tr h="13247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BE" sz="1800" u="none" strike="noStrike">
                          <a:effectLst/>
                        </a:rPr>
                        <a:t>LAM'EAU - 25314</a:t>
                      </a:r>
                      <a:endParaRPr lang="fr-BE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BE" sz="1800" u="none" strike="noStrike" dirty="0">
                          <a:effectLst/>
                        </a:rPr>
                        <a:t>74</a:t>
                      </a:r>
                      <a:endParaRPr lang="fr-B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39" marR="5539" marT="5539" marB="0" anchor="b"/>
                </a:tc>
                <a:extLst>
                  <a:ext uri="{0D108BD9-81ED-4DB2-BD59-A6C34878D82A}">
                    <a16:rowId xmlns:a16="http://schemas.microsoft.com/office/drawing/2014/main" val="3231987127"/>
                  </a:ext>
                </a:extLst>
              </a:tr>
              <a:tr h="13247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BE" sz="1800" u="none" strike="noStrike">
                          <a:effectLst/>
                        </a:rPr>
                        <a:t>DE POMPE - 53948</a:t>
                      </a:r>
                      <a:endParaRPr lang="fr-BE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BE" sz="1800" u="none" strike="noStrike" dirty="0">
                          <a:effectLst/>
                        </a:rPr>
                        <a:t>66</a:t>
                      </a:r>
                      <a:endParaRPr lang="fr-B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39" marR="5539" marT="5539" marB="0" anchor="b"/>
                </a:tc>
                <a:extLst>
                  <a:ext uri="{0D108BD9-81ED-4DB2-BD59-A6C34878D82A}">
                    <a16:rowId xmlns:a16="http://schemas.microsoft.com/office/drawing/2014/main" val="3183775573"/>
                  </a:ext>
                </a:extLst>
              </a:tr>
              <a:tr h="13247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BE" sz="1800" u="none" strike="noStrike">
                          <a:effectLst/>
                        </a:rPr>
                        <a:t>TIJDLOZE TAFEL - 49962</a:t>
                      </a:r>
                      <a:endParaRPr lang="fr-BE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BE" sz="1800" u="none" strike="noStrike" dirty="0">
                          <a:effectLst/>
                        </a:rPr>
                        <a:t>66</a:t>
                      </a:r>
                      <a:endParaRPr lang="fr-B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39" marR="5539" marT="5539" marB="0" anchor="b"/>
                </a:tc>
                <a:extLst>
                  <a:ext uri="{0D108BD9-81ED-4DB2-BD59-A6C34878D82A}">
                    <a16:rowId xmlns:a16="http://schemas.microsoft.com/office/drawing/2014/main" val="2987495332"/>
                  </a:ext>
                </a:extLst>
              </a:tr>
              <a:tr h="13247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BE" sz="1800" u="none" strike="noStrike">
                          <a:effectLst/>
                        </a:rPr>
                        <a:t>TOUKOUL - 25021</a:t>
                      </a:r>
                      <a:endParaRPr lang="fr-BE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BE" sz="1800" u="none" strike="noStrike" dirty="0">
                          <a:effectLst/>
                        </a:rPr>
                        <a:t>60</a:t>
                      </a:r>
                      <a:endParaRPr lang="fr-B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39" marR="5539" marT="5539" marB="0" anchor="b"/>
                </a:tc>
                <a:extLst>
                  <a:ext uri="{0D108BD9-81ED-4DB2-BD59-A6C34878D82A}">
                    <a16:rowId xmlns:a16="http://schemas.microsoft.com/office/drawing/2014/main" val="122680280"/>
                  </a:ext>
                </a:extLst>
              </a:tr>
              <a:tr h="13247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BE" sz="1800" u="none" strike="noStrike">
                          <a:effectLst/>
                        </a:rPr>
                        <a:t>PORTER HOUSE - 43921</a:t>
                      </a:r>
                      <a:endParaRPr lang="fr-BE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BE" sz="1800" u="none" strike="noStrike" dirty="0">
                          <a:effectLst/>
                        </a:rPr>
                        <a:t>54</a:t>
                      </a:r>
                      <a:endParaRPr lang="fr-B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39" marR="5539" marT="5539" marB="0" anchor="b"/>
                </a:tc>
                <a:extLst>
                  <a:ext uri="{0D108BD9-81ED-4DB2-BD59-A6C34878D82A}">
                    <a16:rowId xmlns:a16="http://schemas.microsoft.com/office/drawing/2014/main" val="30952074"/>
                  </a:ext>
                </a:extLst>
              </a:tr>
              <a:tr h="13247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BE" sz="1800" u="none" strike="noStrike" dirty="0">
                          <a:effectLst/>
                        </a:rPr>
                        <a:t>HARD ROCK CAFE BRUSSELS - 25882</a:t>
                      </a:r>
                      <a:endParaRPr lang="fr-BE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BE" sz="1800" u="none" strike="noStrike" dirty="0">
                          <a:effectLst/>
                        </a:rPr>
                        <a:t>48</a:t>
                      </a:r>
                      <a:endParaRPr lang="fr-B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39" marR="5539" marT="5539" marB="0" anchor="b"/>
                </a:tc>
                <a:extLst>
                  <a:ext uri="{0D108BD9-81ED-4DB2-BD59-A6C34878D82A}">
                    <a16:rowId xmlns:a16="http://schemas.microsoft.com/office/drawing/2014/main" val="3424408375"/>
                  </a:ext>
                </a:extLst>
              </a:tr>
              <a:tr h="13247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BE" sz="1800" u="none" strike="noStrike">
                          <a:effectLst/>
                        </a:rPr>
                        <a:t>PEPETE ET RONRON JOURDAN - 35859</a:t>
                      </a:r>
                      <a:endParaRPr lang="fr-BE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BE" sz="1800" u="none" strike="noStrike" dirty="0">
                          <a:effectLst/>
                        </a:rPr>
                        <a:t>42</a:t>
                      </a:r>
                      <a:endParaRPr lang="fr-B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39" marR="5539" marT="5539" marB="0" anchor="b"/>
                </a:tc>
                <a:extLst>
                  <a:ext uri="{0D108BD9-81ED-4DB2-BD59-A6C34878D82A}">
                    <a16:rowId xmlns:a16="http://schemas.microsoft.com/office/drawing/2014/main" val="1787229849"/>
                  </a:ext>
                </a:extLst>
              </a:tr>
              <a:tr h="13247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BE" sz="1800" u="none" strike="noStrike">
                          <a:effectLst/>
                        </a:rPr>
                        <a:t>PERSONEEL - 35534</a:t>
                      </a:r>
                      <a:endParaRPr lang="fr-BE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BE" sz="1800" u="none" strike="noStrike" dirty="0">
                          <a:effectLst/>
                        </a:rPr>
                        <a:t>30</a:t>
                      </a:r>
                      <a:endParaRPr lang="fr-B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39" marR="5539" marT="5539" marB="0" anchor="b"/>
                </a:tc>
                <a:extLst>
                  <a:ext uri="{0D108BD9-81ED-4DB2-BD59-A6C34878D82A}">
                    <a16:rowId xmlns:a16="http://schemas.microsoft.com/office/drawing/2014/main" val="2544399100"/>
                  </a:ext>
                </a:extLst>
              </a:tr>
              <a:tr h="13247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BE" sz="1800" u="none" strike="noStrike">
                          <a:effectLst/>
                        </a:rPr>
                        <a:t>THE WAFLE DUKE - 52995</a:t>
                      </a:r>
                      <a:endParaRPr lang="fr-BE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BE" sz="1800" u="none" strike="noStrike" dirty="0">
                          <a:effectLst/>
                        </a:rPr>
                        <a:t>24</a:t>
                      </a:r>
                      <a:endParaRPr lang="fr-B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39" marR="5539" marT="5539" marB="0" anchor="b"/>
                </a:tc>
                <a:extLst>
                  <a:ext uri="{0D108BD9-81ED-4DB2-BD59-A6C34878D82A}">
                    <a16:rowId xmlns:a16="http://schemas.microsoft.com/office/drawing/2014/main" val="1741772621"/>
                  </a:ext>
                </a:extLst>
              </a:tr>
              <a:tr h="13247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BE" sz="1800" u="none" strike="noStrike">
                          <a:effectLst/>
                        </a:rPr>
                        <a:t>LA CIVIERE D'OR - 23615</a:t>
                      </a:r>
                      <a:endParaRPr lang="fr-BE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BE" sz="1800" u="none" strike="noStrike" dirty="0">
                          <a:effectLst/>
                        </a:rPr>
                        <a:t>24</a:t>
                      </a:r>
                      <a:endParaRPr lang="fr-B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39" marR="5539" marT="5539" marB="0" anchor="b"/>
                </a:tc>
                <a:extLst>
                  <a:ext uri="{0D108BD9-81ED-4DB2-BD59-A6C34878D82A}">
                    <a16:rowId xmlns:a16="http://schemas.microsoft.com/office/drawing/2014/main" val="1335289597"/>
                  </a:ext>
                </a:extLst>
              </a:tr>
              <a:tr h="13247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BE" sz="1800" u="none" strike="noStrike">
                          <a:effectLst/>
                        </a:rPr>
                        <a:t>THE HOTEL BRUSSELS - 23620</a:t>
                      </a:r>
                      <a:endParaRPr lang="fr-BE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BE" sz="1800" u="none" strike="noStrike" dirty="0">
                          <a:effectLst/>
                        </a:rPr>
                        <a:t>24</a:t>
                      </a:r>
                      <a:endParaRPr lang="fr-B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39" marR="5539" marT="5539" marB="0" anchor="b"/>
                </a:tc>
                <a:extLst>
                  <a:ext uri="{0D108BD9-81ED-4DB2-BD59-A6C34878D82A}">
                    <a16:rowId xmlns:a16="http://schemas.microsoft.com/office/drawing/2014/main" val="3143904948"/>
                  </a:ext>
                </a:extLst>
              </a:tr>
            </a:tbl>
          </a:graphicData>
        </a:graphic>
      </p:graphicFrame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18D72BC-BBE9-1960-05F8-3A8D030B1F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0067587"/>
              </p:ext>
            </p:extLst>
          </p:nvPr>
        </p:nvGraphicFramePr>
        <p:xfrm>
          <a:off x="325735" y="1142335"/>
          <a:ext cx="5657222" cy="41978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42174">
                  <a:extLst>
                    <a:ext uri="{9D8B030D-6E8A-4147-A177-3AD203B41FA5}">
                      <a16:colId xmlns:a16="http://schemas.microsoft.com/office/drawing/2014/main" val="201170060"/>
                    </a:ext>
                  </a:extLst>
                </a:gridCol>
                <a:gridCol w="1715048">
                  <a:extLst>
                    <a:ext uri="{9D8B030D-6E8A-4147-A177-3AD203B41FA5}">
                      <a16:colId xmlns:a16="http://schemas.microsoft.com/office/drawing/2014/main" val="1555796360"/>
                    </a:ext>
                  </a:extLst>
                </a:gridCol>
              </a:tblGrid>
              <a:tr h="243288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BE" sz="1800" u="none" strike="noStrike" dirty="0">
                          <a:effectLst/>
                        </a:rPr>
                        <a:t>Etablissement</a:t>
                      </a:r>
                      <a:endParaRPr lang="fr-BE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BE" sz="1800" u="none" strike="noStrike" dirty="0">
                          <a:effectLst/>
                        </a:rPr>
                        <a:t>Bouteilles/12m</a:t>
                      </a:r>
                      <a:endParaRPr lang="fr-BE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39" marR="5539" marT="5539" marB="0" anchor="ctr"/>
                </a:tc>
                <a:extLst>
                  <a:ext uri="{0D108BD9-81ED-4DB2-BD59-A6C34878D82A}">
                    <a16:rowId xmlns:a16="http://schemas.microsoft.com/office/drawing/2014/main" val="314558947"/>
                  </a:ext>
                </a:extLst>
              </a:tr>
              <a:tr h="24328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BE" sz="1800" u="none" strike="noStrike" dirty="0">
                          <a:effectLst/>
                        </a:rPr>
                        <a:t>DE KLOK - 50070</a:t>
                      </a:r>
                      <a:endParaRPr lang="fr-BE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BE" sz="1800" u="none" strike="noStrike">
                          <a:effectLst/>
                        </a:rPr>
                        <a:t>987</a:t>
                      </a:r>
                      <a:endParaRPr lang="fr-B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39" marR="5539" marT="5539" marB="0" anchor="b"/>
                </a:tc>
                <a:extLst>
                  <a:ext uri="{0D108BD9-81ED-4DB2-BD59-A6C34878D82A}">
                    <a16:rowId xmlns:a16="http://schemas.microsoft.com/office/drawing/2014/main" val="575488775"/>
                  </a:ext>
                </a:extLst>
              </a:tr>
              <a:tr h="24328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BE" sz="1800" u="none" strike="noStrike">
                          <a:effectLst/>
                        </a:rPr>
                        <a:t>'T KLEIN CAFEETJE - 40436</a:t>
                      </a:r>
                      <a:endParaRPr lang="fr-BE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BE" sz="1800" u="none" strike="noStrike" dirty="0">
                          <a:effectLst/>
                        </a:rPr>
                        <a:t>892</a:t>
                      </a:r>
                      <a:endParaRPr lang="fr-B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39" marR="5539" marT="5539" marB="0" anchor="b"/>
                </a:tc>
                <a:extLst>
                  <a:ext uri="{0D108BD9-81ED-4DB2-BD59-A6C34878D82A}">
                    <a16:rowId xmlns:a16="http://schemas.microsoft.com/office/drawing/2014/main" val="2446214247"/>
                  </a:ext>
                </a:extLst>
              </a:tr>
              <a:tr h="24328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BE" sz="1800" u="none" strike="noStrike">
                          <a:effectLst/>
                        </a:rPr>
                        <a:t>DE OUDE KROON - 50085</a:t>
                      </a:r>
                      <a:endParaRPr lang="fr-BE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BE" sz="1800" u="none" strike="noStrike">
                          <a:effectLst/>
                        </a:rPr>
                        <a:t>843</a:t>
                      </a:r>
                      <a:endParaRPr lang="fr-B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39" marR="5539" marT="5539" marB="0" anchor="b"/>
                </a:tc>
                <a:extLst>
                  <a:ext uri="{0D108BD9-81ED-4DB2-BD59-A6C34878D82A}">
                    <a16:rowId xmlns:a16="http://schemas.microsoft.com/office/drawing/2014/main" val="2216020130"/>
                  </a:ext>
                </a:extLst>
              </a:tr>
              <a:tr h="24328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BE" sz="1800" u="none" strike="noStrike">
                          <a:effectLst/>
                        </a:rPr>
                        <a:t>DELANEY'S IRISH BAR - 23645</a:t>
                      </a:r>
                      <a:endParaRPr lang="fr-BE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BE" sz="1800" u="none" strike="noStrike" dirty="0">
                          <a:effectLst/>
                        </a:rPr>
                        <a:t>793</a:t>
                      </a:r>
                      <a:endParaRPr lang="fr-B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39" marR="5539" marT="5539" marB="0" anchor="b"/>
                </a:tc>
                <a:extLst>
                  <a:ext uri="{0D108BD9-81ED-4DB2-BD59-A6C34878D82A}">
                    <a16:rowId xmlns:a16="http://schemas.microsoft.com/office/drawing/2014/main" val="2067215482"/>
                  </a:ext>
                </a:extLst>
              </a:tr>
              <a:tr h="24328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BE" sz="1800" u="none" strike="noStrike">
                          <a:effectLst/>
                        </a:rPr>
                        <a:t>DES NATIONS - 40488</a:t>
                      </a:r>
                      <a:endParaRPr lang="fr-BE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BE" sz="1800" u="none" strike="noStrike" dirty="0">
                          <a:effectLst/>
                        </a:rPr>
                        <a:t>599</a:t>
                      </a:r>
                      <a:endParaRPr lang="fr-B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39" marR="5539" marT="5539" marB="0" anchor="b"/>
                </a:tc>
                <a:extLst>
                  <a:ext uri="{0D108BD9-81ED-4DB2-BD59-A6C34878D82A}">
                    <a16:rowId xmlns:a16="http://schemas.microsoft.com/office/drawing/2014/main" val="2198820652"/>
                  </a:ext>
                </a:extLst>
              </a:tr>
              <a:tr h="24328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BE" sz="1800" u="none" strike="noStrike">
                          <a:effectLst/>
                        </a:rPr>
                        <a:t>CAFE HAPPY - 48899</a:t>
                      </a:r>
                      <a:endParaRPr lang="fr-BE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BE" sz="1800" u="none" strike="noStrike" dirty="0">
                          <a:effectLst/>
                        </a:rPr>
                        <a:t>503</a:t>
                      </a:r>
                      <a:endParaRPr lang="fr-B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39" marR="5539" marT="5539" marB="0" anchor="b"/>
                </a:tc>
                <a:extLst>
                  <a:ext uri="{0D108BD9-81ED-4DB2-BD59-A6C34878D82A}">
                    <a16:rowId xmlns:a16="http://schemas.microsoft.com/office/drawing/2014/main" val="3560363053"/>
                  </a:ext>
                </a:extLst>
              </a:tr>
              <a:tr h="24328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BE" sz="1800" u="none" strike="noStrike">
                          <a:effectLst/>
                        </a:rPr>
                        <a:t>DE VIJFHOEK - 18887</a:t>
                      </a:r>
                      <a:endParaRPr lang="fr-BE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BE" sz="1800" u="none" strike="noStrike" dirty="0">
                          <a:effectLst/>
                        </a:rPr>
                        <a:t>491</a:t>
                      </a:r>
                      <a:endParaRPr lang="fr-B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39" marR="5539" marT="5539" marB="0" anchor="b"/>
                </a:tc>
                <a:extLst>
                  <a:ext uri="{0D108BD9-81ED-4DB2-BD59-A6C34878D82A}">
                    <a16:rowId xmlns:a16="http://schemas.microsoft.com/office/drawing/2014/main" val="115805532"/>
                  </a:ext>
                </a:extLst>
              </a:tr>
              <a:tr h="24328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BE" sz="1800" u="none" strike="noStrike">
                          <a:effectLst/>
                        </a:rPr>
                        <a:t>OH MY KIMCHI - 39826</a:t>
                      </a:r>
                      <a:endParaRPr lang="fr-BE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BE" sz="1800" u="none" strike="noStrike" dirty="0">
                          <a:effectLst/>
                        </a:rPr>
                        <a:t>407</a:t>
                      </a:r>
                      <a:endParaRPr lang="fr-B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39" marR="5539" marT="5539" marB="0" anchor="b"/>
                </a:tc>
                <a:extLst>
                  <a:ext uri="{0D108BD9-81ED-4DB2-BD59-A6C34878D82A}">
                    <a16:rowId xmlns:a16="http://schemas.microsoft.com/office/drawing/2014/main" val="1538312191"/>
                  </a:ext>
                </a:extLst>
              </a:tr>
              <a:tr h="24328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BE" sz="1800" u="none" strike="noStrike">
                          <a:effectLst/>
                        </a:rPr>
                        <a:t>ROOTZ - 36104</a:t>
                      </a:r>
                      <a:endParaRPr lang="fr-BE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BE" sz="1800" u="none" strike="noStrike" dirty="0">
                          <a:effectLst/>
                        </a:rPr>
                        <a:t>275</a:t>
                      </a:r>
                      <a:endParaRPr lang="fr-B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39" marR="5539" marT="5539" marB="0" anchor="b"/>
                </a:tc>
                <a:extLst>
                  <a:ext uri="{0D108BD9-81ED-4DB2-BD59-A6C34878D82A}">
                    <a16:rowId xmlns:a16="http://schemas.microsoft.com/office/drawing/2014/main" val="2498124700"/>
                  </a:ext>
                </a:extLst>
              </a:tr>
              <a:tr h="24328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BE" sz="1800" u="none" strike="noStrike">
                          <a:effectLst/>
                        </a:rPr>
                        <a:t>MAZO 2.0 - 48095</a:t>
                      </a:r>
                      <a:endParaRPr lang="fr-BE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BE" sz="1800" u="none" strike="noStrike" dirty="0">
                          <a:effectLst/>
                        </a:rPr>
                        <a:t>251</a:t>
                      </a:r>
                      <a:endParaRPr lang="fr-B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39" marR="5539" marT="5539" marB="0" anchor="b"/>
                </a:tc>
                <a:extLst>
                  <a:ext uri="{0D108BD9-81ED-4DB2-BD59-A6C34878D82A}">
                    <a16:rowId xmlns:a16="http://schemas.microsoft.com/office/drawing/2014/main" val="3005752680"/>
                  </a:ext>
                </a:extLst>
              </a:tr>
              <a:tr h="24328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BE" sz="1800" u="none" strike="noStrike">
                          <a:effectLst/>
                        </a:rPr>
                        <a:t>'T BIERPOTJE - 49271</a:t>
                      </a:r>
                      <a:endParaRPr lang="fr-BE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BE" sz="1800" u="none" strike="noStrike" dirty="0">
                          <a:effectLst/>
                        </a:rPr>
                        <a:t>198</a:t>
                      </a:r>
                      <a:endParaRPr lang="fr-B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39" marR="5539" marT="5539" marB="0" anchor="b"/>
                </a:tc>
                <a:extLst>
                  <a:ext uri="{0D108BD9-81ED-4DB2-BD59-A6C34878D82A}">
                    <a16:rowId xmlns:a16="http://schemas.microsoft.com/office/drawing/2014/main" val="330352951"/>
                  </a:ext>
                </a:extLst>
              </a:tr>
              <a:tr h="24328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BE" sz="1800" u="none" strike="noStrike">
                          <a:effectLst/>
                        </a:rPr>
                        <a:t>TOERIST 2026 - 53716</a:t>
                      </a:r>
                      <a:endParaRPr lang="fr-BE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BE" sz="1800" u="none" strike="noStrike" dirty="0">
                          <a:effectLst/>
                        </a:rPr>
                        <a:t>169</a:t>
                      </a:r>
                      <a:endParaRPr lang="fr-B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39" marR="5539" marT="5539" marB="0" anchor="b"/>
                </a:tc>
                <a:extLst>
                  <a:ext uri="{0D108BD9-81ED-4DB2-BD59-A6C34878D82A}">
                    <a16:rowId xmlns:a16="http://schemas.microsoft.com/office/drawing/2014/main" val="794551797"/>
                  </a:ext>
                </a:extLst>
              </a:tr>
              <a:tr h="24328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BE" sz="1800" u="none" strike="noStrike">
                          <a:effectLst/>
                        </a:rPr>
                        <a:t>THE BEACH (NEW) - 48219</a:t>
                      </a:r>
                      <a:endParaRPr lang="fr-BE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BE" sz="1800" u="none" strike="noStrike" dirty="0">
                          <a:effectLst/>
                        </a:rPr>
                        <a:t>166</a:t>
                      </a:r>
                      <a:endParaRPr lang="fr-B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39" marR="5539" marT="5539" marB="0" anchor="b"/>
                </a:tc>
                <a:extLst>
                  <a:ext uri="{0D108BD9-81ED-4DB2-BD59-A6C34878D82A}">
                    <a16:rowId xmlns:a16="http://schemas.microsoft.com/office/drawing/2014/main" val="2704536252"/>
                  </a:ext>
                </a:extLst>
              </a:tr>
              <a:tr h="24328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800" u="none" strike="noStrike" dirty="0">
                          <a:effectLst/>
                        </a:rPr>
                        <a:t>THE KING OF COMEDY CLUB - 25650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BE" sz="1800" u="none" strike="noStrike" dirty="0">
                          <a:effectLst/>
                        </a:rPr>
                        <a:t>84</a:t>
                      </a:r>
                      <a:endParaRPr lang="fr-B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39" marR="5539" marT="5539" marB="0" anchor="b"/>
                </a:tc>
                <a:extLst>
                  <a:ext uri="{0D108BD9-81ED-4DB2-BD59-A6C34878D82A}">
                    <a16:rowId xmlns:a16="http://schemas.microsoft.com/office/drawing/2014/main" val="23511207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78563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C2BAAEC3-D592-B558-CAFD-33FD8A40E3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880" y="741680"/>
            <a:ext cx="1534668" cy="511556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1512DBA-D336-AB8C-F622-8EBFCAD400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508" y="721360"/>
            <a:ext cx="1534668" cy="511556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BEBE681-84EE-4BD3-5084-A5C3D0CA4A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280" y="721360"/>
            <a:ext cx="1534668" cy="511556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3C9999B-77E0-4306-5217-1B3AC8E089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652" y="721360"/>
            <a:ext cx="1534668" cy="5115560"/>
          </a:xfrm>
          <a:prstGeom prst="rect">
            <a:avLst/>
          </a:prstGeom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3DAC4FDA-C90B-0BB2-9075-436949C8D6AB}"/>
              </a:ext>
            </a:extLst>
          </p:cNvPr>
          <p:cNvCxnSpPr/>
          <p:nvPr/>
        </p:nvCxnSpPr>
        <p:spPr>
          <a:xfrm flipH="1">
            <a:off x="524374" y="2032692"/>
            <a:ext cx="4135120" cy="3332480"/>
          </a:xfrm>
          <a:prstGeom prst="line">
            <a:avLst/>
          </a:prstGeom>
          <a:ln w="1016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D6E7D2CF-B4B9-AFA2-7F29-79CCD4D6990D}"/>
              </a:ext>
            </a:extLst>
          </p:cNvPr>
          <p:cNvSpPr/>
          <p:nvPr/>
        </p:nvSpPr>
        <p:spPr>
          <a:xfrm>
            <a:off x="7096991" y="374073"/>
            <a:ext cx="4229100" cy="5839691"/>
          </a:xfrm>
          <a:prstGeom prst="rect">
            <a:avLst/>
          </a:prstGeom>
          <a:noFill/>
          <a:ln w="1016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377024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580CD7F8-6667-97EE-45AF-127CD6B248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64" b="33691"/>
          <a:stretch>
            <a:fillRect/>
          </a:stretch>
        </p:blipFill>
        <p:spPr>
          <a:xfrm>
            <a:off x="836428" y="1488557"/>
            <a:ext cx="9579425" cy="304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4277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D5ABC15C-E49F-8A77-BBB6-DD67AF7B4D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296" y="476018"/>
            <a:ext cx="9115408" cy="5905964"/>
          </a:xfrm>
          <a:prstGeom prst="rect">
            <a:avLst/>
          </a:prstGeom>
        </p:spPr>
      </p:pic>
      <p:pic>
        <p:nvPicPr>
          <p:cNvPr id="7172" name="Picture 4" descr="Breast cancer - Wikipedia">
            <a:extLst>
              <a:ext uri="{FF2B5EF4-FFF2-40B4-BE49-F238E27FC236}">
                <a16:creationId xmlns:a16="http://schemas.microsoft.com/office/drawing/2014/main" id="{3B34596E-A8E0-AE14-ECB4-3BFEA63427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2670" y="1496291"/>
            <a:ext cx="704850" cy="70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45428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Bienvenue — Pierre Chainier">
            <a:extLst>
              <a:ext uri="{FF2B5EF4-FFF2-40B4-BE49-F238E27FC236}">
                <a16:creationId xmlns:a16="http://schemas.microsoft.com/office/drawing/2014/main" id="{DA50783C-D259-1C18-05DC-9076762BC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80" y="3145559"/>
            <a:ext cx="7156724" cy="310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Top des entreprises : Pierre Chainier, le Val de Loire depuis Amboise  jusqu'aux tables du monde">
            <a:extLst>
              <a:ext uri="{FF2B5EF4-FFF2-40B4-BE49-F238E27FC236}">
                <a16:creationId xmlns:a16="http://schemas.microsoft.com/office/drawing/2014/main" id="{CBA9E65B-6F84-1A38-0F6A-C9EC7C73CA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80" y="662305"/>
            <a:ext cx="4409440" cy="2259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Bienvenue — Pierre Chainier">
            <a:extLst>
              <a:ext uri="{FF2B5EF4-FFF2-40B4-BE49-F238E27FC236}">
                <a16:creationId xmlns:a16="http://schemas.microsoft.com/office/drawing/2014/main" id="{1F4988C4-EE20-D640-BE8D-94E84D22ED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6753" y="4318000"/>
            <a:ext cx="3032445" cy="1212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>
            <a:extLst>
              <a:ext uri="{FF2B5EF4-FFF2-40B4-BE49-F238E27FC236}">
                <a16:creationId xmlns:a16="http://schemas.microsoft.com/office/drawing/2014/main" id="{3F28F393-A331-8F5E-65C0-0DBB1A6763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6690" y="662305"/>
            <a:ext cx="5224430" cy="2259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70783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AC3A4DDC-3E5B-DA64-5DFB-9BA25D0B03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7712" y="563525"/>
            <a:ext cx="1719285" cy="5730950"/>
          </a:xfrm>
          <a:prstGeom prst="rect">
            <a:avLst/>
          </a:prstGeom>
        </p:spPr>
      </p:pic>
      <p:pic>
        <p:nvPicPr>
          <p:cNvPr id="6146" name="Picture 2" descr="New Products Icon Images – Browse 220,801 Stock Photos, Vectors, and Video  | Adobe Stock">
            <a:extLst>
              <a:ext uri="{FF2B5EF4-FFF2-40B4-BE49-F238E27FC236}">
                <a16:creationId xmlns:a16="http://schemas.microsoft.com/office/drawing/2014/main" id="{E9F3BEC9-8610-79E5-E337-BE6FD12717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11" t="19333" r="38148" b="19926"/>
          <a:stretch>
            <a:fillRect/>
          </a:stretch>
        </p:blipFill>
        <p:spPr bwMode="auto">
          <a:xfrm>
            <a:off x="8307063" y="190796"/>
            <a:ext cx="1489650" cy="1511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3A72708-1E97-831D-EA41-0A476F90B143}"/>
              </a:ext>
            </a:extLst>
          </p:cNvPr>
          <p:cNvSpPr txBox="1"/>
          <p:nvPr/>
        </p:nvSpPr>
        <p:spPr>
          <a:xfrm>
            <a:off x="5559530" y="1195273"/>
            <a:ext cx="389577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dirty="0"/>
              <a:t>Chardonnay Val de Loire</a:t>
            </a:r>
            <a:br>
              <a:rPr lang="fr-BE" dirty="0"/>
            </a:br>
            <a:br>
              <a:rPr lang="fr-BE" dirty="0"/>
            </a:br>
            <a:r>
              <a:rPr lang="fr-BE" dirty="0"/>
              <a:t>In 2007 « Val de Loire » remplace  </a:t>
            </a:r>
            <a:br>
              <a:rPr lang="fr-BE" dirty="0"/>
            </a:br>
            <a:r>
              <a:rPr lang="fr-BE" dirty="0"/>
              <a:t>ancien « vin de pays du Val de Loire »</a:t>
            </a:r>
            <a:br>
              <a:rPr lang="fr-BE" dirty="0"/>
            </a:br>
            <a:br>
              <a:rPr lang="fr-BE" dirty="0"/>
            </a:br>
            <a:r>
              <a:rPr lang="fr-BE" dirty="0" err="1"/>
              <a:t>Rg</a:t>
            </a:r>
            <a:r>
              <a:rPr lang="fr-BE" dirty="0"/>
              <a:t> </a:t>
            </a:r>
            <a:r>
              <a:rPr lang="fr-BE" dirty="0" err="1"/>
              <a:t>Bl</a:t>
            </a:r>
            <a:r>
              <a:rPr lang="fr-BE" dirty="0"/>
              <a:t> Gris RS  mais 53% VDL = </a:t>
            </a:r>
            <a:r>
              <a:rPr lang="fr-BE" dirty="0" err="1"/>
              <a:t>Bl</a:t>
            </a:r>
            <a:r>
              <a:rPr lang="fr-BE" dirty="0"/>
              <a:t>.</a:t>
            </a:r>
            <a:br>
              <a:rPr lang="fr-BE" dirty="0"/>
            </a:br>
            <a:br>
              <a:rPr lang="fr-BE" dirty="0"/>
            </a:br>
            <a:r>
              <a:rPr lang="fr-BE" dirty="0"/>
              <a:t>Produit sur Allier, Cher, Indre, Indre-et-Loire, </a:t>
            </a:r>
            <a:r>
              <a:rPr lang="fr-BE" b="1" dirty="0"/>
              <a:t>Loir-et-Cher</a:t>
            </a:r>
            <a:r>
              <a:rPr lang="fr-BE" dirty="0"/>
              <a:t>, Loire-</a:t>
            </a:r>
          </a:p>
          <a:p>
            <a:r>
              <a:rPr lang="fr-BE" dirty="0"/>
              <a:t>Atlantique, Loiret, Maine-et-Loire, Nièvre, Puy-de-Dôme, Sarthe, Vendée, Vienne.</a:t>
            </a:r>
            <a:br>
              <a:rPr lang="fr-BE" dirty="0"/>
            </a:br>
            <a:br>
              <a:rPr lang="fr-BE" dirty="0"/>
            </a:br>
            <a:r>
              <a:rPr lang="fr-BE" dirty="0"/>
              <a:t>90Hl/Ha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393FCA4-B219-99BE-C061-6B9E88D43382}"/>
              </a:ext>
            </a:extLst>
          </p:cNvPr>
          <p:cNvSpPr txBox="1"/>
          <p:nvPr/>
        </p:nvSpPr>
        <p:spPr>
          <a:xfrm>
            <a:off x="5559530" y="5476352"/>
            <a:ext cx="4157226" cy="3710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dirty="0"/>
              <a:t>75 cl - T1 5.17 € - TPA 4.49 € - T4 3.76 €</a:t>
            </a:r>
          </a:p>
        </p:txBody>
      </p:sp>
      <p:pic>
        <p:nvPicPr>
          <p:cNvPr id="6150" name="Picture 6" descr="Metal Wall Relief Little Heart ...">
            <a:extLst>
              <a:ext uri="{FF2B5EF4-FFF2-40B4-BE49-F238E27FC236}">
                <a16:creationId xmlns:a16="http://schemas.microsoft.com/office/drawing/2014/main" id="{52F1E026-E4CF-8299-8A0E-F004E801A5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28659">
            <a:off x="1164259" y="860627"/>
            <a:ext cx="1236608" cy="1382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2187F49-7C51-D424-08AC-BDC5266410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563" y="365759"/>
            <a:ext cx="1688803" cy="5629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858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E8F2E4-CDA0-CE1E-ED51-18E11E1E6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5573" y="770375"/>
            <a:ext cx="10515600" cy="1089602"/>
          </a:xfrm>
        </p:spPr>
        <p:txBody>
          <a:bodyPr/>
          <a:lstStyle/>
          <a:p>
            <a:r>
              <a:rPr lang="fr-BE" dirty="0"/>
              <a:t>- </a:t>
            </a:r>
            <a:r>
              <a:rPr lang="fr-BE" dirty="0">
                <a:latin typeface="+mn-lt"/>
              </a:rPr>
              <a:t>Haton  -  Olivier </a:t>
            </a:r>
            <a:r>
              <a:rPr lang="fr-BE" dirty="0" err="1">
                <a:latin typeface="+mn-lt"/>
              </a:rPr>
              <a:t>is</a:t>
            </a:r>
            <a:r>
              <a:rPr lang="fr-BE" dirty="0">
                <a:latin typeface="+mn-lt"/>
              </a:rPr>
              <a:t> </a:t>
            </a:r>
            <a:r>
              <a:rPr lang="fr-BE" dirty="0" err="1">
                <a:latin typeface="+mn-lt"/>
              </a:rPr>
              <a:t>comming</a:t>
            </a:r>
            <a:r>
              <a:rPr lang="fr-BE" dirty="0">
                <a:latin typeface="+mn-lt"/>
              </a:rPr>
              <a:t> </a:t>
            </a:r>
            <a:r>
              <a:rPr lang="fr-BE" dirty="0" err="1">
                <a:latin typeface="+mn-lt"/>
              </a:rPr>
              <a:t>soon</a:t>
            </a:r>
            <a:r>
              <a:rPr lang="fr-BE" dirty="0">
                <a:latin typeface="+mn-lt"/>
              </a:rPr>
              <a:t> -&gt; PP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9C897CC2-F333-B45F-1193-54857B285A44}"/>
              </a:ext>
            </a:extLst>
          </p:cNvPr>
          <p:cNvSpPr txBox="1">
            <a:spLocks/>
          </p:cNvSpPr>
          <p:nvPr/>
        </p:nvSpPr>
        <p:spPr>
          <a:xfrm>
            <a:off x="945573" y="1951475"/>
            <a:ext cx="10515600" cy="10896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BE" dirty="0"/>
              <a:t>- </a:t>
            </a:r>
            <a:r>
              <a:rPr lang="fr-BE" dirty="0">
                <a:latin typeface="+mn-lt"/>
              </a:rPr>
              <a:t>Haton  -  New Name</a:t>
            </a: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BE3B6C08-B524-A827-CD94-6FFFCF402F4C}"/>
              </a:ext>
            </a:extLst>
          </p:cNvPr>
          <p:cNvSpPr txBox="1">
            <a:spLocks/>
          </p:cNvSpPr>
          <p:nvPr/>
        </p:nvSpPr>
        <p:spPr>
          <a:xfrm>
            <a:off x="945573" y="3289448"/>
            <a:ext cx="10515600" cy="10896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BE" dirty="0"/>
              <a:t>- </a:t>
            </a:r>
            <a:r>
              <a:rPr lang="fr-BE" dirty="0">
                <a:latin typeface="+mn-lt"/>
              </a:rPr>
              <a:t>Haton  -  New Packaging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096E685C-19CB-1881-7178-B8C0814B612F}"/>
              </a:ext>
            </a:extLst>
          </p:cNvPr>
          <p:cNvSpPr txBox="1">
            <a:spLocks/>
          </p:cNvSpPr>
          <p:nvPr/>
        </p:nvSpPr>
        <p:spPr>
          <a:xfrm>
            <a:off x="945573" y="4627421"/>
            <a:ext cx="10515600" cy="10896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BE" dirty="0"/>
              <a:t>- </a:t>
            </a:r>
            <a:r>
              <a:rPr lang="fr-BE" dirty="0">
                <a:latin typeface="+mn-lt"/>
              </a:rPr>
              <a:t>Haton  -  New </a:t>
            </a:r>
            <a:r>
              <a:rPr lang="fr-BE" dirty="0" err="1">
                <a:latin typeface="+mn-lt"/>
              </a:rPr>
              <a:t>product</a:t>
            </a:r>
            <a:r>
              <a:rPr lang="fr-BE" dirty="0">
                <a:latin typeface="+mn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26845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07F2E09-9689-44AD-D9C3-F40E82FFD3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265"/>
          <a:stretch>
            <a:fillRect/>
          </a:stretch>
        </p:blipFill>
        <p:spPr>
          <a:xfrm>
            <a:off x="3861949" y="601207"/>
            <a:ext cx="5025887" cy="400737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C80F443-2C1C-2398-AE7A-8A55AC146809}"/>
              </a:ext>
            </a:extLst>
          </p:cNvPr>
          <p:cNvSpPr/>
          <p:nvPr/>
        </p:nvSpPr>
        <p:spPr>
          <a:xfrm>
            <a:off x="3480816" y="4837177"/>
            <a:ext cx="6025896" cy="6949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3200" dirty="0">
                <a:solidFill>
                  <a:schemeClr val="tx1"/>
                </a:solidFill>
                <a:latin typeface="Copperplate Gothic Bold" panose="020E0705020206020404" pitchFamily="34" charset="0"/>
              </a:rPr>
              <a:t>Private Collection</a:t>
            </a:r>
          </a:p>
        </p:txBody>
      </p:sp>
    </p:spTree>
    <p:extLst>
      <p:ext uri="{BB962C8B-B14F-4D97-AF65-F5344CB8AC3E}">
        <p14:creationId xmlns:p14="http://schemas.microsoft.com/office/powerpoint/2010/main" val="27238110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36880E5-99A6-7DE2-57F6-92134532CA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1715" y="1789767"/>
            <a:ext cx="4992634" cy="307239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7AD28BA-7B81-EFA7-7178-5E38DC9087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651" y="361632"/>
            <a:ext cx="4617484" cy="4617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2349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45102793-54F5-64BF-A4B7-0AC9798A59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7602" y="748144"/>
            <a:ext cx="1689869" cy="563289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45FD8C5-CCEC-3EC0-CB95-7189023DD8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4654" y="748144"/>
            <a:ext cx="1689869" cy="563289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876757F-83AD-15C1-A946-5FA4527F8E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471" y="748144"/>
            <a:ext cx="1689869" cy="563289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0A6EC94-11B6-6F7D-A6F5-F28742EA83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4529" y="948712"/>
            <a:ext cx="1629699" cy="543232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89D2514-5873-3573-BEAB-426C86CCF4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870" y="748144"/>
            <a:ext cx="1689869" cy="563289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BE248A3-BF14-3886-EDC2-D55DC0D0A42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4234" y="841665"/>
            <a:ext cx="1629699" cy="5812680"/>
          </a:xfrm>
          <a:prstGeom prst="rect">
            <a:avLst/>
          </a:prstGeom>
        </p:spPr>
      </p:pic>
      <p:sp>
        <p:nvSpPr>
          <p:cNvPr id="19" name="Flèche : droite rayée 18">
            <a:extLst>
              <a:ext uri="{FF2B5EF4-FFF2-40B4-BE49-F238E27FC236}">
                <a16:creationId xmlns:a16="http://schemas.microsoft.com/office/drawing/2014/main" id="{70A23DA8-582D-0C61-BFD2-61EB65B4C989}"/>
              </a:ext>
            </a:extLst>
          </p:cNvPr>
          <p:cNvSpPr/>
          <p:nvPr/>
        </p:nvSpPr>
        <p:spPr>
          <a:xfrm>
            <a:off x="9281706" y="2646403"/>
            <a:ext cx="1081856" cy="647516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271280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9E9D99EF-405F-A43D-8668-E8AD8EFAFD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6479" y="517126"/>
            <a:ext cx="1632802" cy="582374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4C69173-ECBF-5186-6201-3B5936B088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719" y="1589809"/>
            <a:ext cx="4751065" cy="4751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5129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0F1B9A50-6093-1459-6918-98830F158683}"/>
              </a:ext>
            </a:extLst>
          </p:cNvPr>
          <p:cNvSpPr txBox="1"/>
          <p:nvPr/>
        </p:nvSpPr>
        <p:spPr>
          <a:xfrm>
            <a:off x="656358" y="789546"/>
            <a:ext cx="10681854" cy="5047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b="1" dirty="0">
                <a:effectLst/>
                <a:ea typeface="Aptos" panose="020B0004020202020204" pitchFamily="34" charset="0"/>
              </a:rPr>
              <a:t>HATON Héritage GRAND CRU Blanc de Blancs Brut : </a:t>
            </a:r>
            <a:br>
              <a:rPr lang="fr-FR" sz="2000" dirty="0">
                <a:effectLst/>
                <a:ea typeface="Aptos" panose="020B0004020202020204" pitchFamily="34" charset="0"/>
              </a:rPr>
            </a:br>
            <a:endParaRPr lang="fr-BE" sz="2000" dirty="0">
              <a:effectLst/>
              <a:ea typeface="Aptos" panose="020B000402020202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fr-FR" sz="2000" dirty="0">
                <a:effectLst/>
                <a:ea typeface="Times New Roman" panose="02020603050405020304" pitchFamily="18" charset="0"/>
              </a:rPr>
              <a:t>Style tout en finesse et fraîcheur  </a:t>
            </a:r>
            <a:br>
              <a:rPr lang="fr-FR" sz="2000" dirty="0">
                <a:effectLst/>
                <a:ea typeface="Times New Roman" panose="02020603050405020304" pitchFamily="18" charset="0"/>
              </a:rPr>
            </a:br>
            <a:r>
              <a:rPr lang="nl-NL" sz="2000" dirty="0">
                <a:solidFill>
                  <a:srgbClr val="0070C0"/>
                </a:solidFill>
                <a:ea typeface="Times New Roman" panose="02020603050405020304" pitchFamily="18" charset="0"/>
              </a:rPr>
              <a:t>Een stijl vol finesse en frisheid </a:t>
            </a:r>
            <a:br>
              <a:rPr lang="fr-FR" sz="2000" dirty="0">
                <a:effectLst/>
                <a:ea typeface="Times New Roman" panose="02020603050405020304" pitchFamily="18" charset="0"/>
              </a:rPr>
            </a:br>
            <a:endParaRPr lang="fr-BE" sz="2000" dirty="0">
              <a:effectLst/>
              <a:ea typeface="Aptos" panose="020B000402020202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fr-FR" sz="2000" dirty="0">
                <a:effectLst/>
                <a:ea typeface="Times New Roman" panose="02020603050405020304" pitchFamily="18" charset="0"/>
              </a:rPr>
              <a:t>Dosage minimal du Brut à 6g/l, à la limite de l’Extra Brut (extra brut et Zéro, catégories en développement en Belgique)</a:t>
            </a:r>
            <a:br>
              <a:rPr lang="fr-FR" sz="2000" dirty="0">
                <a:effectLst/>
                <a:ea typeface="Times New Roman" panose="02020603050405020304" pitchFamily="18" charset="0"/>
              </a:rPr>
            </a:br>
            <a:r>
              <a:rPr lang="nl-NL" sz="2000" dirty="0">
                <a:solidFill>
                  <a:srgbClr val="0070C0"/>
                </a:solidFill>
                <a:ea typeface="Times New Roman" panose="02020603050405020304" pitchFamily="18" charset="0"/>
              </a:rPr>
              <a:t>Minimale dosering van de Brut op 6 g/l, op de grens met de Extra Brut (Extra Brut en Zéro, categorieën die in België in gevraagd worden)</a:t>
            </a:r>
            <a:br>
              <a:rPr lang="fr-FR" sz="2000" dirty="0">
                <a:effectLst/>
                <a:ea typeface="Times New Roman" panose="02020603050405020304" pitchFamily="18" charset="0"/>
              </a:rPr>
            </a:br>
            <a:endParaRPr lang="fr-BE" sz="2000" dirty="0">
              <a:effectLst/>
              <a:ea typeface="Aptos" panose="020B000402020202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fr-FR" sz="2000" dirty="0">
                <a:effectLst/>
                <a:ea typeface="Times New Roman" panose="02020603050405020304" pitchFamily="18" charset="0"/>
              </a:rPr>
              <a:t>Bouteille noire gravée HATON, exclusive. Nouvel habillage sobre et élégant.</a:t>
            </a:r>
            <a:br>
              <a:rPr lang="fr-FR" sz="2000" dirty="0">
                <a:effectLst/>
                <a:ea typeface="Times New Roman" panose="02020603050405020304" pitchFamily="18" charset="0"/>
              </a:rPr>
            </a:br>
            <a:r>
              <a:rPr lang="nl-NL" sz="2000" dirty="0">
                <a:solidFill>
                  <a:srgbClr val="0070C0"/>
                </a:solidFill>
                <a:ea typeface="Times New Roman" panose="02020603050405020304" pitchFamily="18" charset="0"/>
              </a:rPr>
              <a:t>Zwarte fles met HATON-gravure, exclusief. Nieuwe, sobere en elegante vorm.</a:t>
            </a:r>
            <a:br>
              <a:rPr lang="nl-NL" sz="2000" dirty="0">
                <a:solidFill>
                  <a:srgbClr val="0070C0"/>
                </a:solidFill>
                <a:ea typeface="Times New Roman" panose="02020603050405020304" pitchFamily="18" charset="0"/>
              </a:rPr>
            </a:br>
            <a:endParaRPr lang="nl-NL" sz="2000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nl-NL" sz="2000" dirty="0"/>
              <a:t>Prix</a:t>
            </a:r>
            <a:br>
              <a:rPr lang="nl-NL" sz="2000" dirty="0">
                <a:solidFill>
                  <a:srgbClr val="0070C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</a:br>
            <a:r>
              <a:rPr lang="nl-NL" sz="2000" dirty="0">
                <a:solidFill>
                  <a:srgbClr val="0070C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Pijs </a:t>
            </a:r>
            <a:br>
              <a:rPr lang="fr-FR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</a:br>
            <a:endParaRPr lang="fr-BE" sz="1800" dirty="0">
              <a:solidFill>
                <a:srgbClr val="0070C0"/>
              </a:solidFill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3001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AAD0D76C-78A1-D5CB-DD57-2297D1E752C4}"/>
              </a:ext>
            </a:extLst>
          </p:cNvPr>
          <p:cNvSpPr txBox="1"/>
          <p:nvPr/>
        </p:nvSpPr>
        <p:spPr>
          <a:xfrm>
            <a:off x="755073" y="519383"/>
            <a:ext cx="8503227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fr-FR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Raisins des meilleurs Grand Crus de la Côte des Blancs : </a:t>
            </a:r>
            <a:endParaRPr lang="fr-BE" sz="18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457200">
              <a:buNone/>
            </a:pPr>
            <a:r>
              <a:rPr lang="fr-FR" sz="1800" dirty="0">
                <a:effectLst/>
                <a:latin typeface="Cambria" panose="02040503050406030204" pitchFamily="18" charset="0"/>
                <a:ea typeface="Aptos" panose="020B0004020202020204" pitchFamily="34" charset="0"/>
              </a:rPr>
              <a:t>2 villages Avize et Le Mesnils sur Oger uniquement sur 17 villages classés Grand Crus sur les 323 villages de l’AOC Champagne </a:t>
            </a:r>
            <a:br>
              <a:rPr lang="fr-FR" sz="1800" dirty="0">
                <a:effectLst/>
                <a:latin typeface="Cambria" panose="02040503050406030204" pitchFamily="18" charset="0"/>
                <a:ea typeface="Aptos" panose="020B0004020202020204" pitchFamily="34" charset="0"/>
              </a:rPr>
            </a:br>
            <a:r>
              <a:rPr lang="nl-NL" dirty="0">
                <a:solidFill>
                  <a:srgbClr val="0070C0"/>
                </a:solidFill>
                <a:latin typeface="Cambria" panose="02040503050406030204" pitchFamily="18" charset="0"/>
                <a:ea typeface="Aptos" panose="020B0004020202020204" pitchFamily="34" charset="0"/>
              </a:rPr>
              <a:t>Druiven van de beste Grand </a:t>
            </a:r>
            <a:r>
              <a:rPr lang="nl-NL" dirty="0" err="1">
                <a:solidFill>
                  <a:srgbClr val="0070C0"/>
                </a:solidFill>
                <a:latin typeface="Cambria" panose="02040503050406030204" pitchFamily="18" charset="0"/>
                <a:ea typeface="Aptos" panose="020B0004020202020204" pitchFamily="34" charset="0"/>
              </a:rPr>
              <a:t>Crus</a:t>
            </a:r>
            <a:r>
              <a:rPr lang="nl-NL" dirty="0">
                <a:solidFill>
                  <a:srgbClr val="0070C0"/>
                </a:solidFill>
                <a:latin typeface="Cambria" panose="02040503050406030204" pitchFamily="18" charset="0"/>
                <a:ea typeface="Aptos" panose="020B0004020202020204" pitchFamily="34" charset="0"/>
              </a:rPr>
              <a:t> van de Côte des Blancs: </a:t>
            </a:r>
            <a:br>
              <a:rPr lang="nl-NL" dirty="0">
                <a:solidFill>
                  <a:srgbClr val="0070C0"/>
                </a:solidFill>
                <a:latin typeface="Cambria" panose="02040503050406030204" pitchFamily="18" charset="0"/>
                <a:ea typeface="Aptos" panose="020B0004020202020204" pitchFamily="34" charset="0"/>
              </a:rPr>
            </a:br>
            <a:r>
              <a:rPr lang="nl-NL" dirty="0">
                <a:solidFill>
                  <a:srgbClr val="0070C0"/>
                </a:solidFill>
                <a:latin typeface="Cambria" panose="02040503050406030204" pitchFamily="18" charset="0"/>
                <a:ea typeface="Aptos" panose="020B0004020202020204" pitchFamily="34" charset="0"/>
              </a:rPr>
              <a:t>2 dorpen, </a:t>
            </a:r>
            <a:r>
              <a:rPr lang="nl-NL" b="1" dirty="0" err="1">
                <a:solidFill>
                  <a:srgbClr val="0070C0"/>
                </a:solidFill>
                <a:latin typeface="Cambria" panose="02040503050406030204" pitchFamily="18" charset="0"/>
                <a:ea typeface="Aptos" panose="020B0004020202020204" pitchFamily="34" charset="0"/>
              </a:rPr>
              <a:t>Avize</a:t>
            </a:r>
            <a:r>
              <a:rPr lang="nl-NL" dirty="0">
                <a:solidFill>
                  <a:srgbClr val="0070C0"/>
                </a:solidFill>
                <a:latin typeface="Cambria" panose="02040503050406030204" pitchFamily="18" charset="0"/>
                <a:ea typeface="Aptos" panose="020B0004020202020204" pitchFamily="34" charset="0"/>
              </a:rPr>
              <a:t> en Le </a:t>
            </a:r>
            <a:r>
              <a:rPr lang="nl-NL" b="1" dirty="0" err="1">
                <a:solidFill>
                  <a:srgbClr val="0070C0"/>
                </a:solidFill>
                <a:latin typeface="Cambria" panose="02040503050406030204" pitchFamily="18" charset="0"/>
                <a:ea typeface="Aptos" panose="020B0004020202020204" pitchFamily="34" charset="0"/>
              </a:rPr>
              <a:t>Mesnils-sur-Oger</a:t>
            </a:r>
            <a:r>
              <a:rPr lang="nl-NL" b="1" dirty="0">
                <a:solidFill>
                  <a:srgbClr val="0070C0"/>
                </a:solidFill>
                <a:latin typeface="Cambria" panose="02040503050406030204" pitchFamily="18" charset="0"/>
                <a:ea typeface="Aptos" panose="020B0004020202020204" pitchFamily="34" charset="0"/>
              </a:rPr>
              <a:t>, </a:t>
            </a:r>
            <a:r>
              <a:rPr lang="nl-NL" dirty="0">
                <a:solidFill>
                  <a:srgbClr val="0070C0"/>
                </a:solidFill>
                <a:latin typeface="Cambria" panose="02040503050406030204" pitchFamily="18" charset="0"/>
                <a:ea typeface="Aptos" panose="020B0004020202020204" pitchFamily="34" charset="0"/>
              </a:rPr>
              <a:t>van de in totaal 17 dorpen die als Grand Cru zijn geclassificeerd van de 323 dorpen van de AOC Champagne </a:t>
            </a:r>
            <a:br>
              <a:rPr lang="fr-FR" sz="1800" dirty="0">
                <a:effectLst/>
                <a:latin typeface="Cambria" panose="02040503050406030204" pitchFamily="18" charset="0"/>
                <a:ea typeface="Aptos" panose="020B0004020202020204" pitchFamily="34" charset="0"/>
              </a:rPr>
            </a:br>
            <a:endParaRPr lang="fr-BE" sz="18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fr-FR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100% Chardonnay</a:t>
            </a:r>
            <a:br>
              <a:rPr lang="fr-FR" dirty="0">
                <a:latin typeface="Cambria" panose="02040503050406030204" pitchFamily="18" charset="0"/>
                <a:ea typeface="Times New Roman" panose="02020603050405020304" pitchFamily="18" charset="0"/>
              </a:rPr>
            </a:br>
            <a:endParaRPr lang="fr-FR" sz="1800" dirty="0">
              <a:effectLst/>
              <a:latin typeface="Cambria" panose="020405030504060302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fr-FR" dirty="0">
                <a:latin typeface="Cambria" panose="02040503050406030204" pitchFamily="18" charset="0"/>
              </a:rPr>
              <a:t>Vieilli 6 ans sur latte après assemblage de</a:t>
            </a:r>
            <a:br>
              <a:rPr lang="fr-FR" dirty="0">
                <a:latin typeface="Cambria" panose="02040503050406030204" pitchFamily="18" charset="0"/>
              </a:rPr>
            </a:br>
            <a:r>
              <a:rPr lang="fr-FR" dirty="0">
                <a:latin typeface="Cambria" panose="02040503050406030204" pitchFamily="18" charset="0"/>
              </a:rPr>
              <a:t>30% de vin de réserve (dont 10% chardonnay boisé) et 70% de vin de l’année</a:t>
            </a:r>
            <a:br>
              <a:rPr lang="fr-FR" dirty="0">
                <a:latin typeface="Cambria" panose="02040503050406030204" pitchFamily="18" charset="0"/>
              </a:rPr>
            </a:br>
            <a:r>
              <a:rPr lang="nl-NL" dirty="0">
                <a:solidFill>
                  <a:srgbClr val="0070C0"/>
                </a:solidFill>
                <a:latin typeface="Cambria" panose="02040503050406030204" pitchFamily="18" charset="0"/>
              </a:rPr>
              <a:t>Na assemblage van 30% reservewijn (waarvan 10% op eikenhout gerijpte </a:t>
            </a:r>
            <a:r>
              <a:rPr lang="nl-NL" dirty="0" err="1">
                <a:solidFill>
                  <a:srgbClr val="0070C0"/>
                </a:solidFill>
                <a:latin typeface="Cambria" panose="02040503050406030204" pitchFamily="18" charset="0"/>
              </a:rPr>
              <a:t>chardonnay</a:t>
            </a:r>
            <a:r>
              <a:rPr lang="nl-NL" dirty="0">
                <a:solidFill>
                  <a:srgbClr val="0070C0"/>
                </a:solidFill>
                <a:latin typeface="Cambria" panose="02040503050406030204" pitchFamily="18" charset="0"/>
              </a:rPr>
              <a:t>) en 70% wijn van het huidige oogstjaar, 6 jaar gerijpt op latten</a:t>
            </a:r>
            <a:br>
              <a:rPr lang="fr-FR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</a:br>
            <a:endParaRPr lang="fr-BE" sz="18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fr-FR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Meilleure vente des 4 Héritage Grand Crus en France avec plus de 30 000 bouteilles : x 3.5/Héritage Grand Cru Intense (malgré un positionnement plus cher)</a:t>
            </a:r>
            <a:br>
              <a:rPr lang="fr-FR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</a:br>
            <a:r>
              <a:rPr lang="nl-NL" dirty="0">
                <a:solidFill>
                  <a:srgbClr val="0070C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Bestseller van de 4 Héritage Grand </a:t>
            </a:r>
            <a:r>
              <a:rPr lang="nl-NL" dirty="0" err="1">
                <a:solidFill>
                  <a:srgbClr val="0070C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Crus</a:t>
            </a:r>
            <a:r>
              <a:rPr lang="nl-NL" dirty="0">
                <a:solidFill>
                  <a:srgbClr val="0070C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 in Frankrijk met meer dan 30.000 flessen: x 3,5/Héritage Grand Cru Intense (ondanks de hogere prijs)</a:t>
            </a:r>
            <a:endParaRPr lang="fr-BE" sz="1800" dirty="0">
              <a:solidFill>
                <a:srgbClr val="0070C0"/>
              </a:solidFill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771BE99-9107-F553-6F67-4D276447DF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0233" y="362769"/>
            <a:ext cx="1636694" cy="5837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945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D9DD2F-9E8C-ACB9-3E60-A20BB1334822}"/>
              </a:ext>
            </a:extLst>
          </p:cNvPr>
          <p:cNvSpPr txBox="1"/>
          <p:nvPr/>
        </p:nvSpPr>
        <p:spPr>
          <a:xfrm>
            <a:off x="767828" y="231906"/>
            <a:ext cx="61968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dirty="0" err="1"/>
              <a:t>Doornkuil</a:t>
            </a:r>
            <a:r>
              <a:rPr lang="fr-BE" dirty="0"/>
              <a:t>, : Van/de   </a:t>
            </a:r>
            <a:r>
              <a:rPr lang="fr-BE" dirty="0" err="1"/>
              <a:t>Malmesbury</a:t>
            </a:r>
            <a:r>
              <a:rPr lang="fr-BE" dirty="0"/>
              <a:t>, 3 km </a:t>
            </a:r>
            <a:r>
              <a:rPr lang="fr-BE" dirty="0" err="1"/>
              <a:t>naar</a:t>
            </a:r>
            <a:r>
              <a:rPr lang="fr-BE" dirty="0"/>
              <a:t> Paarl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726C7C5-2DEA-0CCC-3037-F9EE92D31B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576" y="701821"/>
            <a:ext cx="6096000" cy="515880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C0D3C97-4C05-74F7-DFCF-4E5B47689A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35" r="24091"/>
          <a:stretch>
            <a:fillRect/>
          </a:stretch>
        </p:blipFill>
        <p:spPr>
          <a:xfrm>
            <a:off x="8586216" y="701821"/>
            <a:ext cx="3039895" cy="5454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023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47D25BA4-EDC4-BF57-9A6C-3A94B37DFD2D}"/>
              </a:ext>
            </a:extLst>
          </p:cNvPr>
          <p:cNvSpPr txBox="1"/>
          <p:nvPr/>
        </p:nvSpPr>
        <p:spPr>
          <a:xfrm>
            <a:off x="6510527" y="1370980"/>
            <a:ext cx="544982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dirty="0"/>
              <a:t>1948 création d’une cave par 15 membres (Ils s’affranchissent de KWV)</a:t>
            </a:r>
            <a:br>
              <a:rPr lang="fr-BE" dirty="0"/>
            </a:br>
            <a:r>
              <a:rPr lang="fr-BE" dirty="0"/>
              <a:t>M. </a:t>
            </a:r>
            <a:r>
              <a:rPr lang="fr-BE" dirty="0" err="1"/>
              <a:t>Doornkuil</a:t>
            </a:r>
            <a:r>
              <a:rPr lang="fr-BE" dirty="0"/>
              <a:t> fait don de 4 ha de vignes</a:t>
            </a:r>
            <a:br>
              <a:rPr lang="fr-BE" dirty="0"/>
            </a:br>
            <a:r>
              <a:rPr lang="fr-BE" dirty="0"/>
              <a:t>en 2026 la cave compte 3600 ha et est complètement privatisée.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D90943A-4DD4-4077-8FF2-ACDCCE000E7E}"/>
              </a:ext>
            </a:extLst>
          </p:cNvPr>
          <p:cNvSpPr txBox="1"/>
          <p:nvPr/>
        </p:nvSpPr>
        <p:spPr>
          <a:xfrm>
            <a:off x="6510527" y="3762183"/>
            <a:ext cx="527608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dirty="0"/>
              <a:t>1948: oprichting van een wijnmakerij door 15 leden (zij maken zich los van KWV) </a:t>
            </a:r>
            <a:br>
              <a:rPr lang="nl-NL" dirty="0"/>
            </a:br>
            <a:r>
              <a:rPr lang="nl-NL" dirty="0"/>
              <a:t>De heer Doornkuil geeft 4 ha wijngaarden </a:t>
            </a:r>
            <a:br>
              <a:rPr lang="nl-NL" dirty="0"/>
            </a:br>
            <a:r>
              <a:rPr lang="nl-NL" dirty="0"/>
              <a:t>In 2026 beslaat de </a:t>
            </a:r>
            <a:r>
              <a:rPr lang="nl-NL" dirty="0" err="1"/>
              <a:t>winery</a:t>
            </a:r>
            <a:r>
              <a:rPr lang="nl-NL" dirty="0"/>
              <a:t> 3600 ha wijngaarden en is volledig geprivatiseerd.</a:t>
            </a:r>
            <a:endParaRPr lang="fr-BE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ABB62C8-16F1-707D-C41B-7BF838E169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311" y="1370980"/>
            <a:ext cx="5799898" cy="386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418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5803372-F372-0366-F647-9805E1A8D4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92353"/>
            <a:ext cx="10515600" cy="862711"/>
          </a:xfrm>
        </p:spPr>
        <p:txBody>
          <a:bodyPr>
            <a:normAutofit/>
          </a:bodyPr>
          <a:lstStyle/>
          <a:p>
            <a:r>
              <a:rPr lang="fr-BE" sz="1800" dirty="0"/>
              <a:t>Sols et microclimats variés</a:t>
            </a:r>
            <a:br>
              <a:rPr lang="fr-BE" sz="1800" dirty="0"/>
            </a:br>
            <a:r>
              <a:rPr lang="fr-BE" sz="1800" dirty="0"/>
              <a:t>Les vignes s’</a:t>
            </a:r>
            <a:r>
              <a:rPr lang="fr-BE" sz="1800" dirty="0" err="1"/>
              <a:t>étandent</a:t>
            </a:r>
            <a:r>
              <a:rPr lang="fr-BE" sz="1800" dirty="0"/>
              <a:t> jusque 22 km autour de </a:t>
            </a:r>
            <a:r>
              <a:rPr lang="fr-BE" sz="1800" dirty="0" err="1"/>
              <a:t>Malmesbury</a:t>
            </a:r>
            <a:r>
              <a:rPr lang="fr-BE" sz="1800" dirty="0"/>
              <a:t> </a:t>
            </a:r>
            <a:br>
              <a:rPr lang="fr-BE" sz="1800" dirty="0"/>
            </a:br>
            <a:r>
              <a:rPr lang="fr-BE" sz="1800" dirty="0"/>
              <a:t>=&gt; Multitude de microclimats, de sols et de terroirs.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703722AA-A81F-5233-53BF-5338B1222671}"/>
              </a:ext>
            </a:extLst>
          </p:cNvPr>
          <p:cNvSpPr txBox="1">
            <a:spLocks/>
          </p:cNvSpPr>
          <p:nvPr/>
        </p:nvSpPr>
        <p:spPr>
          <a:xfrm>
            <a:off x="838200" y="1837945"/>
            <a:ext cx="10515600" cy="777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800" dirty="0"/>
              <a:t>Gevarieerde bodems en microklimaten De wijngaarden strekken zich uit tot 22 km rondom </a:t>
            </a:r>
            <a:r>
              <a:rPr lang="nl-NL" sz="1800" dirty="0" err="1"/>
              <a:t>Malmesbury</a:t>
            </a:r>
            <a:r>
              <a:rPr lang="nl-NL" sz="1800" dirty="0"/>
              <a:t> =&gt; Een grote verscheidenheid aan microklimaten, bodems en </a:t>
            </a:r>
            <a:r>
              <a:rPr lang="nl-NL" sz="1800" dirty="0" err="1"/>
              <a:t>terroirs</a:t>
            </a:r>
            <a:r>
              <a:rPr lang="nl-NL" sz="1800" dirty="0"/>
              <a:t>.</a:t>
            </a:r>
            <a:endParaRPr lang="fr-BE" sz="180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E7C07E0-2722-21FF-3687-D1C8AEFE61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5976" y="2907794"/>
            <a:ext cx="4900137" cy="326839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2B75454-0572-456D-B389-EB4EEB8888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384" y="2889506"/>
            <a:ext cx="4900136" cy="326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307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A5CA53DC-1DB9-5547-74E0-796AD20479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670" y="365760"/>
            <a:ext cx="9607953" cy="5403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2656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aille de la vigne – Terroirs du Monde">
            <a:extLst>
              <a:ext uri="{FF2B5EF4-FFF2-40B4-BE49-F238E27FC236}">
                <a16:creationId xmlns:a16="http://schemas.microsoft.com/office/drawing/2014/main" id="{3B9FFA0E-2FAA-3F40-6B08-E81C200006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958" y="1104804"/>
            <a:ext cx="4381242" cy="464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7BD5A438-E600-6B35-05E4-053685E2AA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4894" y="1104803"/>
            <a:ext cx="3091396" cy="464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0019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708F8-DE9C-2DCC-892D-E1093861E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21259"/>
          </a:xfrm>
        </p:spPr>
        <p:txBody>
          <a:bodyPr>
            <a:normAutofit fontScale="90000"/>
          </a:bodyPr>
          <a:lstStyle/>
          <a:p>
            <a:r>
              <a:rPr lang="fr-BE" sz="2800" dirty="0"/>
              <a:t>Range &amp; Price </a:t>
            </a:r>
            <a:r>
              <a:rPr lang="fr-BE" sz="2800" dirty="0" err="1"/>
              <a:t>Swartland</a:t>
            </a:r>
            <a:r>
              <a:rPr lang="fr-BE" sz="2800" dirty="0"/>
              <a:t>      Idem </a:t>
            </a:r>
            <a:r>
              <a:rPr lang="fr-BE" sz="2800" dirty="0" err="1"/>
              <a:t>Obikwa</a:t>
            </a:r>
            <a:endParaRPr lang="fr-BE" sz="2800" dirty="0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D5F81D85-9E1C-80F3-B679-D625E7CA20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523" y="903382"/>
            <a:ext cx="1305401" cy="435133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AEE2C43-EB66-C1B3-AD7E-B3D1DFF50A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2062" y="836223"/>
            <a:ext cx="1325549" cy="441849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152F713-C7B0-23A6-1F92-6D2E1B5859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198" y="903383"/>
            <a:ext cx="1305401" cy="435133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112A383-F017-7B96-AAB6-8C3EBEBF0D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438" y="836225"/>
            <a:ext cx="1325549" cy="4418496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3F11F66C-D8E1-D895-6925-6D4C28994E97}"/>
              </a:ext>
            </a:extLst>
          </p:cNvPr>
          <p:cNvSpPr txBox="1">
            <a:spLocks/>
          </p:cNvSpPr>
          <p:nvPr/>
        </p:nvSpPr>
        <p:spPr>
          <a:xfrm>
            <a:off x="727668" y="5533358"/>
            <a:ext cx="10515600" cy="4212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BE" sz="2800" dirty="0" err="1"/>
              <a:t>When</a:t>
            </a:r>
            <a:r>
              <a:rPr lang="fr-BE" sz="2800" dirty="0"/>
              <a:t> ?      </a:t>
            </a:r>
            <a:r>
              <a:rPr lang="fr-BE" sz="2800" dirty="0" err="1"/>
              <a:t>When</a:t>
            </a:r>
            <a:r>
              <a:rPr lang="fr-BE" sz="2800" dirty="0"/>
              <a:t> </a:t>
            </a:r>
            <a:r>
              <a:rPr lang="fr-BE" sz="2800" dirty="0" err="1"/>
              <a:t>Obikwa</a:t>
            </a:r>
            <a:r>
              <a:rPr lang="fr-BE" sz="2800" dirty="0"/>
              <a:t> </a:t>
            </a:r>
            <a:r>
              <a:rPr lang="fr-BE" sz="2800" dirty="0" err="1"/>
              <a:t>will</a:t>
            </a:r>
            <a:r>
              <a:rPr lang="fr-BE" sz="2800" dirty="0"/>
              <a:t> </a:t>
            </a:r>
            <a:r>
              <a:rPr lang="fr-BE" sz="2800" dirty="0" err="1"/>
              <a:t>be</a:t>
            </a:r>
            <a:r>
              <a:rPr lang="fr-BE" sz="2800" dirty="0"/>
              <a:t> out of stock</a:t>
            </a:r>
          </a:p>
        </p:txBody>
      </p:sp>
    </p:spTree>
    <p:extLst>
      <p:ext uri="{BB962C8B-B14F-4D97-AF65-F5344CB8AC3E}">
        <p14:creationId xmlns:p14="http://schemas.microsoft.com/office/powerpoint/2010/main" val="18295926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5E7DA92-A5EC-4AC1-FC4D-0FC8657413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70065"/>
            <a:ext cx="10515600" cy="1329557"/>
          </a:xfrm>
        </p:spPr>
        <p:txBody>
          <a:bodyPr>
            <a:normAutofit lnSpcReduction="10000"/>
          </a:bodyPr>
          <a:lstStyle/>
          <a:p>
            <a:r>
              <a:rPr lang="en-GB" sz="2400" dirty="0"/>
              <a:t>Exclusive to the ‘Swartland Private Collection’ for the Belgian market: yes </a:t>
            </a:r>
          </a:p>
          <a:p>
            <a:r>
              <a:rPr lang="en-GB" sz="2400" dirty="0"/>
              <a:t>Exclusive to the ‘Swartland Private Collection’ for the </a:t>
            </a:r>
            <a:r>
              <a:rPr lang="en-GB" sz="2400" dirty="0" err="1"/>
              <a:t>Luxemb</a:t>
            </a:r>
            <a:r>
              <a:rPr lang="en-GB" sz="2400" dirty="0"/>
              <a:t>. market: yes </a:t>
            </a:r>
          </a:p>
          <a:p>
            <a:r>
              <a:rPr lang="en-GB" sz="2400" dirty="0"/>
              <a:t>Exclusive to other ranges ‘Swartland Winery’: No</a:t>
            </a:r>
          </a:p>
          <a:p>
            <a:endParaRPr lang="fr-BE" dirty="0"/>
          </a:p>
        </p:txBody>
      </p:sp>
      <p:graphicFrame>
        <p:nvGraphicFramePr>
          <p:cNvPr id="6" name="Objet 5">
            <a:extLst>
              <a:ext uri="{FF2B5EF4-FFF2-40B4-BE49-F238E27FC236}">
                <a16:creationId xmlns:a16="http://schemas.microsoft.com/office/drawing/2014/main" id="{F8578602-D373-ED55-A614-830E03F329C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6107555"/>
              </p:ext>
            </p:extLst>
          </p:nvPr>
        </p:nvGraphicFramePr>
        <p:xfrm>
          <a:off x="4434676" y="2221103"/>
          <a:ext cx="4601432" cy="39668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14317293" imgH="12342532" progId="">
                  <p:embed/>
                </p:oleObj>
              </mc:Choice>
              <mc:Fallback>
                <p:oleObj r:id="rId2" imgW="14317293" imgH="12342532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434676" y="2221103"/>
                        <a:ext cx="4601432" cy="39668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6" name="Picture 2" descr="Vins Swartland Boekenhoutskloof South African Winery - THE CHOCOLATE BLOCK  - 2019 - Avis, conseil, vieillissement et prix.">
            <a:extLst>
              <a:ext uri="{FF2B5EF4-FFF2-40B4-BE49-F238E27FC236}">
                <a16:creationId xmlns:a16="http://schemas.microsoft.com/office/drawing/2014/main" id="{109EC84F-8E3F-1590-C47F-ABDA1CFF0D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69" r="31755"/>
          <a:stretch>
            <a:fillRect/>
          </a:stretch>
        </p:blipFill>
        <p:spPr bwMode="auto">
          <a:xfrm>
            <a:off x="753626" y="2610971"/>
            <a:ext cx="1376624" cy="3794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wartland Winery Limited Release Carignan Old Vines | Vintrinsec">
            <a:extLst>
              <a:ext uri="{FF2B5EF4-FFF2-40B4-BE49-F238E27FC236}">
                <a16:creationId xmlns:a16="http://schemas.microsoft.com/office/drawing/2014/main" id="{7DC5EBF5-F963-D140-598D-B1A71C4FA7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1677" y="2691358"/>
            <a:ext cx="924327" cy="3496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wartland Winery – Vinifera">
            <a:extLst>
              <a:ext uri="{FF2B5EF4-FFF2-40B4-BE49-F238E27FC236}">
                <a16:creationId xmlns:a16="http://schemas.microsoft.com/office/drawing/2014/main" id="{5DF5F7AA-0E92-A725-2E68-0BBD8301F2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46" r="29446"/>
          <a:stretch>
            <a:fillRect/>
          </a:stretch>
        </p:blipFill>
        <p:spPr bwMode="auto">
          <a:xfrm>
            <a:off x="10325138" y="2691357"/>
            <a:ext cx="1121152" cy="3496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B723472-264A-055E-34BA-206900739A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538" y="1999622"/>
            <a:ext cx="1256494" cy="418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38305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1199</TotalTime>
  <Words>913</Words>
  <Application>Microsoft Office PowerPoint</Application>
  <PresentationFormat>Grand écran</PresentationFormat>
  <Paragraphs>151</Paragraphs>
  <Slides>24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0</vt:i4>
      </vt:variant>
      <vt:variant>
        <vt:lpstr>Titres des diapositives</vt:lpstr>
      </vt:variant>
      <vt:variant>
        <vt:i4>24</vt:i4>
      </vt:variant>
    </vt:vector>
  </HeadingPairs>
  <TitlesOfParts>
    <vt:vector size="33" baseType="lpstr">
      <vt:lpstr>Aptos</vt:lpstr>
      <vt:lpstr>Aptos Display</vt:lpstr>
      <vt:lpstr>Arial</vt:lpstr>
      <vt:lpstr>Calibri</vt:lpstr>
      <vt:lpstr>Cambria</vt:lpstr>
      <vt:lpstr>Copperplate Gothic Bold</vt:lpstr>
      <vt:lpstr>Symbol</vt:lpstr>
      <vt:lpstr>Times New Roman</vt:lpstr>
      <vt:lpstr>Thème Office</vt:lpstr>
      <vt:lpstr>Léon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Range &amp; Price Swartland      Idem Obikwa</vt:lpstr>
      <vt:lpstr>Présentation PowerPoint</vt:lpstr>
      <vt:lpstr>Présentation PowerPoint</vt:lpstr>
      <vt:lpstr>Last 12 months</vt:lpstr>
      <vt:lpstr>Customers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- Haton  -  Olivier is comming soon -&gt; PP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Léon Cambier</dc:creator>
  <cp:lastModifiedBy>Léon Cambier</cp:lastModifiedBy>
  <cp:revision>9</cp:revision>
  <dcterms:created xsi:type="dcterms:W3CDTF">2026-05-20T10:57:43Z</dcterms:created>
  <dcterms:modified xsi:type="dcterms:W3CDTF">2026-05-21T10:47:01Z</dcterms:modified>
</cp:coreProperties>
</file>