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1" r:id="rId7"/>
    <p:sldId id="266" r:id="rId8"/>
    <p:sldId id="260" r:id="rId9"/>
    <p:sldId id="265" r:id="rId10"/>
    <p:sldId id="262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80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197E7-889D-2BFA-A3A7-97C438EF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7BCDA1-8DE9-7ECE-4620-62886C4DB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2E6C4-B04C-387C-DE83-3906CB20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299B7-6108-0DA2-B49C-D0C95474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0A2E7-53FE-BA03-C730-B1DDC6CF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96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E418D-CE4F-AC33-1EF2-EBCA062A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FF3068-2DF5-5E1B-C4FA-71AAF9B6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870FF-8D27-9976-BB48-61B75950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788124-C733-B559-735D-D3A187A0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6040B-BC05-F834-DD3F-02E68BCE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3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AB1C72-5DD1-EEF1-509F-42EE04F8F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EBFE53-57C6-B670-D6FA-6210A3EBD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A3C26-5043-CDC7-4B71-064EE473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66F64-ABEF-9011-C06C-F77B4E15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5751BA-A8D1-155C-7301-92E93494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5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B3FC9-AD04-E24D-35D9-3C18529E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8DB97-EA28-2FCA-15CF-F75869DE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24CA3-39BB-C6B6-4FB6-C509CD45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9EEB1-0E9C-33F4-9B24-73A8C48C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C3852-3BB3-A86C-0899-8C58D0A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61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9D70C-E480-AD7C-B158-6B2B365A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CF0C8A-9477-FB59-160E-AB9F8692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BFAC33-6F7A-6824-6873-B5A6C409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92964D-85FE-A458-7DF5-EF6D0A63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E3BB30-4612-AE75-B3A6-A0E3AEC5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048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A04F5-FE72-BD62-4FF0-F588F41E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20ADED-9DCD-4AAB-240D-270F2A034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6EF1C-764B-CA42-FBD1-E3835EEEE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645C79-6463-7716-45D1-EA45FA5D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52FDBA-149A-F309-4D6B-EB2A81AE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6F73D-F88C-3520-3494-31E5FD12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07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17432-E57C-8D5D-BA26-CEA1A59E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54B1CE-B6EA-4ED2-3C06-CCD182A5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AF862C-39AE-A40C-96FD-4B2C0E7E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E3E41A-281C-F49B-DE5C-A518CA6FF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76E890-EA16-E130-F639-26D9E00DE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DB736F-1F7A-D836-D27B-53B8AE67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00852C-15C1-AF3C-8BBB-04ADC7A7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418E82-65FA-22EE-5FD2-7DAE09D5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7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424FF-E53F-23E3-9C17-BB722F95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AB4338-3E90-D8D7-06CE-2C1A8142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2CA6DF-1C9F-C544-D0EA-2A35FD45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9CB9-CFA3-B6C7-A193-EB14A2E2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023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E3C4EE-FB8D-94E2-1862-B0D22484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51E126-A006-0CC4-B9EE-5BAEACC0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76E0F6-7319-E7F8-C6C8-FB656B84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79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2B10C-2F04-A9C2-4810-79A6A5F3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B6363-6FC6-D679-7DD7-ED67EE97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7BCD02-7616-A2B6-86BE-C278172CF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7DE726-BDA4-DB04-DAF7-A43C8C56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596D47-0DB4-C801-67B5-CC92D445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BD0937-7361-F358-5AD6-CBA45EAF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05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9458C-0435-ACFE-9FF1-3F73F8F0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1E8882-1CA4-8906-B63D-2C034A0DE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54BAE9-327C-581D-A3E9-3B9F8964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561F2-AAF0-39E7-74B6-4E8CE0DA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259B4F-56AC-4246-A8A0-6EB64A03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D580E0-B6D5-66C8-3F70-312358F8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16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654253-4D19-B237-6E13-EBA7177D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416528-47B4-8A4A-C8BA-140C5F7F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659399-7D21-D87F-7752-4AF4C18E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4EE2D-5B66-4DFB-B0C5-D7F3D3574E77}" type="datetimeFigureOut">
              <a:rPr lang="fr-BE" smtClean="0"/>
              <a:t>20-05-26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0B651-E936-3C98-8996-4C96E179E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9C878F-1D7A-2F0E-5FEE-CEF22593B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533AF-2FD9-4FB9-AE37-8389319A7E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55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633B7-EA99-43FA-132A-2D4BCF4D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8" y="365125"/>
            <a:ext cx="10335491" cy="1048039"/>
          </a:xfrm>
        </p:spPr>
        <p:txBody>
          <a:bodyPr/>
          <a:lstStyle/>
          <a:p>
            <a:r>
              <a:rPr lang="fr-BE" dirty="0"/>
              <a:t>Léon</a:t>
            </a:r>
          </a:p>
        </p:txBody>
      </p:sp>
    </p:spTree>
    <p:extLst>
      <p:ext uri="{BB962C8B-B14F-4D97-AF65-F5344CB8AC3E}">
        <p14:creationId xmlns:p14="http://schemas.microsoft.com/office/powerpoint/2010/main" val="151454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B4858B-2890-6CD2-5878-6B35A446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3" y="3851165"/>
            <a:ext cx="3133724" cy="24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DD7AE19-24F1-5F38-A08B-2B60C71C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851165"/>
            <a:ext cx="3133724" cy="24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8FD4A83-686E-E595-6C9B-9CF6FE0C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7" y="3851165"/>
            <a:ext cx="3133724" cy="24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2F49C1-760F-F389-3C18-2F5EB499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04" y="818651"/>
            <a:ext cx="10259738" cy="28415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1E2F10-BE2F-AF3B-4808-FB17971D99EE}"/>
              </a:ext>
            </a:extLst>
          </p:cNvPr>
          <p:cNvSpPr txBox="1"/>
          <p:nvPr/>
        </p:nvSpPr>
        <p:spPr>
          <a:xfrm>
            <a:off x="1059903" y="353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https://www.swartlandwinery.co.za/visit-us/</a:t>
            </a:r>
          </a:p>
        </p:txBody>
      </p:sp>
    </p:spTree>
    <p:extLst>
      <p:ext uri="{BB962C8B-B14F-4D97-AF65-F5344CB8AC3E}">
        <p14:creationId xmlns:p14="http://schemas.microsoft.com/office/powerpoint/2010/main" val="130252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E1966-D664-9B08-9267-43896865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Last 12 </a:t>
            </a:r>
            <a:r>
              <a:rPr lang="fr-BE" dirty="0" err="1"/>
              <a:t>months</a:t>
            </a:r>
            <a:endParaRPr lang="fr-BE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1385512-3142-226B-04C0-B76A51C56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17437"/>
              </p:ext>
            </p:extLst>
          </p:nvPr>
        </p:nvGraphicFramePr>
        <p:xfrm>
          <a:off x="838200" y="1416705"/>
          <a:ext cx="8495547" cy="236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4143">
                  <a:extLst>
                    <a:ext uri="{9D8B030D-6E8A-4147-A177-3AD203B41FA5}">
                      <a16:colId xmlns:a16="http://schemas.microsoft.com/office/drawing/2014/main" val="3456041694"/>
                    </a:ext>
                  </a:extLst>
                </a:gridCol>
                <a:gridCol w="2318473">
                  <a:extLst>
                    <a:ext uri="{9D8B030D-6E8A-4147-A177-3AD203B41FA5}">
                      <a16:colId xmlns:a16="http://schemas.microsoft.com/office/drawing/2014/main" val="3060923028"/>
                    </a:ext>
                  </a:extLst>
                </a:gridCol>
                <a:gridCol w="1622931">
                  <a:extLst>
                    <a:ext uri="{9D8B030D-6E8A-4147-A177-3AD203B41FA5}">
                      <a16:colId xmlns:a16="http://schemas.microsoft.com/office/drawing/2014/main" val="3456885470"/>
                    </a:ext>
                  </a:extLst>
                </a:gridCol>
              </a:tblGrid>
              <a:tr h="5072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Art Name + Contenance</a:t>
                      </a:r>
                      <a:endParaRPr lang="fr-BE" sz="1800" b="1" i="0" u="none" strike="noStrike" dirty="0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Hecto</a:t>
                      </a:r>
                      <a:endParaRPr lang="fr-BE" sz="1800" b="1" i="0" u="none" strike="noStrike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Bottles</a:t>
                      </a:r>
                      <a:endParaRPr lang="fr-BE" sz="1800" b="1" i="0" u="none" strike="noStrike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614521784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 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94,665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12622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950893878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OBIKWA CHENIN BLANC 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23,60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3146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2635569179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OBIKWA PINOTAGE 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6,65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887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4244876634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OBIKWA CHARDONNAY 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48,18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6424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2717495647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OBIKWA MERLOT 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16,24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2165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403781036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AD01A54-9F25-5F9C-A9CF-54111600E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33044"/>
              </p:ext>
            </p:extLst>
          </p:nvPr>
        </p:nvGraphicFramePr>
        <p:xfrm>
          <a:off x="838200" y="4256189"/>
          <a:ext cx="8495546" cy="1348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813">
                  <a:extLst>
                    <a:ext uri="{9D8B030D-6E8A-4147-A177-3AD203B41FA5}">
                      <a16:colId xmlns:a16="http://schemas.microsoft.com/office/drawing/2014/main" val="3340884750"/>
                    </a:ext>
                  </a:extLst>
                </a:gridCol>
                <a:gridCol w="2311121">
                  <a:extLst>
                    <a:ext uri="{9D8B030D-6E8A-4147-A177-3AD203B41FA5}">
                      <a16:colId xmlns:a16="http://schemas.microsoft.com/office/drawing/2014/main" val="568481746"/>
                    </a:ext>
                  </a:extLst>
                </a:gridCol>
                <a:gridCol w="1616612">
                  <a:extLst>
                    <a:ext uri="{9D8B030D-6E8A-4147-A177-3AD203B41FA5}">
                      <a16:colId xmlns:a16="http://schemas.microsoft.com/office/drawing/2014/main" val="4178708682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Tarif base factures</a:t>
                      </a:r>
                      <a:endParaRPr lang="fr-BE" sz="1600" b="1" i="0" u="none" strike="noStrike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 dirty="0">
                          <a:effectLst/>
                        </a:rPr>
                        <a:t>Hecto</a:t>
                      </a:r>
                      <a:endParaRPr lang="fr-BE" sz="1600" b="1" i="0" u="none" strike="noStrike" dirty="0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1" i="0" u="none" strike="noStrike" dirty="0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410259869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T1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0,32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0,3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83498084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T4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28,23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29,8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255216198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THL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57,73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61,0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1667083345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TPA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1600" u="none" strike="noStrike">
                          <a:effectLst/>
                        </a:rPr>
                        <a:t>8,10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600" u="none" strike="noStrike" dirty="0">
                          <a:effectLst/>
                        </a:rPr>
                        <a:t>8,6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" marR="7315" marT="7315" marB="0" anchor="b"/>
                </a:tc>
                <a:extLst>
                  <a:ext uri="{0D108BD9-81ED-4DB2-BD59-A6C34878D82A}">
                    <a16:rowId xmlns:a16="http://schemas.microsoft.com/office/drawing/2014/main" val="41312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61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BE894-6BD8-FF3A-6E4C-783FA4B5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Customers</a:t>
            </a:r>
            <a:endParaRPr lang="fr-BE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1BD283-E1BE-CB7E-CE20-F199CB5DA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17870"/>
              </p:ext>
            </p:extLst>
          </p:nvPr>
        </p:nvGraphicFramePr>
        <p:xfrm>
          <a:off x="874207" y="1462793"/>
          <a:ext cx="10479593" cy="4701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9840">
                  <a:extLst>
                    <a:ext uri="{9D8B030D-6E8A-4147-A177-3AD203B41FA5}">
                      <a16:colId xmlns:a16="http://schemas.microsoft.com/office/drawing/2014/main" val="3638911661"/>
                    </a:ext>
                  </a:extLst>
                </a:gridCol>
                <a:gridCol w="3409753">
                  <a:extLst>
                    <a:ext uri="{9D8B030D-6E8A-4147-A177-3AD203B41FA5}">
                      <a16:colId xmlns:a16="http://schemas.microsoft.com/office/drawing/2014/main" val="3165661357"/>
                    </a:ext>
                  </a:extLst>
                </a:gridCol>
              </a:tblGrid>
              <a:tr h="85354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Etablissement</a:t>
                      </a:r>
                      <a:endParaRPr lang="fr-BE" sz="2000" b="1" i="0" u="none" strike="noStrike" dirty="0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12M HECTO19/05/2026</a:t>
                      </a:r>
                      <a:endParaRPr lang="fr-BE" sz="2000" b="1" i="0" u="none" strike="noStrike">
                        <a:solidFill>
                          <a:srgbClr val="800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958495844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 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94,67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056323671"/>
                  </a:ext>
                </a:extLst>
              </a:tr>
              <a:tr h="4142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HORECA LOGISTIC SERVICES - 9674</a:t>
                      </a:r>
                      <a:endParaRPr lang="fr-BE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30,02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721866371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DE FRUYT - 3572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27,14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08757993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HLS    WEST - 3371</a:t>
                      </a:r>
                      <a:endParaRPr lang="fr-BE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24,97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9224217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MARKT 17 - 21185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3,74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180316699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>
                          <a:effectLst/>
                        </a:rPr>
                        <a:t>APROPO - 50655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2,75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733747068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HLS SUD - 18853</a:t>
                      </a:r>
                      <a:endParaRPr lang="fr-BE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2,75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34705423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BAR VOLARE - 43393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1,40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923690013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HEINTZ (HA) - 46132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0,68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40440637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YAM MIE YAM - 54256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0,23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50159121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GK WORLDWINES - 34494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0,18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887551768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STAALFLES HENAU KEVIN - 50521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BE" sz="2000" u="none" strike="noStrike" dirty="0">
                          <a:effectLst/>
                        </a:rPr>
                        <a:t>0,16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93153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7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2B44C09-F7C5-97FE-0EE2-A988D6E37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83964"/>
              </p:ext>
            </p:extLst>
          </p:nvPr>
        </p:nvGraphicFramePr>
        <p:xfrm>
          <a:off x="6096000" y="1418693"/>
          <a:ext cx="5657222" cy="4197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174">
                  <a:extLst>
                    <a:ext uri="{9D8B030D-6E8A-4147-A177-3AD203B41FA5}">
                      <a16:colId xmlns:a16="http://schemas.microsoft.com/office/drawing/2014/main" val="1153569834"/>
                    </a:ext>
                  </a:extLst>
                </a:gridCol>
                <a:gridCol w="1715048">
                  <a:extLst>
                    <a:ext uri="{9D8B030D-6E8A-4147-A177-3AD203B41FA5}">
                      <a16:colId xmlns:a16="http://schemas.microsoft.com/office/drawing/2014/main" val="1902910979"/>
                    </a:ext>
                  </a:extLst>
                </a:gridCol>
              </a:tblGrid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THE KING OF COMEDY CLUB - 25650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84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197590587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BISTRO R - 36836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78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13724049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TOUKOUL - 51859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78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715648475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THE MUSIC CLUB - 19570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78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4010511801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LAM'EAU - 25314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74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231987127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DE POMPE - 53948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66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183775573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TIJDLOZE TAFEL - 49962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66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987495332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TOUKOUL - 25021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60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22680280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PORTER HOUSE - 43921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54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0952074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HARD ROCK CAFE BRUSSELS - 25882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48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424408375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PEPETE ET RONRON JOURDAN - 35859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42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787229849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PERSONEEL - 35534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30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544399100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THE WAFLE DUKE - 52995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741772621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LA CIVIERE D'OR - 23615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335289597"/>
                  </a:ext>
                </a:extLst>
              </a:tr>
              <a:tr h="132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THE HOTEL BRUSSELS - 23620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143904948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18D72BC-BBE9-1960-05F8-3A8D030B1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67587"/>
              </p:ext>
            </p:extLst>
          </p:nvPr>
        </p:nvGraphicFramePr>
        <p:xfrm>
          <a:off x="325735" y="1142335"/>
          <a:ext cx="5657222" cy="4197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174">
                  <a:extLst>
                    <a:ext uri="{9D8B030D-6E8A-4147-A177-3AD203B41FA5}">
                      <a16:colId xmlns:a16="http://schemas.microsoft.com/office/drawing/2014/main" val="201170060"/>
                    </a:ext>
                  </a:extLst>
                </a:gridCol>
                <a:gridCol w="1715048">
                  <a:extLst>
                    <a:ext uri="{9D8B030D-6E8A-4147-A177-3AD203B41FA5}">
                      <a16:colId xmlns:a16="http://schemas.microsoft.com/office/drawing/2014/main" val="1555796360"/>
                    </a:ext>
                  </a:extLst>
                </a:gridCol>
              </a:tblGrid>
              <a:tr h="2432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Etablissement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Bouteilles/12m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extLst>
                  <a:ext uri="{0D108BD9-81ED-4DB2-BD59-A6C34878D82A}">
                    <a16:rowId xmlns:a16="http://schemas.microsoft.com/office/drawing/2014/main" val="314558947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DE KLOK - 50070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987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575488775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'T KLEIN CAFEETJE - 40436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892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446214247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DE OUDE KROON - 50085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843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216020130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DELANEY'S IRISH BAR - 23645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793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067215482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DES NATIONS - 40488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599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198820652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CAFE HAPPY - 48899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503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560363053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DE VIJFHOEK - 18887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491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15805532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OH MY KIMCHI - 39826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407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1538312191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ROOTZ - 36104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275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498124700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MAZO 2.0 - 48095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251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005752680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'T BIERPOTJE - 49271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198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330352951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TOERIST 2026 - 53716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169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794551797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BE" sz="1800" u="none" strike="noStrike">
                          <a:effectLst/>
                        </a:rPr>
                        <a:t>THE BEACH (NEW) - 48219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166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704536252"/>
                  </a:ext>
                </a:extLst>
              </a:tr>
              <a:tr h="243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THE KING OF COMEDY CLUB - 25650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u="none" strike="noStrike" dirty="0">
                          <a:effectLst/>
                        </a:rPr>
                        <a:t>84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/>
                </a:tc>
                <a:extLst>
                  <a:ext uri="{0D108BD9-81ED-4DB2-BD59-A6C34878D82A}">
                    <a16:rowId xmlns:a16="http://schemas.microsoft.com/office/drawing/2014/main" val="235112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5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BAAEC3-D592-B558-CAFD-33FD8A40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80" y="741680"/>
            <a:ext cx="1534668" cy="51155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512DBA-D336-AB8C-F622-8EBFCAD4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08" y="721360"/>
            <a:ext cx="1534668" cy="5115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EBE681-84EE-4BD3-5084-A5C3D0CA4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0" y="721360"/>
            <a:ext cx="1534668" cy="51155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C9999B-77E0-4306-5217-1B3AC8E0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52" y="721360"/>
            <a:ext cx="1534668" cy="511556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AC4FDA-C90B-0BB2-9075-436949C8D6AB}"/>
              </a:ext>
            </a:extLst>
          </p:cNvPr>
          <p:cNvCxnSpPr/>
          <p:nvPr/>
        </p:nvCxnSpPr>
        <p:spPr>
          <a:xfrm flipH="1">
            <a:off x="524374" y="2032692"/>
            <a:ext cx="4135120" cy="3332480"/>
          </a:xfrm>
          <a:prstGeom prst="line">
            <a:avLst/>
          </a:prstGeom>
          <a:ln w="1016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7D2CF-B4B9-AFA2-7F29-79CCD4D6990D}"/>
              </a:ext>
            </a:extLst>
          </p:cNvPr>
          <p:cNvSpPr/>
          <p:nvPr/>
        </p:nvSpPr>
        <p:spPr>
          <a:xfrm>
            <a:off x="7096991" y="374073"/>
            <a:ext cx="4229100" cy="5839691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770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0CD7F8-6667-97EE-45AF-127CD6B24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4" b="33691"/>
          <a:stretch>
            <a:fillRect/>
          </a:stretch>
        </p:blipFill>
        <p:spPr>
          <a:xfrm>
            <a:off x="836428" y="1488557"/>
            <a:ext cx="9579425" cy="30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2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ABC15C-E49F-8A77-BBB6-DD67AF7B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96" y="476018"/>
            <a:ext cx="9115408" cy="5905964"/>
          </a:xfrm>
          <a:prstGeom prst="rect">
            <a:avLst/>
          </a:prstGeom>
        </p:spPr>
      </p:pic>
      <p:pic>
        <p:nvPicPr>
          <p:cNvPr id="7172" name="Picture 4" descr="Breast cancer - Wikipedia">
            <a:extLst>
              <a:ext uri="{FF2B5EF4-FFF2-40B4-BE49-F238E27FC236}">
                <a16:creationId xmlns:a16="http://schemas.microsoft.com/office/drawing/2014/main" id="{3B34596E-A8E0-AE14-ECB4-3BFEA634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70" y="1496291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4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envenue — Pierre Chainier">
            <a:extLst>
              <a:ext uri="{FF2B5EF4-FFF2-40B4-BE49-F238E27FC236}">
                <a16:creationId xmlns:a16="http://schemas.microsoft.com/office/drawing/2014/main" id="{DA50783C-D259-1C18-05DC-9076762B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3145559"/>
            <a:ext cx="7156724" cy="31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p des entreprises : Pierre Chainier, le Val de Loire depuis Amboise  jusqu'aux tables du monde">
            <a:extLst>
              <a:ext uri="{FF2B5EF4-FFF2-40B4-BE49-F238E27FC236}">
                <a16:creationId xmlns:a16="http://schemas.microsoft.com/office/drawing/2014/main" id="{CBA9E65B-6F84-1A38-0F6A-C9EC7C73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662305"/>
            <a:ext cx="4409440" cy="22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ienvenue — Pierre Chainier">
            <a:extLst>
              <a:ext uri="{FF2B5EF4-FFF2-40B4-BE49-F238E27FC236}">
                <a16:creationId xmlns:a16="http://schemas.microsoft.com/office/drawing/2014/main" id="{1F4988C4-EE20-D640-BE8D-94E84D22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3" y="4318000"/>
            <a:ext cx="3032445" cy="12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F28F393-A331-8F5E-65C0-0DBB1A67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90" y="662305"/>
            <a:ext cx="5224430" cy="22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7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C3A4DDC-3E5B-DA64-5DFB-9BA25D0B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12" y="563525"/>
            <a:ext cx="1719285" cy="5730950"/>
          </a:xfrm>
          <a:prstGeom prst="rect">
            <a:avLst/>
          </a:prstGeom>
        </p:spPr>
      </p:pic>
      <p:pic>
        <p:nvPicPr>
          <p:cNvPr id="6146" name="Picture 2" descr="New Products Icon Images – Browse 220,801 Stock Photos, Vectors, and Video  | Adobe Stock">
            <a:extLst>
              <a:ext uri="{FF2B5EF4-FFF2-40B4-BE49-F238E27FC236}">
                <a16:creationId xmlns:a16="http://schemas.microsoft.com/office/drawing/2014/main" id="{E9F3BEC9-8610-79E5-E337-BE6FD1271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1" t="19333" r="38148" b="19926"/>
          <a:stretch>
            <a:fillRect/>
          </a:stretch>
        </p:blipFill>
        <p:spPr bwMode="auto">
          <a:xfrm>
            <a:off x="8307063" y="190796"/>
            <a:ext cx="1489650" cy="15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3A72708-1E97-831D-EA41-0A476F90B143}"/>
              </a:ext>
            </a:extLst>
          </p:cNvPr>
          <p:cNvSpPr txBox="1"/>
          <p:nvPr/>
        </p:nvSpPr>
        <p:spPr>
          <a:xfrm>
            <a:off x="5559530" y="1195273"/>
            <a:ext cx="38957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Chardonnay Val de Loire</a:t>
            </a:r>
            <a:br>
              <a:rPr lang="fr-BE" dirty="0"/>
            </a:br>
            <a:br>
              <a:rPr lang="fr-BE" dirty="0"/>
            </a:br>
            <a:r>
              <a:rPr lang="fr-BE" dirty="0"/>
              <a:t>In 2007 « Val de Loire » remplace  </a:t>
            </a:r>
            <a:br>
              <a:rPr lang="fr-BE" dirty="0"/>
            </a:br>
            <a:r>
              <a:rPr lang="fr-BE" dirty="0"/>
              <a:t>ancien « vin de pays du Val de Loire »</a:t>
            </a:r>
            <a:br>
              <a:rPr lang="fr-BE" dirty="0"/>
            </a:br>
            <a:br>
              <a:rPr lang="fr-BE" dirty="0"/>
            </a:br>
            <a:r>
              <a:rPr lang="fr-BE" dirty="0" err="1"/>
              <a:t>Rg</a:t>
            </a:r>
            <a:r>
              <a:rPr lang="fr-BE" dirty="0"/>
              <a:t> </a:t>
            </a:r>
            <a:r>
              <a:rPr lang="fr-BE" dirty="0" err="1"/>
              <a:t>Bl</a:t>
            </a:r>
            <a:r>
              <a:rPr lang="fr-BE" dirty="0"/>
              <a:t> Gris RS  mais 53% VDL = </a:t>
            </a:r>
            <a:r>
              <a:rPr lang="fr-BE" dirty="0" err="1"/>
              <a:t>Bl</a:t>
            </a:r>
            <a:r>
              <a:rPr lang="fr-BE" dirty="0"/>
              <a:t>.</a:t>
            </a:r>
            <a:br>
              <a:rPr lang="fr-BE" dirty="0"/>
            </a:br>
            <a:br>
              <a:rPr lang="fr-BE" dirty="0"/>
            </a:br>
            <a:r>
              <a:rPr lang="fr-BE" dirty="0"/>
              <a:t>Produit sur Allier, Cher, Indre, Indre-et-Loire, </a:t>
            </a:r>
            <a:r>
              <a:rPr lang="fr-BE" b="1" dirty="0"/>
              <a:t>Loir-et-Cher</a:t>
            </a:r>
            <a:r>
              <a:rPr lang="fr-BE" dirty="0"/>
              <a:t>, Loire-</a:t>
            </a:r>
          </a:p>
          <a:p>
            <a:r>
              <a:rPr lang="fr-BE" dirty="0"/>
              <a:t>Atlantique, Loiret, Maine-et-Loire, Nièvre, Puy-de-Dôme, Sarthe, Vendée, Vienne.</a:t>
            </a:r>
            <a:br>
              <a:rPr lang="fr-BE" dirty="0"/>
            </a:br>
            <a:br>
              <a:rPr lang="fr-BE" dirty="0"/>
            </a:br>
            <a:r>
              <a:rPr lang="fr-BE" dirty="0"/>
              <a:t>90Hl/Ha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93FCA4-B219-99BE-C061-6B9E88D43382}"/>
              </a:ext>
            </a:extLst>
          </p:cNvPr>
          <p:cNvSpPr txBox="1"/>
          <p:nvPr/>
        </p:nvSpPr>
        <p:spPr>
          <a:xfrm>
            <a:off x="5559530" y="5476352"/>
            <a:ext cx="4157226" cy="37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75 cl - T1 5.17 € - TPA 4.49 € - T4 3.76 €</a:t>
            </a:r>
          </a:p>
        </p:txBody>
      </p:sp>
      <p:pic>
        <p:nvPicPr>
          <p:cNvPr id="6150" name="Picture 6" descr="Metal Wall Relief Little Heart ...">
            <a:extLst>
              <a:ext uri="{FF2B5EF4-FFF2-40B4-BE49-F238E27FC236}">
                <a16:creationId xmlns:a16="http://schemas.microsoft.com/office/drawing/2014/main" id="{52F1E026-E4CF-8299-8A0E-F004E801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659">
            <a:off x="1164259" y="860627"/>
            <a:ext cx="1236608" cy="13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187F49-7C51-D424-08AC-BDC526641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63" y="365759"/>
            <a:ext cx="1688803" cy="56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8F2E4-CDA0-CE1E-ED51-18E11E1E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73" y="770375"/>
            <a:ext cx="10515600" cy="1089602"/>
          </a:xfrm>
        </p:spPr>
        <p:txBody>
          <a:bodyPr/>
          <a:lstStyle/>
          <a:p>
            <a:r>
              <a:rPr lang="fr-BE" dirty="0"/>
              <a:t>- </a:t>
            </a:r>
            <a:r>
              <a:rPr lang="fr-BE" dirty="0">
                <a:latin typeface="+mn-lt"/>
              </a:rPr>
              <a:t>Haton  -  Olivier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comming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soon</a:t>
            </a:r>
            <a:r>
              <a:rPr lang="fr-BE" dirty="0">
                <a:latin typeface="+mn-lt"/>
              </a:rPr>
              <a:t> -&gt; PP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C897CC2-F333-B45F-1193-54857B285A44}"/>
              </a:ext>
            </a:extLst>
          </p:cNvPr>
          <p:cNvSpPr txBox="1">
            <a:spLocks/>
          </p:cNvSpPr>
          <p:nvPr/>
        </p:nvSpPr>
        <p:spPr>
          <a:xfrm>
            <a:off x="945573" y="1951475"/>
            <a:ext cx="10515600" cy="108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- </a:t>
            </a:r>
            <a:r>
              <a:rPr lang="fr-BE" dirty="0">
                <a:latin typeface="+mn-lt"/>
              </a:rPr>
              <a:t>Haton  -  New Name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E3B6C08-B524-A827-CD94-6FFFCF402F4C}"/>
              </a:ext>
            </a:extLst>
          </p:cNvPr>
          <p:cNvSpPr txBox="1">
            <a:spLocks/>
          </p:cNvSpPr>
          <p:nvPr/>
        </p:nvSpPr>
        <p:spPr>
          <a:xfrm>
            <a:off x="945573" y="3289448"/>
            <a:ext cx="10515600" cy="108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- </a:t>
            </a:r>
            <a:r>
              <a:rPr lang="fr-BE" dirty="0">
                <a:latin typeface="+mn-lt"/>
              </a:rPr>
              <a:t>Haton  -  New Packaging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6E685C-19CB-1881-7178-B8C0814B612F}"/>
              </a:ext>
            </a:extLst>
          </p:cNvPr>
          <p:cNvSpPr txBox="1">
            <a:spLocks/>
          </p:cNvSpPr>
          <p:nvPr/>
        </p:nvSpPr>
        <p:spPr>
          <a:xfrm>
            <a:off x="945573" y="4627421"/>
            <a:ext cx="10515600" cy="108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- </a:t>
            </a:r>
            <a:r>
              <a:rPr lang="fr-BE" dirty="0">
                <a:latin typeface="+mn-lt"/>
              </a:rPr>
              <a:t>Haton  -  New </a:t>
            </a:r>
            <a:r>
              <a:rPr lang="fr-BE" dirty="0" err="1">
                <a:latin typeface="+mn-lt"/>
              </a:rPr>
              <a:t>product</a:t>
            </a:r>
            <a:r>
              <a:rPr lang="fr-BE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84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7F2E09-9689-44AD-D9C3-F40E82FF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5"/>
          <a:stretch>
            <a:fillRect/>
          </a:stretch>
        </p:blipFill>
        <p:spPr>
          <a:xfrm>
            <a:off x="3861949" y="601207"/>
            <a:ext cx="5025887" cy="4007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80F443-2C1C-2398-AE7A-8A55AC146809}"/>
              </a:ext>
            </a:extLst>
          </p:cNvPr>
          <p:cNvSpPr/>
          <p:nvPr/>
        </p:nvSpPr>
        <p:spPr>
          <a:xfrm>
            <a:off x="3480816" y="4837177"/>
            <a:ext cx="6025896" cy="69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Private Collection</a:t>
            </a:r>
          </a:p>
        </p:txBody>
      </p:sp>
    </p:spTree>
    <p:extLst>
      <p:ext uri="{BB962C8B-B14F-4D97-AF65-F5344CB8AC3E}">
        <p14:creationId xmlns:p14="http://schemas.microsoft.com/office/powerpoint/2010/main" val="272381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6880E5-99A6-7DE2-57F6-92134532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15" y="1789767"/>
            <a:ext cx="4992634" cy="30723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AD28BA-7B81-EFA7-7178-5E38DC908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" y="361632"/>
            <a:ext cx="4617484" cy="46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102793-54F5-64BF-A4B7-0AC9798A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2" y="748144"/>
            <a:ext cx="1689869" cy="56328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5FD8C5-CCEC-3EC0-CB95-7189023D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4" y="748144"/>
            <a:ext cx="1689869" cy="56328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76757F-83AD-15C1-A946-5FA4527F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71" y="748144"/>
            <a:ext cx="1689869" cy="56328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A6EC94-11B6-6F7D-A6F5-F28742EA8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29" y="948712"/>
            <a:ext cx="1629699" cy="54323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89D2514-5873-3573-BEAB-426C86CCF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0" y="748144"/>
            <a:ext cx="1689869" cy="56328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E248A3-BF14-3886-EDC2-D55DC0D0A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34" y="841665"/>
            <a:ext cx="1629699" cy="5812680"/>
          </a:xfrm>
          <a:prstGeom prst="rect">
            <a:avLst/>
          </a:prstGeom>
        </p:spPr>
      </p:pic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70A23DA8-582D-0C61-BFD2-61EB65B4C989}"/>
              </a:ext>
            </a:extLst>
          </p:cNvPr>
          <p:cNvSpPr/>
          <p:nvPr/>
        </p:nvSpPr>
        <p:spPr>
          <a:xfrm>
            <a:off x="9281706" y="2646403"/>
            <a:ext cx="1081856" cy="64751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712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9D99EF-405F-A43D-8668-E8AD8EFAF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79" y="517126"/>
            <a:ext cx="1632802" cy="58237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C69173-ECBF-5186-6201-3B5936B08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9" y="1589809"/>
            <a:ext cx="4751065" cy="47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F1B9A50-6093-1459-6918-98830F158683}"/>
              </a:ext>
            </a:extLst>
          </p:cNvPr>
          <p:cNvSpPr txBox="1"/>
          <p:nvPr/>
        </p:nvSpPr>
        <p:spPr>
          <a:xfrm>
            <a:off x="656358" y="789546"/>
            <a:ext cx="1068185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>
                <a:effectLst/>
                <a:ea typeface="Aptos" panose="020B0004020202020204" pitchFamily="34" charset="0"/>
              </a:rPr>
              <a:t>HATON Héritage GRAND CRU Blanc de Blancs Brut : </a:t>
            </a:r>
            <a:br>
              <a:rPr lang="fr-FR" sz="2000" dirty="0">
                <a:effectLst/>
                <a:ea typeface="Aptos" panose="020B0004020202020204" pitchFamily="34" charset="0"/>
              </a:rPr>
            </a:br>
            <a:endParaRPr lang="fr-BE" sz="2000" dirty="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Style tout en finesse et fraîcheur  </a:t>
            </a:r>
            <a:br>
              <a:rPr lang="fr-FR" sz="2000" dirty="0"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Een stijl vol finesse en frisheid </a:t>
            </a:r>
            <a:br>
              <a:rPr lang="fr-FR" sz="2000" dirty="0">
                <a:effectLst/>
                <a:ea typeface="Times New Roman" panose="02020603050405020304" pitchFamily="18" charset="0"/>
              </a:rPr>
            </a:br>
            <a:endParaRPr lang="fr-BE" sz="2000" dirty="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Dosage minimal du Brut à 6g/l, à la limite de l’Extra Brut (extra brut et Zéro, catégories en développement en Belgique)</a:t>
            </a:r>
            <a:br>
              <a:rPr lang="fr-FR" sz="2000" dirty="0"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Minimale dosering van de Brut op 6 g/l, op de grens met de Extra Brut (Extra Brut en Zéro, categorieën die in België in gevraagd worden)</a:t>
            </a:r>
            <a:br>
              <a:rPr lang="fr-FR" sz="2000" dirty="0">
                <a:effectLst/>
                <a:ea typeface="Times New Roman" panose="02020603050405020304" pitchFamily="18" charset="0"/>
              </a:rPr>
            </a:br>
            <a:endParaRPr lang="fr-BE" sz="2000" dirty="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Bouteille noire gravée HATON, exclusive. Nouvel habillage sobre et élégant.</a:t>
            </a:r>
            <a:br>
              <a:rPr lang="fr-FR" sz="2000" dirty="0"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Zwarte fles met HATON-gravure, exclusief. Nieuwe, sobere en elegante vorm.</a:t>
            </a:r>
            <a:br>
              <a:rPr lang="nl-NL" sz="2000" dirty="0">
                <a:solidFill>
                  <a:srgbClr val="0070C0"/>
                </a:solidFill>
                <a:ea typeface="Times New Roman" panose="02020603050405020304" pitchFamily="18" charset="0"/>
              </a:rPr>
            </a:br>
            <a:endParaRPr lang="nl-NL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000" dirty="0"/>
              <a:t>Prix</a:t>
            </a:r>
            <a:br>
              <a:rPr lang="nl-NL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Pijs </a:t>
            </a:r>
            <a:b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fr-BE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D0D76C-78A1-D5CB-DD57-2297D1E752C4}"/>
              </a:ext>
            </a:extLst>
          </p:cNvPr>
          <p:cNvSpPr txBox="1"/>
          <p:nvPr/>
        </p:nvSpPr>
        <p:spPr>
          <a:xfrm>
            <a:off x="755073" y="519383"/>
            <a:ext cx="85032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Raisins des meilleurs Grand Crus de la Côte des Blancs : </a:t>
            </a:r>
            <a:endParaRPr lang="fr-B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45720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Aptos" panose="020B0004020202020204" pitchFamily="34" charset="0"/>
              </a:rPr>
              <a:t>2 villages Avize et Le Mesnils sur Oger uniquement sur 17 villages classés Grand Crus sur les 323 villages de l’AOC Champagne </a:t>
            </a:r>
            <a:br>
              <a:rPr lang="fr-FR" sz="1800" dirty="0">
                <a:effectLst/>
                <a:latin typeface="Cambria" panose="02040503050406030204" pitchFamily="18" charset="0"/>
                <a:ea typeface="Aptos" panose="020B00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Druiven van de beste Grand </a:t>
            </a:r>
            <a:r>
              <a:rPr lang="nl-NL" dirty="0" err="1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Crus</a:t>
            </a: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 van de Côte des Blancs: </a:t>
            </a:r>
            <a:b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2 dorpen, </a:t>
            </a:r>
            <a:r>
              <a:rPr lang="nl-NL" b="1" dirty="0" err="1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Avize</a:t>
            </a: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 en Le </a:t>
            </a:r>
            <a:r>
              <a:rPr lang="nl-NL" b="1" dirty="0" err="1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Mesnils-sur-Oger</a:t>
            </a:r>
            <a:r>
              <a:rPr lang="nl-NL" b="1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, </a:t>
            </a: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Aptos" panose="020B0004020202020204" pitchFamily="34" charset="0"/>
              </a:rPr>
              <a:t>van de in totaal 17 dorpen die als Grand Cru zijn geclassificeerd van de 323 dorpen van de AOC Champagne </a:t>
            </a:r>
            <a:br>
              <a:rPr lang="fr-FR" sz="1800" dirty="0">
                <a:effectLst/>
                <a:latin typeface="Cambria" panose="02040503050406030204" pitchFamily="18" charset="0"/>
                <a:ea typeface="Aptos" panose="020B0004020202020204" pitchFamily="34" charset="0"/>
              </a:rPr>
            </a:br>
            <a:endParaRPr lang="fr-B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100% Chardonnay</a:t>
            </a:r>
            <a:br>
              <a:rPr lang="fr-FR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fr-FR" sz="1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dirty="0">
                <a:latin typeface="Cambria" panose="02040503050406030204" pitchFamily="18" charset="0"/>
              </a:rPr>
              <a:t>Vieilli 6 ans sur latte après assemblage de</a:t>
            </a:r>
            <a:br>
              <a:rPr lang="fr-FR" dirty="0">
                <a:latin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</a:rPr>
              <a:t>30% de vin de réserve (dont 10% chardonnay boisé) et 70% de vin de l’année</a:t>
            </a:r>
            <a:br>
              <a:rPr lang="fr-FR" dirty="0">
                <a:latin typeface="Cambria" panose="02040503050406030204" pitchFamily="18" charset="0"/>
              </a:rPr>
            </a:b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</a:rPr>
              <a:t>Na assemblage van 30% reservewijn (waarvan 10% op eikenhout gerijpte </a:t>
            </a:r>
            <a:r>
              <a:rPr lang="nl-NL" dirty="0" err="1">
                <a:solidFill>
                  <a:srgbClr val="0070C0"/>
                </a:solidFill>
                <a:latin typeface="Cambria" panose="02040503050406030204" pitchFamily="18" charset="0"/>
              </a:rPr>
              <a:t>chardonnay</a:t>
            </a: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</a:rPr>
              <a:t>) en 70% wijn van het huidige oogstjaar, 6 jaar gerijpt op latten</a:t>
            </a:r>
            <a:b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fr-B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Meilleure vente des 4 Héritage Grand Crus en France avec plus de 30 000 bouteilles : x 3.5/Héritage Grand Cru Intense (malgré un positionnement plus cher)</a:t>
            </a:r>
            <a:br>
              <a:rPr lang="fr-F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Bestseller van de 4 Héritage Grand </a:t>
            </a:r>
            <a:r>
              <a:rPr lang="nl-NL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Crus</a:t>
            </a:r>
            <a:r>
              <a:rPr lang="nl-NL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in Frankrijk met meer dan 30.000 flessen: x 3,5/Héritage Grand Cru Intense (ondanks de hogere prijs)</a:t>
            </a:r>
            <a:endParaRPr lang="fr-BE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71BE99-9107-F553-6F67-4D276447D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33" y="362769"/>
            <a:ext cx="1636694" cy="58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5D9DD2F-9E8C-ACB9-3E60-A20BB1334822}"/>
              </a:ext>
            </a:extLst>
          </p:cNvPr>
          <p:cNvSpPr txBox="1"/>
          <p:nvPr/>
        </p:nvSpPr>
        <p:spPr>
          <a:xfrm>
            <a:off x="767828" y="231906"/>
            <a:ext cx="619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 err="1"/>
              <a:t>Doornkuil</a:t>
            </a:r>
            <a:r>
              <a:rPr lang="fr-BE" dirty="0"/>
              <a:t>, : Van/de   </a:t>
            </a:r>
            <a:r>
              <a:rPr lang="fr-BE" dirty="0" err="1"/>
              <a:t>Malmesbury</a:t>
            </a:r>
            <a:r>
              <a:rPr lang="fr-BE" dirty="0"/>
              <a:t>, 3 km </a:t>
            </a:r>
            <a:r>
              <a:rPr lang="fr-BE" dirty="0" err="1"/>
              <a:t>naar</a:t>
            </a:r>
            <a:r>
              <a:rPr lang="fr-BE" dirty="0"/>
              <a:t> Paarl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26C7C5-2DEA-0CCC-3037-F9EE92D3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76" y="701821"/>
            <a:ext cx="6096000" cy="51588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0D3C97-4C05-74F7-DFCF-4E5B4768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r="24091"/>
          <a:stretch>
            <a:fillRect/>
          </a:stretch>
        </p:blipFill>
        <p:spPr>
          <a:xfrm>
            <a:off x="8586216" y="701821"/>
            <a:ext cx="3039895" cy="5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7D25BA4-EDC4-BF57-9A6C-3A94B37DFD2D}"/>
              </a:ext>
            </a:extLst>
          </p:cNvPr>
          <p:cNvSpPr txBox="1"/>
          <p:nvPr/>
        </p:nvSpPr>
        <p:spPr>
          <a:xfrm>
            <a:off x="6510527" y="1370980"/>
            <a:ext cx="5449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1948 création d’une cave par 15 membres (Ils s’affranchissent de KWV)</a:t>
            </a:r>
            <a:br>
              <a:rPr lang="fr-BE" dirty="0"/>
            </a:br>
            <a:r>
              <a:rPr lang="fr-BE" dirty="0"/>
              <a:t>M. </a:t>
            </a:r>
            <a:r>
              <a:rPr lang="fr-BE" dirty="0" err="1"/>
              <a:t>Doornkuil</a:t>
            </a:r>
            <a:r>
              <a:rPr lang="fr-BE" dirty="0"/>
              <a:t> fait don de 4 ha de vignes</a:t>
            </a:r>
            <a:br>
              <a:rPr lang="fr-BE" dirty="0"/>
            </a:br>
            <a:r>
              <a:rPr lang="fr-BE" dirty="0"/>
              <a:t>en 2026 la cave compte 3600 ha et est complètement privatisée.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90943A-4DD4-4077-8FF2-ACDCCE000E7E}"/>
              </a:ext>
            </a:extLst>
          </p:cNvPr>
          <p:cNvSpPr txBox="1"/>
          <p:nvPr/>
        </p:nvSpPr>
        <p:spPr>
          <a:xfrm>
            <a:off x="6510527" y="3762183"/>
            <a:ext cx="52760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1948: oprichting van een wijnmakerij door 15 leden (zij maken zich los van KWV) </a:t>
            </a:r>
            <a:br>
              <a:rPr lang="nl-NL" dirty="0"/>
            </a:br>
            <a:r>
              <a:rPr lang="nl-NL" dirty="0"/>
              <a:t>De heer Doornkuil geeft 4 ha wijngaarden </a:t>
            </a:r>
            <a:br>
              <a:rPr lang="nl-NL" dirty="0"/>
            </a:br>
            <a:r>
              <a:rPr lang="nl-NL" dirty="0"/>
              <a:t>In 2026 beslaat de </a:t>
            </a:r>
            <a:r>
              <a:rPr lang="nl-NL" dirty="0" err="1"/>
              <a:t>winery</a:t>
            </a:r>
            <a:r>
              <a:rPr lang="nl-NL" dirty="0"/>
              <a:t> 3600 ha wijngaarden en is volledig geprivatiseerd.</a:t>
            </a:r>
            <a:endParaRPr lang="fr-BE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ABB62C8-16F1-707D-C41B-7BF838E1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1" y="1370980"/>
            <a:ext cx="5799898" cy="38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03372-F372-0366-F647-9805E1A8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353"/>
            <a:ext cx="10515600" cy="862711"/>
          </a:xfrm>
        </p:spPr>
        <p:txBody>
          <a:bodyPr>
            <a:normAutofit/>
          </a:bodyPr>
          <a:lstStyle/>
          <a:p>
            <a:r>
              <a:rPr lang="fr-BE" sz="1800" dirty="0"/>
              <a:t>Sols et microclimats variés</a:t>
            </a:r>
            <a:br>
              <a:rPr lang="fr-BE" sz="1800" dirty="0"/>
            </a:br>
            <a:r>
              <a:rPr lang="fr-BE" sz="1800" dirty="0"/>
              <a:t>Les vignes s’</a:t>
            </a:r>
            <a:r>
              <a:rPr lang="fr-BE" sz="1800" dirty="0" err="1"/>
              <a:t>étandent</a:t>
            </a:r>
            <a:r>
              <a:rPr lang="fr-BE" sz="1800" dirty="0"/>
              <a:t> jusque 22 km autour de </a:t>
            </a:r>
            <a:r>
              <a:rPr lang="fr-BE" sz="1800" dirty="0" err="1"/>
              <a:t>Malmesbury</a:t>
            </a:r>
            <a:r>
              <a:rPr lang="fr-BE" sz="1800" dirty="0"/>
              <a:t> </a:t>
            </a:r>
            <a:br>
              <a:rPr lang="fr-BE" sz="1800" dirty="0"/>
            </a:br>
            <a:r>
              <a:rPr lang="fr-BE" sz="1800" dirty="0"/>
              <a:t>=&gt; Multitude de microclimats, de sols et de terroirs.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03722AA-A81F-5233-53BF-5338B1222671}"/>
              </a:ext>
            </a:extLst>
          </p:cNvPr>
          <p:cNvSpPr txBox="1">
            <a:spLocks/>
          </p:cNvSpPr>
          <p:nvPr/>
        </p:nvSpPr>
        <p:spPr>
          <a:xfrm>
            <a:off x="838200" y="1837945"/>
            <a:ext cx="10515600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Gevarieerde bodems en microklimaten De wijngaarden strekken zich uit tot 22 km rondom </a:t>
            </a:r>
            <a:r>
              <a:rPr lang="nl-NL" sz="1800" dirty="0" err="1"/>
              <a:t>Malmesbury</a:t>
            </a:r>
            <a:r>
              <a:rPr lang="nl-NL" sz="1800" dirty="0"/>
              <a:t> =&gt; Een grote verscheidenheid aan microklimaten, bodems en </a:t>
            </a:r>
            <a:r>
              <a:rPr lang="nl-NL" sz="1800" dirty="0" err="1"/>
              <a:t>terroirs</a:t>
            </a:r>
            <a:r>
              <a:rPr lang="nl-NL" sz="1800" dirty="0"/>
              <a:t>.</a:t>
            </a:r>
            <a:endParaRPr lang="fr-BE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7C07E0-2722-21FF-3687-D1C8AEFE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907794"/>
            <a:ext cx="4900137" cy="32683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B75454-0572-456D-B389-EB4EEB88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2889506"/>
            <a:ext cx="4900136" cy="3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CA53DC-1DB9-5547-74E0-796AD204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" y="365760"/>
            <a:ext cx="9607953" cy="54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ille de la vigne – Terroirs du Monde">
            <a:extLst>
              <a:ext uri="{FF2B5EF4-FFF2-40B4-BE49-F238E27FC236}">
                <a16:creationId xmlns:a16="http://schemas.microsoft.com/office/drawing/2014/main" id="{3B9FFA0E-2FAA-3F40-6B08-E81C2000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8" y="1104804"/>
            <a:ext cx="4381242" cy="46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BD5A438-E600-6B35-05E4-053685E2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94" y="1104803"/>
            <a:ext cx="3091396" cy="46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1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08F8-DE9C-2DCC-892D-E10938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259"/>
          </a:xfrm>
        </p:spPr>
        <p:txBody>
          <a:bodyPr>
            <a:normAutofit fontScale="90000"/>
          </a:bodyPr>
          <a:lstStyle/>
          <a:p>
            <a:r>
              <a:rPr lang="fr-BE" sz="2800" dirty="0"/>
              <a:t>Range &amp; Price </a:t>
            </a:r>
            <a:r>
              <a:rPr lang="fr-BE" sz="2800" dirty="0" err="1"/>
              <a:t>Swartland</a:t>
            </a:r>
            <a:r>
              <a:rPr lang="fr-BE" sz="2800" dirty="0"/>
              <a:t>      Idem </a:t>
            </a:r>
            <a:r>
              <a:rPr lang="fr-BE" sz="2800" dirty="0" err="1"/>
              <a:t>Obikwa</a:t>
            </a:r>
            <a:endParaRPr lang="fr-BE" sz="2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F81D85-9E1C-80F3-B679-D625E7CA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23" y="903382"/>
            <a:ext cx="1305401" cy="43513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EE2C43-EB66-C1B3-AD7E-B3D1DFF50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62" y="836223"/>
            <a:ext cx="1325549" cy="44184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52F713-C7B0-23A6-1F92-6D2E1B585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98" y="903383"/>
            <a:ext cx="1305401" cy="43513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12A383-F017-7B96-AAB6-8C3EBEBF0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38" y="836225"/>
            <a:ext cx="1325549" cy="441849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F11F66C-D8E1-D895-6925-6D4C28994E97}"/>
              </a:ext>
            </a:extLst>
          </p:cNvPr>
          <p:cNvSpPr txBox="1">
            <a:spLocks/>
          </p:cNvSpPr>
          <p:nvPr/>
        </p:nvSpPr>
        <p:spPr>
          <a:xfrm>
            <a:off x="727668" y="5533358"/>
            <a:ext cx="10515600" cy="42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800" dirty="0" err="1"/>
              <a:t>When</a:t>
            </a:r>
            <a:r>
              <a:rPr lang="fr-BE" sz="2800" dirty="0"/>
              <a:t> ?      </a:t>
            </a:r>
            <a:r>
              <a:rPr lang="fr-BE" sz="2800" dirty="0" err="1"/>
              <a:t>When</a:t>
            </a:r>
            <a:r>
              <a:rPr lang="fr-BE" sz="2800" dirty="0"/>
              <a:t> </a:t>
            </a:r>
            <a:r>
              <a:rPr lang="fr-BE" sz="2800" dirty="0" err="1"/>
              <a:t>Obikwa</a:t>
            </a:r>
            <a:r>
              <a:rPr lang="fr-BE" sz="2800" dirty="0"/>
              <a:t> </a:t>
            </a:r>
            <a:r>
              <a:rPr lang="fr-BE" sz="2800" dirty="0" err="1"/>
              <a:t>will</a:t>
            </a:r>
            <a:r>
              <a:rPr lang="fr-BE" sz="2800" dirty="0"/>
              <a:t> </a:t>
            </a:r>
            <a:r>
              <a:rPr lang="fr-BE" sz="2800" dirty="0" err="1"/>
              <a:t>be</a:t>
            </a:r>
            <a:r>
              <a:rPr lang="fr-BE" sz="2800" dirty="0"/>
              <a:t> out of stock</a:t>
            </a:r>
          </a:p>
        </p:txBody>
      </p:sp>
    </p:spTree>
    <p:extLst>
      <p:ext uri="{BB962C8B-B14F-4D97-AF65-F5344CB8AC3E}">
        <p14:creationId xmlns:p14="http://schemas.microsoft.com/office/powerpoint/2010/main" val="182959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7DA92-A5EC-4AC1-FC4D-0FC86574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065"/>
            <a:ext cx="10515600" cy="1329557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Exclusive to the ‘Swartland Private Collection’ for the Belgian market: yes </a:t>
            </a:r>
          </a:p>
          <a:p>
            <a:r>
              <a:rPr lang="en-GB" sz="2400" dirty="0"/>
              <a:t>Exclusive to the ‘Swartland Private Collection’ for the </a:t>
            </a:r>
            <a:r>
              <a:rPr lang="en-GB" sz="2400" dirty="0" err="1"/>
              <a:t>Luxemb</a:t>
            </a:r>
            <a:r>
              <a:rPr lang="en-GB" sz="2400" dirty="0"/>
              <a:t>. market: yes </a:t>
            </a:r>
          </a:p>
          <a:p>
            <a:r>
              <a:rPr lang="en-GB" sz="2400" dirty="0"/>
              <a:t>Exclusive to other ranges ‘Swartland Winery’: No</a:t>
            </a:r>
          </a:p>
          <a:p>
            <a:endParaRPr lang="fr-BE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8578602-D373-ED55-A614-830E03F32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107555"/>
              </p:ext>
            </p:extLst>
          </p:nvPr>
        </p:nvGraphicFramePr>
        <p:xfrm>
          <a:off x="4434676" y="2221103"/>
          <a:ext cx="4601432" cy="396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317293" imgH="12342532" progId="">
                  <p:embed/>
                </p:oleObj>
              </mc:Choice>
              <mc:Fallback>
                <p:oleObj r:id="rId2" imgW="14317293" imgH="123425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4676" y="2221103"/>
                        <a:ext cx="4601432" cy="3966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Vins Swartland Boekenhoutskloof South African Winery - THE CHOCOLATE BLOCK  - 2019 - Avis, conseil, vieillissement et prix.">
            <a:extLst>
              <a:ext uri="{FF2B5EF4-FFF2-40B4-BE49-F238E27FC236}">
                <a16:creationId xmlns:a16="http://schemas.microsoft.com/office/drawing/2014/main" id="{109EC84F-8E3F-1590-C47F-ABDA1CFF0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r="31755"/>
          <a:stretch>
            <a:fillRect/>
          </a:stretch>
        </p:blipFill>
        <p:spPr bwMode="auto">
          <a:xfrm>
            <a:off x="753626" y="2610971"/>
            <a:ext cx="1376624" cy="37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rtland Winery Limited Release Carignan Old Vines | Vintrinsec">
            <a:extLst>
              <a:ext uri="{FF2B5EF4-FFF2-40B4-BE49-F238E27FC236}">
                <a16:creationId xmlns:a16="http://schemas.microsoft.com/office/drawing/2014/main" id="{7DC5EBF5-F963-D140-598D-B1A71C4F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77" y="2691358"/>
            <a:ext cx="924327" cy="34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artland Winery – Vinifera">
            <a:extLst>
              <a:ext uri="{FF2B5EF4-FFF2-40B4-BE49-F238E27FC236}">
                <a16:creationId xmlns:a16="http://schemas.microsoft.com/office/drawing/2014/main" id="{5DF5F7AA-0E92-A725-2E68-0BBD8301F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r="29446"/>
          <a:stretch>
            <a:fillRect/>
          </a:stretch>
        </p:blipFill>
        <p:spPr bwMode="auto">
          <a:xfrm>
            <a:off x="10325138" y="2691357"/>
            <a:ext cx="1121152" cy="34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723472-264A-055E-34BA-206900739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38" y="1999622"/>
            <a:ext cx="1256494" cy="41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3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913</Words>
  <Application>Microsoft Office PowerPoint</Application>
  <PresentationFormat>Grand écran</PresentationFormat>
  <Paragraphs>151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</vt:lpstr>
      <vt:lpstr>Copperplate Gothic Bold</vt:lpstr>
      <vt:lpstr>Symbol</vt:lpstr>
      <vt:lpstr>Times New Roman</vt:lpstr>
      <vt:lpstr>Thème Office</vt:lpstr>
      <vt:lpstr>Léon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Range &amp; Price Swartland      Idem Obikwa</vt:lpstr>
      <vt:lpstr>Présentation PowerPoint</vt:lpstr>
      <vt:lpstr>Présentation PowerPoint</vt:lpstr>
      <vt:lpstr>Last 12 months</vt:lpstr>
      <vt:lpstr>Customers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Haton  -  Olivier is comming soon -&gt; PP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Léon Cambier</dc:creator>
  <cp:lastModifiedBy>Léon Cambier</cp:lastModifiedBy>
  <cp:revision>9</cp:revision>
  <dcterms:created xsi:type="dcterms:W3CDTF">2026-05-20T10:57:43Z</dcterms:created>
  <dcterms:modified xsi:type="dcterms:W3CDTF">2026-05-21T10:47:01Z</dcterms:modified>
</cp:coreProperties>
</file>