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4" r:id="rId2"/>
    <p:sldId id="356" r:id="rId3"/>
    <p:sldId id="364" r:id="rId4"/>
    <p:sldId id="371" r:id="rId5"/>
    <p:sldId id="358" r:id="rId6"/>
    <p:sldId id="365" r:id="rId7"/>
    <p:sldId id="366" r:id="rId8"/>
    <p:sldId id="367" r:id="rId9"/>
    <p:sldId id="369" r:id="rId10"/>
    <p:sldId id="368" r:id="rId11"/>
    <p:sldId id="372" r:id="rId12"/>
    <p:sldId id="373" r:id="rId13"/>
    <p:sldId id="370" r:id="rId14"/>
    <p:sldId id="363"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264"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17739-074B-48C6-96C6-5FCEAD0F8A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BE"/>
          </a:p>
        </p:txBody>
      </p:sp>
      <p:sp>
        <p:nvSpPr>
          <p:cNvPr id="3" name="Subtitle 2">
            <a:extLst>
              <a:ext uri="{FF2B5EF4-FFF2-40B4-BE49-F238E27FC236}">
                <a16:creationId xmlns:a16="http://schemas.microsoft.com/office/drawing/2014/main" id="{3F2493AB-80E5-4B11-BF58-1CA8D497DB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a:extLst>
              <a:ext uri="{FF2B5EF4-FFF2-40B4-BE49-F238E27FC236}">
                <a16:creationId xmlns:a16="http://schemas.microsoft.com/office/drawing/2014/main" id="{9831A827-4D71-45AA-A44A-192DFCA35A53}"/>
              </a:ext>
            </a:extLst>
          </p:cNvPr>
          <p:cNvSpPr>
            <a:spLocks noGrp="1"/>
          </p:cNvSpPr>
          <p:nvPr>
            <p:ph type="dt" sz="half" idx="10"/>
          </p:nvPr>
        </p:nvSpPr>
        <p:spPr/>
        <p:txBody>
          <a:bodyPr/>
          <a:lstStyle/>
          <a:p>
            <a:fld id="{AA23356C-3BC1-476D-819F-F9E31CAE9ED2}" type="datetimeFigureOut">
              <a:rPr lang="fr-BE" smtClean="0"/>
              <a:t>30-03-21</a:t>
            </a:fld>
            <a:endParaRPr lang="fr-BE"/>
          </a:p>
        </p:txBody>
      </p:sp>
      <p:sp>
        <p:nvSpPr>
          <p:cNvPr id="5" name="Footer Placeholder 4">
            <a:extLst>
              <a:ext uri="{FF2B5EF4-FFF2-40B4-BE49-F238E27FC236}">
                <a16:creationId xmlns:a16="http://schemas.microsoft.com/office/drawing/2014/main" id="{74A25417-D9BC-4912-AEAE-1D528B40449E}"/>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3E25FAD9-5838-4218-8D5B-C245ED0C5004}"/>
              </a:ext>
            </a:extLst>
          </p:cNvPr>
          <p:cNvSpPr>
            <a:spLocks noGrp="1"/>
          </p:cNvSpPr>
          <p:nvPr>
            <p:ph type="sldNum" sz="quarter" idx="12"/>
          </p:nvPr>
        </p:nvSpPr>
        <p:spPr/>
        <p:txBody>
          <a:bodyPr/>
          <a:lstStyle/>
          <a:p>
            <a:fld id="{BD84833B-DB22-4303-B953-044AE2DC5F36}" type="slidenum">
              <a:rPr lang="fr-BE" smtClean="0"/>
              <a:t>‹N°›</a:t>
            </a:fld>
            <a:endParaRPr lang="fr-BE"/>
          </a:p>
        </p:txBody>
      </p:sp>
    </p:spTree>
    <p:extLst>
      <p:ext uri="{BB962C8B-B14F-4D97-AF65-F5344CB8AC3E}">
        <p14:creationId xmlns:p14="http://schemas.microsoft.com/office/powerpoint/2010/main" val="1688096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AD185-73BD-4105-B658-40879FF9E72B}"/>
              </a:ext>
            </a:extLst>
          </p:cNvPr>
          <p:cNvSpPr>
            <a:spLocks noGrp="1"/>
          </p:cNvSpPr>
          <p:nvPr>
            <p:ph type="title"/>
          </p:nvPr>
        </p:nvSpPr>
        <p:spPr/>
        <p:txBody>
          <a:bodyPr/>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84E0C67F-80AA-4681-A0EB-2ED873782B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C5BAB01E-8742-4865-8D5B-3F2A129DD3BF}"/>
              </a:ext>
            </a:extLst>
          </p:cNvPr>
          <p:cNvSpPr>
            <a:spLocks noGrp="1"/>
          </p:cNvSpPr>
          <p:nvPr>
            <p:ph type="dt" sz="half" idx="10"/>
          </p:nvPr>
        </p:nvSpPr>
        <p:spPr/>
        <p:txBody>
          <a:bodyPr/>
          <a:lstStyle/>
          <a:p>
            <a:fld id="{AA23356C-3BC1-476D-819F-F9E31CAE9ED2}" type="datetimeFigureOut">
              <a:rPr lang="fr-BE" smtClean="0"/>
              <a:t>30-03-21</a:t>
            </a:fld>
            <a:endParaRPr lang="fr-BE"/>
          </a:p>
        </p:txBody>
      </p:sp>
      <p:sp>
        <p:nvSpPr>
          <p:cNvPr id="5" name="Footer Placeholder 4">
            <a:extLst>
              <a:ext uri="{FF2B5EF4-FFF2-40B4-BE49-F238E27FC236}">
                <a16:creationId xmlns:a16="http://schemas.microsoft.com/office/drawing/2014/main" id="{36C2D038-6485-4182-B95E-5C5B3A33BAF6}"/>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83ED7E3D-5ABB-4934-964A-212191F78044}"/>
              </a:ext>
            </a:extLst>
          </p:cNvPr>
          <p:cNvSpPr>
            <a:spLocks noGrp="1"/>
          </p:cNvSpPr>
          <p:nvPr>
            <p:ph type="sldNum" sz="quarter" idx="12"/>
          </p:nvPr>
        </p:nvSpPr>
        <p:spPr/>
        <p:txBody>
          <a:bodyPr/>
          <a:lstStyle/>
          <a:p>
            <a:fld id="{BD84833B-DB22-4303-B953-044AE2DC5F36}" type="slidenum">
              <a:rPr lang="fr-BE" smtClean="0"/>
              <a:t>‹N°›</a:t>
            </a:fld>
            <a:endParaRPr lang="fr-BE"/>
          </a:p>
        </p:txBody>
      </p:sp>
    </p:spTree>
    <p:extLst>
      <p:ext uri="{BB962C8B-B14F-4D97-AF65-F5344CB8AC3E}">
        <p14:creationId xmlns:p14="http://schemas.microsoft.com/office/powerpoint/2010/main" val="3678837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DB9E29-B35B-4FE5-849B-3B55AAD78B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0D675001-BFE8-494C-A517-C3E7DB8769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9B9780AA-87B0-4BE0-B260-D538B2A123A0}"/>
              </a:ext>
            </a:extLst>
          </p:cNvPr>
          <p:cNvSpPr>
            <a:spLocks noGrp="1"/>
          </p:cNvSpPr>
          <p:nvPr>
            <p:ph type="dt" sz="half" idx="10"/>
          </p:nvPr>
        </p:nvSpPr>
        <p:spPr/>
        <p:txBody>
          <a:bodyPr/>
          <a:lstStyle/>
          <a:p>
            <a:fld id="{AA23356C-3BC1-476D-819F-F9E31CAE9ED2}" type="datetimeFigureOut">
              <a:rPr lang="fr-BE" smtClean="0"/>
              <a:t>30-03-21</a:t>
            </a:fld>
            <a:endParaRPr lang="fr-BE"/>
          </a:p>
        </p:txBody>
      </p:sp>
      <p:sp>
        <p:nvSpPr>
          <p:cNvPr id="5" name="Footer Placeholder 4">
            <a:extLst>
              <a:ext uri="{FF2B5EF4-FFF2-40B4-BE49-F238E27FC236}">
                <a16:creationId xmlns:a16="http://schemas.microsoft.com/office/drawing/2014/main" id="{B6291571-B6C3-4B70-BD68-0A0477DE1FE3}"/>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C3199043-A88F-4682-9A22-49695CBC43D9}"/>
              </a:ext>
            </a:extLst>
          </p:cNvPr>
          <p:cNvSpPr>
            <a:spLocks noGrp="1"/>
          </p:cNvSpPr>
          <p:nvPr>
            <p:ph type="sldNum" sz="quarter" idx="12"/>
          </p:nvPr>
        </p:nvSpPr>
        <p:spPr/>
        <p:txBody>
          <a:bodyPr/>
          <a:lstStyle/>
          <a:p>
            <a:fld id="{BD84833B-DB22-4303-B953-044AE2DC5F36}" type="slidenum">
              <a:rPr lang="fr-BE" smtClean="0"/>
              <a:t>‹N°›</a:t>
            </a:fld>
            <a:endParaRPr lang="fr-BE"/>
          </a:p>
        </p:txBody>
      </p:sp>
    </p:spTree>
    <p:extLst>
      <p:ext uri="{BB962C8B-B14F-4D97-AF65-F5344CB8AC3E}">
        <p14:creationId xmlns:p14="http://schemas.microsoft.com/office/powerpoint/2010/main" val="3718026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0031-AE5F-40ED-8BEB-2AE58363E8DB}"/>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DF8AF094-E200-46D0-B90A-F745BB3A1B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9EE7FA72-58BF-4C4E-9726-CB0217CB78E0}"/>
              </a:ext>
            </a:extLst>
          </p:cNvPr>
          <p:cNvSpPr>
            <a:spLocks noGrp="1"/>
          </p:cNvSpPr>
          <p:nvPr>
            <p:ph type="dt" sz="half" idx="10"/>
          </p:nvPr>
        </p:nvSpPr>
        <p:spPr/>
        <p:txBody>
          <a:bodyPr/>
          <a:lstStyle/>
          <a:p>
            <a:fld id="{AA23356C-3BC1-476D-819F-F9E31CAE9ED2}" type="datetimeFigureOut">
              <a:rPr lang="fr-BE" smtClean="0"/>
              <a:t>30-03-21</a:t>
            </a:fld>
            <a:endParaRPr lang="fr-BE"/>
          </a:p>
        </p:txBody>
      </p:sp>
      <p:sp>
        <p:nvSpPr>
          <p:cNvPr id="5" name="Footer Placeholder 4">
            <a:extLst>
              <a:ext uri="{FF2B5EF4-FFF2-40B4-BE49-F238E27FC236}">
                <a16:creationId xmlns:a16="http://schemas.microsoft.com/office/drawing/2014/main" id="{1828008C-3102-4CA4-842E-0706669CA298}"/>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0AA7442A-5FAC-48DF-81DB-0CAF60E9EC4F}"/>
              </a:ext>
            </a:extLst>
          </p:cNvPr>
          <p:cNvSpPr>
            <a:spLocks noGrp="1"/>
          </p:cNvSpPr>
          <p:nvPr>
            <p:ph type="sldNum" sz="quarter" idx="12"/>
          </p:nvPr>
        </p:nvSpPr>
        <p:spPr/>
        <p:txBody>
          <a:bodyPr/>
          <a:lstStyle/>
          <a:p>
            <a:fld id="{BD84833B-DB22-4303-B953-044AE2DC5F36}" type="slidenum">
              <a:rPr lang="fr-BE" smtClean="0"/>
              <a:t>‹N°›</a:t>
            </a:fld>
            <a:endParaRPr lang="fr-BE"/>
          </a:p>
        </p:txBody>
      </p:sp>
    </p:spTree>
    <p:extLst>
      <p:ext uri="{BB962C8B-B14F-4D97-AF65-F5344CB8AC3E}">
        <p14:creationId xmlns:p14="http://schemas.microsoft.com/office/powerpoint/2010/main" val="2260850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15BBE-8EAF-41E9-96D7-FC8CE2A737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a:extLst>
              <a:ext uri="{FF2B5EF4-FFF2-40B4-BE49-F238E27FC236}">
                <a16:creationId xmlns:a16="http://schemas.microsoft.com/office/drawing/2014/main" id="{38428578-1425-4A6B-A640-EF058F3C1F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26B83B-B28D-4CE6-81EE-31FC8ABACE89}"/>
              </a:ext>
            </a:extLst>
          </p:cNvPr>
          <p:cNvSpPr>
            <a:spLocks noGrp="1"/>
          </p:cNvSpPr>
          <p:nvPr>
            <p:ph type="dt" sz="half" idx="10"/>
          </p:nvPr>
        </p:nvSpPr>
        <p:spPr/>
        <p:txBody>
          <a:bodyPr/>
          <a:lstStyle/>
          <a:p>
            <a:fld id="{AA23356C-3BC1-476D-819F-F9E31CAE9ED2}" type="datetimeFigureOut">
              <a:rPr lang="fr-BE" smtClean="0"/>
              <a:t>30-03-21</a:t>
            </a:fld>
            <a:endParaRPr lang="fr-BE"/>
          </a:p>
        </p:txBody>
      </p:sp>
      <p:sp>
        <p:nvSpPr>
          <p:cNvPr id="5" name="Footer Placeholder 4">
            <a:extLst>
              <a:ext uri="{FF2B5EF4-FFF2-40B4-BE49-F238E27FC236}">
                <a16:creationId xmlns:a16="http://schemas.microsoft.com/office/drawing/2014/main" id="{F285FAFB-3299-42BF-8683-48B752659E64}"/>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5BFDBBCB-3CA0-4399-9313-F45880C4C57E}"/>
              </a:ext>
            </a:extLst>
          </p:cNvPr>
          <p:cNvSpPr>
            <a:spLocks noGrp="1"/>
          </p:cNvSpPr>
          <p:nvPr>
            <p:ph type="sldNum" sz="quarter" idx="12"/>
          </p:nvPr>
        </p:nvSpPr>
        <p:spPr/>
        <p:txBody>
          <a:bodyPr/>
          <a:lstStyle/>
          <a:p>
            <a:fld id="{BD84833B-DB22-4303-B953-044AE2DC5F36}" type="slidenum">
              <a:rPr lang="fr-BE" smtClean="0"/>
              <a:t>‹N°›</a:t>
            </a:fld>
            <a:endParaRPr lang="fr-BE"/>
          </a:p>
        </p:txBody>
      </p:sp>
    </p:spTree>
    <p:extLst>
      <p:ext uri="{BB962C8B-B14F-4D97-AF65-F5344CB8AC3E}">
        <p14:creationId xmlns:p14="http://schemas.microsoft.com/office/powerpoint/2010/main" val="248609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1EA7-F6C7-4369-A7B9-180F3282F4A4}"/>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794C6A60-E299-49D0-8CEB-BD29C0BE70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a:extLst>
              <a:ext uri="{FF2B5EF4-FFF2-40B4-BE49-F238E27FC236}">
                <a16:creationId xmlns:a16="http://schemas.microsoft.com/office/drawing/2014/main" id="{E7F509EF-18F2-499F-92B3-466719A852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a:extLst>
              <a:ext uri="{FF2B5EF4-FFF2-40B4-BE49-F238E27FC236}">
                <a16:creationId xmlns:a16="http://schemas.microsoft.com/office/drawing/2014/main" id="{CD998EBF-CFAE-435A-BF52-B374FACBC2A2}"/>
              </a:ext>
            </a:extLst>
          </p:cNvPr>
          <p:cNvSpPr>
            <a:spLocks noGrp="1"/>
          </p:cNvSpPr>
          <p:nvPr>
            <p:ph type="dt" sz="half" idx="10"/>
          </p:nvPr>
        </p:nvSpPr>
        <p:spPr/>
        <p:txBody>
          <a:bodyPr/>
          <a:lstStyle/>
          <a:p>
            <a:fld id="{AA23356C-3BC1-476D-819F-F9E31CAE9ED2}" type="datetimeFigureOut">
              <a:rPr lang="fr-BE" smtClean="0"/>
              <a:t>30-03-21</a:t>
            </a:fld>
            <a:endParaRPr lang="fr-BE"/>
          </a:p>
        </p:txBody>
      </p:sp>
      <p:sp>
        <p:nvSpPr>
          <p:cNvPr id="6" name="Footer Placeholder 5">
            <a:extLst>
              <a:ext uri="{FF2B5EF4-FFF2-40B4-BE49-F238E27FC236}">
                <a16:creationId xmlns:a16="http://schemas.microsoft.com/office/drawing/2014/main" id="{831026DD-7782-4A5D-AB88-C740EF339376}"/>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F0136747-F3FA-42E2-BD2C-02B182157F06}"/>
              </a:ext>
            </a:extLst>
          </p:cNvPr>
          <p:cNvSpPr>
            <a:spLocks noGrp="1"/>
          </p:cNvSpPr>
          <p:nvPr>
            <p:ph type="sldNum" sz="quarter" idx="12"/>
          </p:nvPr>
        </p:nvSpPr>
        <p:spPr/>
        <p:txBody>
          <a:bodyPr/>
          <a:lstStyle/>
          <a:p>
            <a:fld id="{BD84833B-DB22-4303-B953-044AE2DC5F36}" type="slidenum">
              <a:rPr lang="fr-BE" smtClean="0"/>
              <a:t>‹N°›</a:t>
            </a:fld>
            <a:endParaRPr lang="fr-BE"/>
          </a:p>
        </p:txBody>
      </p:sp>
    </p:spTree>
    <p:extLst>
      <p:ext uri="{BB962C8B-B14F-4D97-AF65-F5344CB8AC3E}">
        <p14:creationId xmlns:p14="http://schemas.microsoft.com/office/powerpoint/2010/main" val="600831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90D2B-7804-4BEA-8D5C-4C301DF7E332}"/>
              </a:ext>
            </a:extLst>
          </p:cNvPr>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a:extLst>
              <a:ext uri="{FF2B5EF4-FFF2-40B4-BE49-F238E27FC236}">
                <a16:creationId xmlns:a16="http://schemas.microsoft.com/office/drawing/2014/main" id="{4291E702-01A7-40C5-90EE-9A63640847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EA803F-6FB0-48AB-86E2-41BCCF5AAE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a:extLst>
              <a:ext uri="{FF2B5EF4-FFF2-40B4-BE49-F238E27FC236}">
                <a16:creationId xmlns:a16="http://schemas.microsoft.com/office/drawing/2014/main" id="{C4AB225C-17ED-4A9A-9D20-13B8EC6315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704E14-B39E-49AB-8C13-F6E2312E15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a:extLst>
              <a:ext uri="{FF2B5EF4-FFF2-40B4-BE49-F238E27FC236}">
                <a16:creationId xmlns:a16="http://schemas.microsoft.com/office/drawing/2014/main" id="{F983BFC3-C92A-4B3A-B83D-DD99A458D30D}"/>
              </a:ext>
            </a:extLst>
          </p:cNvPr>
          <p:cNvSpPr>
            <a:spLocks noGrp="1"/>
          </p:cNvSpPr>
          <p:nvPr>
            <p:ph type="dt" sz="half" idx="10"/>
          </p:nvPr>
        </p:nvSpPr>
        <p:spPr/>
        <p:txBody>
          <a:bodyPr/>
          <a:lstStyle/>
          <a:p>
            <a:fld id="{AA23356C-3BC1-476D-819F-F9E31CAE9ED2}" type="datetimeFigureOut">
              <a:rPr lang="fr-BE" smtClean="0"/>
              <a:t>30-03-21</a:t>
            </a:fld>
            <a:endParaRPr lang="fr-BE"/>
          </a:p>
        </p:txBody>
      </p:sp>
      <p:sp>
        <p:nvSpPr>
          <p:cNvPr id="8" name="Footer Placeholder 7">
            <a:extLst>
              <a:ext uri="{FF2B5EF4-FFF2-40B4-BE49-F238E27FC236}">
                <a16:creationId xmlns:a16="http://schemas.microsoft.com/office/drawing/2014/main" id="{6690AC42-20C7-4CA2-8743-FE1006ECA0B7}"/>
              </a:ext>
            </a:extLst>
          </p:cNvPr>
          <p:cNvSpPr>
            <a:spLocks noGrp="1"/>
          </p:cNvSpPr>
          <p:nvPr>
            <p:ph type="ftr" sz="quarter" idx="11"/>
          </p:nvPr>
        </p:nvSpPr>
        <p:spPr/>
        <p:txBody>
          <a:bodyPr/>
          <a:lstStyle/>
          <a:p>
            <a:endParaRPr lang="fr-BE"/>
          </a:p>
        </p:txBody>
      </p:sp>
      <p:sp>
        <p:nvSpPr>
          <p:cNvPr id="9" name="Slide Number Placeholder 8">
            <a:extLst>
              <a:ext uri="{FF2B5EF4-FFF2-40B4-BE49-F238E27FC236}">
                <a16:creationId xmlns:a16="http://schemas.microsoft.com/office/drawing/2014/main" id="{F1D34064-6F3E-41F0-941B-ED35361DF203}"/>
              </a:ext>
            </a:extLst>
          </p:cNvPr>
          <p:cNvSpPr>
            <a:spLocks noGrp="1"/>
          </p:cNvSpPr>
          <p:nvPr>
            <p:ph type="sldNum" sz="quarter" idx="12"/>
          </p:nvPr>
        </p:nvSpPr>
        <p:spPr/>
        <p:txBody>
          <a:bodyPr/>
          <a:lstStyle/>
          <a:p>
            <a:fld id="{BD84833B-DB22-4303-B953-044AE2DC5F36}" type="slidenum">
              <a:rPr lang="fr-BE" smtClean="0"/>
              <a:t>‹N°›</a:t>
            </a:fld>
            <a:endParaRPr lang="fr-BE"/>
          </a:p>
        </p:txBody>
      </p:sp>
    </p:spTree>
    <p:extLst>
      <p:ext uri="{BB962C8B-B14F-4D97-AF65-F5344CB8AC3E}">
        <p14:creationId xmlns:p14="http://schemas.microsoft.com/office/powerpoint/2010/main" val="3061533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ECF1A-6C86-4DDA-8A9F-63078FA235D2}"/>
              </a:ext>
            </a:extLst>
          </p:cNvPr>
          <p:cNvSpPr>
            <a:spLocks noGrp="1"/>
          </p:cNvSpPr>
          <p:nvPr>
            <p:ph type="title"/>
          </p:nvPr>
        </p:nvSpPr>
        <p:spPr/>
        <p:txBody>
          <a:bodyPr/>
          <a:lstStyle/>
          <a:p>
            <a:r>
              <a:rPr lang="en-US"/>
              <a:t>Click to edit Master title style</a:t>
            </a:r>
            <a:endParaRPr lang="fr-BE"/>
          </a:p>
        </p:txBody>
      </p:sp>
      <p:sp>
        <p:nvSpPr>
          <p:cNvPr id="3" name="Date Placeholder 2">
            <a:extLst>
              <a:ext uri="{FF2B5EF4-FFF2-40B4-BE49-F238E27FC236}">
                <a16:creationId xmlns:a16="http://schemas.microsoft.com/office/drawing/2014/main" id="{1B0D4AE7-1004-400F-BC88-D19E6DA1F5BF}"/>
              </a:ext>
            </a:extLst>
          </p:cNvPr>
          <p:cNvSpPr>
            <a:spLocks noGrp="1"/>
          </p:cNvSpPr>
          <p:nvPr>
            <p:ph type="dt" sz="half" idx="10"/>
          </p:nvPr>
        </p:nvSpPr>
        <p:spPr/>
        <p:txBody>
          <a:bodyPr/>
          <a:lstStyle/>
          <a:p>
            <a:fld id="{AA23356C-3BC1-476D-819F-F9E31CAE9ED2}" type="datetimeFigureOut">
              <a:rPr lang="fr-BE" smtClean="0"/>
              <a:t>30-03-21</a:t>
            </a:fld>
            <a:endParaRPr lang="fr-BE"/>
          </a:p>
        </p:txBody>
      </p:sp>
      <p:sp>
        <p:nvSpPr>
          <p:cNvPr id="4" name="Footer Placeholder 3">
            <a:extLst>
              <a:ext uri="{FF2B5EF4-FFF2-40B4-BE49-F238E27FC236}">
                <a16:creationId xmlns:a16="http://schemas.microsoft.com/office/drawing/2014/main" id="{57C0B9DF-8B70-4A9D-90DC-227DF842BE07}"/>
              </a:ext>
            </a:extLst>
          </p:cNvPr>
          <p:cNvSpPr>
            <a:spLocks noGrp="1"/>
          </p:cNvSpPr>
          <p:nvPr>
            <p:ph type="ftr" sz="quarter" idx="11"/>
          </p:nvPr>
        </p:nvSpPr>
        <p:spPr/>
        <p:txBody>
          <a:bodyPr/>
          <a:lstStyle/>
          <a:p>
            <a:endParaRPr lang="fr-BE"/>
          </a:p>
        </p:txBody>
      </p:sp>
      <p:sp>
        <p:nvSpPr>
          <p:cNvPr id="5" name="Slide Number Placeholder 4">
            <a:extLst>
              <a:ext uri="{FF2B5EF4-FFF2-40B4-BE49-F238E27FC236}">
                <a16:creationId xmlns:a16="http://schemas.microsoft.com/office/drawing/2014/main" id="{1C479B80-96C9-4D1D-95E7-747F2ED6EF90}"/>
              </a:ext>
            </a:extLst>
          </p:cNvPr>
          <p:cNvSpPr>
            <a:spLocks noGrp="1"/>
          </p:cNvSpPr>
          <p:nvPr>
            <p:ph type="sldNum" sz="quarter" idx="12"/>
          </p:nvPr>
        </p:nvSpPr>
        <p:spPr/>
        <p:txBody>
          <a:bodyPr/>
          <a:lstStyle/>
          <a:p>
            <a:fld id="{BD84833B-DB22-4303-B953-044AE2DC5F36}" type="slidenum">
              <a:rPr lang="fr-BE" smtClean="0"/>
              <a:t>‹N°›</a:t>
            </a:fld>
            <a:endParaRPr lang="fr-BE"/>
          </a:p>
        </p:txBody>
      </p:sp>
    </p:spTree>
    <p:extLst>
      <p:ext uri="{BB962C8B-B14F-4D97-AF65-F5344CB8AC3E}">
        <p14:creationId xmlns:p14="http://schemas.microsoft.com/office/powerpoint/2010/main" val="3406721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2317AF-B8CC-4F17-A019-C5FA8785693A}"/>
              </a:ext>
            </a:extLst>
          </p:cNvPr>
          <p:cNvSpPr>
            <a:spLocks noGrp="1"/>
          </p:cNvSpPr>
          <p:nvPr>
            <p:ph type="dt" sz="half" idx="10"/>
          </p:nvPr>
        </p:nvSpPr>
        <p:spPr/>
        <p:txBody>
          <a:bodyPr/>
          <a:lstStyle/>
          <a:p>
            <a:fld id="{AA23356C-3BC1-476D-819F-F9E31CAE9ED2}" type="datetimeFigureOut">
              <a:rPr lang="fr-BE" smtClean="0"/>
              <a:t>30-03-21</a:t>
            </a:fld>
            <a:endParaRPr lang="fr-BE"/>
          </a:p>
        </p:txBody>
      </p:sp>
      <p:sp>
        <p:nvSpPr>
          <p:cNvPr id="3" name="Footer Placeholder 2">
            <a:extLst>
              <a:ext uri="{FF2B5EF4-FFF2-40B4-BE49-F238E27FC236}">
                <a16:creationId xmlns:a16="http://schemas.microsoft.com/office/drawing/2014/main" id="{8B3E46A7-DDFF-46CD-AA35-02DD34F4B7B9}"/>
              </a:ext>
            </a:extLst>
          </p:cNvPr>
          <p:cNvSpPr>
            <a:spLocks noGrp="1"/>
          </p:cNvSpPr>
          <p:nvPr>
            <p:ph type="ftr" sz="quarter" idx="11"/>
          </p:nvPr>
        </p:nvSpPr>
        <p:spPr/>
        <p:txBody>
          <a:bodyPr/>
          <a:lstStyle/>
          <a:p>
            <a:endParaRPr lang="fr-BE"/>
          </a:p>
        </p:txBody>
      </p:sp>
      <p:sp>
        <p:nvSpPr>
          <p:cNvPr id="4" name="Slide Number Placeholder 3">
            <a:extLst>
              <a:ext uri="{FF2B5EF4-FFF2-40B4-BE49-F238E27FC236}">
                <a16:creationId xmlns:a16="http://schemas.microsoft.com/office/drawing/2014/main" id="{2D08EE35-B044-4D2B-9AD5-ED4041FBC35B}"/>
              </a:ext>
            </a:extLst>
          </p:cNvPr>
          <p:cNvSpPr>
            <a:spLocks noGrp="1"/>
          </p:cNvSpPr>
          <p:nvPr>
            <p:ph type="sldNum" sz="quarter" idx="12"/>
          </p:nvPr>
        </p:nvSpPr>
        <p:spPr/>
        <p:txBody>
          <a:bodyPr/>
          <a:lstStyle/>
          <a:p>
            <a:fld id="{BD84833B-DB22-4303-B953-044AE2DC5F36}" type="slidenum">
              <a:rPr lang="fr-BE" smtClean="0"/>
              <a:t>‹N°›</a:t>
            </a:fld>
            <a:endParaRPr lang="fr-BE"/>
          </a:p>
        </p:txBody>
      </p:sp>
    </p:spTree>
    <p:extLst>
      <p:ext uri="{BB962C8B-B14F-4D97-AF65-F5344CB8AC3E}">
        <p14:creationId xmlns:p14="http://schemas.microsoft.com/office/powerpoint/2010/main" val="124234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3368-B69B-4118-8CFF-6B008F7A93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a:extLst>
              <a:ext uri="{FF2B5EF4-FFF2-40B4-BE49-F238E27FC236}">
                <a16:creationId xmlns:a16="http://schemas.microsoft.com/office/drawing/2014/main" id="{8B5E556A-5457-4AB1-821C-861CD08CA4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a:extLst>
              <a:ext uri="{FF2B5EF4-FFF2-40B4-BE49-F238E27FC236}">
                <a16:creationId xmlns:a16="http://schemas.microsoft.com/office/drawing/2014/main" id="{9535ED58-7EAA-4626-9141-66D477D87A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475C14-8ADC-469A-86F7-C728647442A6}"/>
              </a:ext>
            </a:extLst>
          </p:cNvPr>
          <p:cNvSpPr>
            <a:spLocks noGrp="1"/>
          </p:cNvSpPr>
          <p:nvPr>
            <p:ph type="dt" sz="half" idx="10"/>
          </p:nvPr>
        </p:nvSpPr>
        <p:spPr/>
        <p:txBody>
          <a:bodyPr/>
          <a:lstStyle/>
          <a:p>
            <a:fld id="{AA23356C-3BC1-476D-819F-F9E31CAE9ED2}" type="datetimeFigureOut">
              <a:rPr lang="fr-BE" smtClean="0"/>
              <a:t>30-03-21</a:t>
            </a:fld>
            <a:endParaRPr lang="fr-BE"/>
          </a:p>
        </p:txBody>
      </p:sp>
      <p:sp>
        <p:nvSpPr>
          <p:cNvPr id="6" name="Footer Placeholder 5">
            <a:extLst>
              <a:ext uri="{FF2B5EF4-FFF2-40B4-BE49-F238E27FC236}">
                <a16:creationId xmlns:a16="http://schemas.microsoft.com/office/drawing/2014/main" id="{16C0A523-5E89-4C70-B26B-A4885CBE64A7}"/>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3BEA319A-E7DE-4005-8AE1-0113AA497885}"/>
              </a:ext>
            </a:extLst>
          </p:cNvPr>
          <p:cNvSpPr>
            <a:spLocks noGrp="1"/>
          </p:cNvSpPr>
          <p:nvPr>
            <p:ph type="sldNum" sz="quarter" idx="12"/>
          </p:nvPr>
        </p:nvSpPr>
        <p:spPr/>
        <p:txBody>
          <a:bodyPr/>
          <a:lstStyle/>
          <a:p>
            <a:fld id="{BD84833B-DB22-4303-B953-044AE2DC5F36}" type="slidenum">
              <a:rPr lang="fr-BE" smtClean="0"/>
              <a:t>‹N°›</a:t>
            </a:fld>
            <a:endParaRPr lang="fr-BE"/>
          </a:p>
        </p:txBody>
      </p:sp>
    </p:spTree>
    <p:extLst>
      <p:ext uri="{BB962C8B-B14F-4D97-AF65-F5344CB8AC3E}">
        <p14:creationId xmlns:p14="http://schemas.microsoft.com/office/powerpoint/2010/main" val="970417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7816E-3297-4FD7-AEFF-398C62254B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a:extLst>
              <a:ext uri="{FF2B5EF4-FFF2-40B4-BE49-F238E27FC236}">
                <a16:creationId xmlns:a16="http://schemas.microsoft.com/office/drawing/2014/main" id="{AC7FE924-61AA-4B09-900A-BC65966167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a:extLst>
              <a:ext uri="{FF2B5EF4-FFF2-40B4-BE49-F238E27FC236}">
                <a16:creationId xmlns:a16="http://schemas.microsoft.com/office/drawing/2014/main" id="{CB943DB9-7DF3-48D0-976F-A9C379E4FA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AC18E7-1888-41CB-9123-1B9F5B31680A}"/>
              </a:ext>
            </a:extLst>
          </p:cNvPr>
          <p:cNvSpPr>
            <a:spLocks noGrp="1"/>
          </p:cNvSpPr>
          <p:nvPr>
            <p:ph type="dt" sz="half" idx="10"/>
          </p:nvPr>
        </p:nvSpPr>
        <p:spPr/>
        <p:txBody>
          <a:bodyPr/>
          <a:lstStyle/>
          <a:p>
            <a:fld id="{AA23356C-3BC1-476D-819F-F9E31CAE9ED2}" type="datetimeFigureOut">
              <a:rPr lang="fr-BE" smtClean="0"/>
              <a:t>30-03-21</a:t>
            </a:fld>
            <a:endParaRPr lang="fr-BE"/>
          </a:p>
        </p:txBody>
      </p:sp>
      <p:sp>
        <p:nvSpPr>
          <p:cNvPr id="6" name="Footer Placeholder 5">
            <a:extLst>
              <a:ext uri="{FF2B5EF4-FFF2-40B4-BE49-F238E27FC236}">
                <a16:creationId xmlns:a16="http://schemas.microsoft.com/office/drawing/2014/main" id="{ACC585EC-8F4A-4F6E-9623-7CA8AE4C2C48}"/>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642D32C7-C8DD-42B5-99E8-61F9485F804C}"/>
              </a:ext>
            </a:extLst>
          </p:cNvPr>
          <p:cNvSpPr>
            <a:spLocks noGrp="1"/>
          </p:cNvSpPr>
          <p:nvPr>
            <p:ph type="sldNum" sz="quarter" idx="12"/>
          </p:nvPr>
        </p:nvSpPr>
        <p:spPr/>
        <p:txBody>
          <a:bodyPr/>
          <a:lstStyle/>
          <a:p>
            <a:fld id="{BD84833B-DB22-4303-B953-044AE2DC5F36}" type="slidenum">
              <a:rPr lang="fr-BE" smtClean="0"/>
              <a:t>‹N°›</a:t>
            </a:fld>
            <a:endParaRPr lang="fr-BE"/>
          </a:p>
        </p:txBody>
      </p:sp>
    </p:spTree>
    <p:extLst>
      <p:ext uri="{BB962C8B-B14F-4D97-AF65-F5344CB8AC3E}">
        <p14:creationId xmlns:p14="http://schemas.microsoft.com/office/powerpoint/2010/main" val="3342084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C4DFB1-F2DF-4C66-AFE6-955EC7ADD7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a:extLst>
              <a:ext uri="{FF2B5EF4-FFF2-40B4-BE49-F238E27FC236}">
                <a16:creationId xmlns:a16="http://schemas.microsoft.com/office/drawing/2014/main" id="{2E963CE4-ADA1-4C30-9562-1EFFC3EF05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8A875EA9-9FC8-49F3-80B5-A9582C1E53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3356C-3BC1-476D-819F-F9E31CAE9ED2}" type="datetimeFigureOut">
              <a:rPr lang="fr-BE" smtClean="0"/>
              <a:t>30-03-21</a:t>
            </a:fld>
            <a:endParaRPr lang="fr-BE"/>
          </a:p>
        </p:txBody>
      </p:sp>
      <p:sp>
        <p:nvSpPr>
          <p:cNvPr id="5" name="Footer Placeholder 4">
            <a:extLst>
              <a:ext uri="{FF2B5EF4-FFF2-40B4-BE49-F238E27FC236}">
                <a16:creationId xmlns:a16="http://schemas.microsoft.com/office/drawing/2014/main" id="{F40368C4-CAB9-4564-8422-7D80C25B13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a:extLst>
              <a:ext uri="{FF2B5EF4-FFF2-40B4-BE49-F238E27FC236}">
                <a16:creationId xmlns:a16="http://schemas.microsoft.com/office/drawing/2014/main" id="{5578AE02-C914-440A-B62E-DE276330D5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4833B-DB22-4303-B953-044AE2DC5F36}" type="slidenum">
              <a:rPr lang="fr-BE" smtClean="0"/>
              <a:t>‹N°›</a:t>
            </a:fld>
            <a:endParaRPr lang="fr-BE"/>
          </a:p>
        </p:txBody>
      </p:sp>
    </p:spTree>
    <p:extLst>
      <p:ext uri="{BB962C8B-B14F-4D97-AF65-F5344CB8AC3E}">
        <p14:creationId xmlns:p14="http://schemas.microsoft.com/office/powerpoint/2010/main" val="4003871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2.jpg"/><Relationship Id="rId7" Type="http://schemas.openxmlformats.org/officeDocument/2006/relationships/image" Target="../media/image35.jp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4.jpg"/><Relationship Id="rId4" Type="http://schemas.openxmlformats.org/officeDocument/2006/relationships/image" Target="../media/image33.jp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jpg"/><Relationship Id="rId7"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C73C81D-322D-4606-BF85-58688DACFF8C}"/>
              </a:ext>
            </a:extLst>
          </p:cNvPr>
          <p:cNvPicPr>
            <a:picLocks noChangeAspect="1"/>
          </p:cNvPicPr>
          <p:nvPr/>
        </p:nvPicPr>
        <p:blipFill rotWithShape="1">
          <a:blip r:embed="rId2">
            <a:extLst>
              <a:ext uri="{28A0092B-C50C-407E-A947-70E740481C1C}">
                <a14:useLocalDpi xmlns:a14="http://schemas.microsoft.com/office/drawing/2010/main" val="0"/>
              </a:ext>
            </a:extLst>
          </a:blip>
          <a:srcRect t="41196" b="42385"/>
          <a:stretch/>
        </p:blipFill>
        <p:spPr>
          <a:xfrm>
            <a:off x="1301520" y="2406983"/>
            <a:ext cx="9588959" cy="1574467"/>
          </a:xfrm>
          <a:prstGeom prst="rect">
            <a:avLst/>
          </a:prstGeom>
        </p:spPr>
      </p:pic>
    </p:spTree>
    <p:extLst>
      <p:ext uri="{BB962C8B-B14F-4D97-AF65-F5344CB8AC3E}">
        <p14:creationId xmlns:p14="http://schemas.microsoft.com/office/powerpoint/2010/main" val="2844492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vin, bouteille, intérieur&#10;&#10;Description générée automatiquement">
            <a:extLst>
              <a:ext uri="{FF2B5EF4-FFF2-40B4-BE49-F238E27FC236}">
                <a16:creationId xmlns:a16="http://schemas.microsoft.com/office/drawing/2014/main" id="{5583C8CF-3F53-46CA-AF7A-1F37B4348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853" y="931653"/>
            <a:ext cx="1407575" cy="5497036"/>
          </a:xfrm>
          <a:prstGeom prst="rect">
            <a:avLst/>
          </a:prstGeom>
        </p:spPr>
      </p:pic>
      <p:pic>
        <p:nvPicPr>
          <p:cNvPr id="7" name="Image 6" descr="Une image contenant texte, bouteille, vin, alcool&#10;&#10;Description générée automatiquement">
            <a:extLst>
              <a:ext uri="{FF2B5EF4-FFF2-40B4-BE49-F238E27FC236}">
                <a16:creationId xmlns:a16="http://schemas.microsoft.com/office/drawing/2014/main" id="{C36EB16C-B4F1-4833-8494-1A1B07E56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4851" y="931653"/>
            <a:ext cx="1407575" cy="5497039"/>
          </a:xfrm>
          <a:prstGeom prst="rect">
            <a:avLst/>
          </a:prstGeom>
        </p:spPr>
      </p:pic>
      <p:sp>
        <p:nvSpPr>
          <p:cNvPr id="8" name="ZoneTexte 7">
            <a:extLst>
              <a:ext uri="{FF2B5EF4-FFF2-40B4-BE49-F238E27FC236}">
                <a16:creationId xmlns:a16="http://schemas.microsoft.com/office/drawing/2014/main" id="{9FD27FD3-06F8-4685-9F80-F5746DE7D254}"/>
              </a:ext>
            </a:extLst>
          </p:cNvPr>
          <p:cNvSpPr txBox="1"/>
          <p:nvPr/>
        </p:nvSpPr>
        <p:spPr>
          <a:xfrm>
            <a:off x="4239127" y="408433"/>
            <a:ext cx="4247147" cy="523220"/>
          </a:xfrm>
          <a:prstGeom prst="rect">
            <a:avLst/>
          </a:prstGeom>
          <a:noFill/>
        </p:spPr>
        <p:txBody>
          <a:bodyPr wrap="square">
            <a:spAutoFit/>
          </a:bodyPr>
          <a:lstStyle/>
          <a:p>
            <a:r>
              <a:rPr lang="fr-BE" sz="2800" dirty="0"/>
              <a:t>New Packaging / </a:t>
            </a:r>
            <a:r>
              <a:rPr lang="fr-BE" sz="2800" dirty="0" err="1"/>
              <a:t>Reserva</a:t>
            </a:r>
            <a:endParaRPr lang="fr-BE" dirty="0"/>
          </a:p>
        </p:txBody>
      </p:sp>
      <p:sp>
        <p:nvSpPr>
          <p:cNvPr id="9" name="ZoneTexte 8">
            <a:extLst>
              <a:ext uri="{FF2B5EF4-FFF2-40B4-BE49-F238E27FC236}">
                <a16:creationId xmlns:a16="http://schemas.microsoft.com/office/drawing/2014/main" id="{A373174E-B00E-4E5F-BDF1-2413F98F7D7C}"/>
              </a:ext>
            </a:extLst>
          </p:cNvPr>
          <p:cNvSpPr txBox="1"/>
          <p:nvPr/>
        </p:nvSpPr>
        <p:spPr>
          <a:xfrm>
            <a:off x="4423849" y="3403445"/>
            <a:ext cx="6284495" cy="954107"/>
          </a:xfrm>
          <a:prstGeom prst="rect">
            <a:avLst/>
          </a:prstGeom>
          <a:noFill/>
        </p:spPr>
        <p:txBody>
          <a:bodyPr wrap="square">
            <a:spAutoFit/>
          </a:bodyPr>
          <a:lstStyle/>
          <a:p>
            <a:r>
              <a:rPr lang="fr-BE" sz="2800" dirty="0" err="1"/>
              <a:t>Carmenère</a:t>
            </a:r>
            <a:r>
              <a:rPr lang="fr-BE" sz="2800" dirty="0"/>
              <a:t> = Blue </a:t>
            </a:r>
            <a:br>
              <a:rPr lang="fr-BE" sz="2800" dirty="0"/>
            </a:br>
            <a:r>
              <a:rPr lang="fr-BE" sz="2800" dirty="0" err="1"/>
              <a:t>Reserva</a:t>
            </a:r>
            <a:r>
              <a:rPr lang="fr-BE" sz="2800" dirty="0"/>
              <a:t> = 12 M Barrel (20% new </a:t>
            </a:r>
            <a:r>
              <a:rPr lang="fr-BE" sz="2800" dirty="0" err="1"/>
              <a:t>oak</a:t>
            </a:r>
            <a:r>
              <a:rPr lang="fr-BE" sz="2800" dirty="0"/>
              <a:t> )</a:t>
            </a:r>
            <a:endParaRPr lang="fr-BE" dirty="0"/>
          </a:p>
        </p:txBody>
      </p:sp>
      <p:sp>
        <p:nvSpPr>
          <p:cNvPr id="10" name="ZoneTexte 9">
            <a:extLst>
              <a:ext uri="{FF2B5EF4-FFF2-40B4-BE49-F238E27FC236}">
                <a16:creationId xmlns:a16="http://schemas.microsoft.com/office/drawing/2014/main" id="{D416024C-D7E8-4B81-B541-6535AACFFB2E}"/>
              </a:ext>
            </a:extLst>
          </p:cNvPr>
          <p:cNvSpPr txBox="1"/>
          <p:nvPr/>
        </p:nvSpPr>
        <p:spPr>
          <a:xfrm>
            <a:off x="4423849" y="2194225"/>
            <a:ext cx="6284495" cy="954107"/>
          </a:xfrm>
          <a:prstGeom prst="rect">
            <a:avLst/>
          </a:prstGeom>
          <a:noFill/>
        </p:spPr>
        <p:txBody>
          <a:bodyPr wrap="square">
            <a:spAutoFit/>
          </a:bodyPr>
          <a:lstStyle/>
          <a:p>
            <a:r>
              <a:rPr lang="fr-BE" sz="2800" dirty="0"/>
              <a:t>Cabernet-Sauvignon = Brown </a:t>
            </a:r>
            <a:br>
              <a:rPr lang="fr-BE" sz="2800" dirty="0"/>
            </a:br>
            <a:r>
              <a:rPr lang="fr-BE" sz="2800" dirty="0" err="1"/>
              <a:t>Reserva</a:t>
            </a:r>
            <a:r>
              <a:rPr lang="fr-BE" sz="2800" dirty="0"/>
              <a:t> = 12 M Barrel (50% new </a:t>
            </a:r>
            <a:r>
              <a:rPr lang="fr-BE" sz="2800" dirty="0" err="1"/>
              <a:t>oak</a:t>
            </a:r>
            <a:r>
              <a:rPr lang="fr-BE" sz="2800" dirty="0"/>
              <a:t>)</a:t>
            </a:r>
            <a:endParaRPr lang="fr-BE" dirty="0"/>
          </a:p>
        </p:txBody>
      </p:sp>
    </p:spTree>
    <p:extLst>
      <p:ext uri="{BB962C8B-B14F-4D97-AF65-F5344CB8AC3E}">
        <p14:creationId xmlns:p14="http://schemas.microsoft.com/office/powerpoint/2010/main" val="3460736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Une image contenant texte, articles de toilette, parfum, cosmétique&#10;&#10;Description générée automatiquement">
            <a:extLst>
              <a:ext uri="{FF2B5EF4-FFF2-40B4-BE49-F238E27FC236}">
                <a16:creationId xmlns:a16="http://schemas.microsoft.com/office/drawing/2014/main" id="{3A0ABEA6-BEC4-4D90-BF1C-E1234999E67D}"/>
              </a:ext>
            </a:extLst>
          </p:cNvPr>
          <p:cNvPicPr>
            <a:picLocks noChangeAspect="1"/>
          </p:cNvPicPr>
          <p:nvPr/>
        </p:nvPicPr>
        <p:blipFill rotWithShape="1">
          <a:blip r:embed="rId2">
            <a:extLst>
              <a:ext uri="{28A0092B-C50C-407E-A947-70E740481C1C}">
                <a14:useLocalDpi xmlns:a14="http://schemas.microsoft.com/office/drawing/2010/main" val="0"/>
              </a:ext>
            </a:extLst>
          </a:blip>
          <a:srcRect l="30839" r="28443"/>
          <a:stretch/>
        </p:blipFill>
        <p:spPr>
          <a:xfrm>
            <a:off x="935897" y="3733799"/>
            <a:ext cx="1058815" cy="2600325"/>
          </a:xfrm>
          <a:prstGeom prst="rect">
            <a:avLst/>
          </a:prstGeom>
        </p:spPr>
      </p:pic>
      <p:pic>
        <p:nvPicPr>
          <p:cNvPr id="17" name="Image 16" descr="Une image contenant décapsuleur, arme&#10;&#10;Description générée automatiquement">
            <a:extLst>
              <a:ext uri="{FF2B5EF4-FFF2-40B4-BE49-F238E27FC236}">
                <a16:creationId xmlns:a16="http://schemas.microsoft.com/office/drawing/2014/main" id="{58001316-6E64-4E4E-A83E-BF5284891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6279" y="400052"/>
            <a:ext cx="2600325" cy="2600325"/>
          </a:xfrm>
          <a:prstGeom prst="rect">
            <a:avLst/>
          </a:prstGeom>
        </p:spPr>
      </p:pic>
      <p:pic>
        <p:nvPicPr>
          <p:cNvPr id="19" name="Image 18" descr="Une image contenant texte, accessoire, stationnaire, boîtier&#10;&#10;Description générée automatiquement">
            <a:extLst>
              <a:ext uri="{FF2B5EF4-FFF2-40B4-BE49-F238E27FC236}">
                <a16:creationId xmlns:a16="http://schemas.microsoft.com/office/drawing/2014/main" id="{19DF4724-E1CC-4B52-B644-5220212672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381126"/>
            <a:ext cx="2305050" cy="2305050"/>
          </a:xfrm>
          <a:prstGeom prst="rect">
            <a:avLst/>
          </a:prstGeom>
        </p:spPr>
      </p:pic>
      <p:pic>
        <p:nvPicPr>
          <p:cNvPr id="21" name="Image 20" descr="Une image contenant conteneur, verre&#10;&#10;Description générée automatiquement">
            <a:extLst>
              <a:ext uri="{FF2B5EF4-FFF2-40B4-BE49-F238E27FC236}">
                <a16:creationId xmlns:a16="http://schemas.microsoft.com/office/drawing/2014/main" id="{05952C84-CA08-4510-AC7F-7A371A2C2A68}"/>
              </a:ext>
            </a:extLst>
          </p:cNvPr>
          <p:cNvPicPr>
            <a:picLocks noChangeAspect="1"/>
          </p:cNvPicPr>
          <p:nvPr/>
        </p:nvPicPr>
        <p:blipFill rotWithShape="1">
          <a:blip r:embed="rId5">
            <a:extLst>
              <a:ext uri="{28A0092B-C50C-407E-A947-70E740481C1C}">
                <a14:useLocalDpi xmlns:a14="http://schemas.microsoft.com/office/drawing/2010/main" val="0"/>
              </a:ext>
            </a:extLst>
          </a:blip>
          <a:srcRect l="27604" t="1562" r="29341" b="-1562"/>
          <a:stretch/>
        </p:blipFill>
        <p:spPr>
          <a:xfrm>
            <a:off x="9677402" y="398132"/>
            <a:ext cx="1712052" cy="3976379"/>
          </a:xfrm>
          <a:prstGeom prst="rect">
            <a:avLst/>
          </a:prstGeom>
        </p:spPr>
      </p:pic>
      <p:pic>
        <p:nvPicPr>
          <p:cNvPr id="25" name="Image 24">
            <a:extLst>
              <a:ext uri="{FF2B5EF4-FFF2-40B4-BE49-F238E27FC236}">
                <a16:creationId xmlns:a16="http://schemas.microsoft.com/office/drawing/2014/main" id="{7ACC8773-593B-4FF7-967C-6916F738DC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9322" y="2933702"/>
            <a:ext cx="2600326" cy="2600326"/>
          </a:xfrm>
          <a:prstGeom prst="rect">
            <a:avLst/>
          </a:prstGeom>
        </p:spPr>
      </p:pic>
      <p:pic>
        <p:nvPicPr>
          <p:cNvPr id="27" name="Image 26" descr="Une image contenant texte&#10;&#10;Description générée automatiquement">
            <a:extLst>
              <a:ext uri="{FF2B5EF4-FFF2-40B4-BE49-F238E27FC236}">
                <a16:creationId xmlns:a16="http://schemas.microsoft.com/office/drawing/2014/main" id="{70004055-2728-433E-9F08-E0C0B851D4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48437" y="3733799"/>
            <a:ext cx="2447925" cy="2447925"/>
          </a:xfrm>
          <a:prstGeom prst="rect">
            <a:avLst/>
          </a:prstGeom>
        </p:spPr>
      </p:pic>
      <p:pic>
        <p:nvPicPr>
          <p:cNvPr id="31" name="Image 30">
            <a:extLst>
              <a:ext uri="{FF2B5EF4-FFF2-40B4-BE49-F238E27FC236}">
                <a16:creationId xmlns:a16="http://schemas.microsoft.com/office/drawing/2014/main" id="{084691CB-DD16-4AC2-A1E0-FDE0225FC2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5727" y="90487"/>
            <a:ext cx="2976564" cy="2976564"/>
          </a:xfrm>
          <a:prstGeom prst="rect">
            <a:avLst/>
          </a:prstGeom>
        </p:spPr>
      </p:pic>
    </p:spTree>
    <p:extLst>
      <p:ext uri="{BB962C8B-B14F-4D97-AF65-F5344CB8AC3E}">
        <p14:creationId xmlns:p14="http://schemas.microsoft.com/office/powerpoint/2010/main" val="2310916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onteneur&#10;&#10;Description générée automatiquement">
            <a:extLst>
              <a:ext uri="{FF2B5EF4-FFF2-40B4-BE49-F238E27FC236}">
                <a16:creationId xmlns:a16="http://schemas.microsoft.com/office/drawing/2014/main" id="{0E296DE0-83C7-4A71-8145-1484BB23CF7D}"/>
              </a:ext>
            </a:extLst>
          </p:cNvPr>
          <p:cNvPicPr>
            <a:picLocks noChangeAspect="1"/>
          </p:cNvPicPr>
          <p:nvPr/>
        </p:nvPicPr>
        <p:blipFill rotWithShape="1">
          <a:blip r:embed="rId2">
            <a:extLst>
              <a:ext uri="{28A0092B-C50C-407E-A947-70E740481C1C}">
                <a14:useLocalDpi xmlns:a14="http://schemas.microsoft.com/office/drawing/2010/main" val="0"/>
              </a:ext>
            </a:extLst>
          </a:blip>
          <a:srcRect l="26312" r="26774"/>
          <a:stretch/>
        </p:blipFill>
        <p:spPr>
          <a:xfrm>
            <a:off x="4661631" y="4252915"/>
            <a:ext cx="1088083" cy="2319335"/>
          </a:xfrm>
          <a:prstGeom prst="rect">
            <a:avLst/>
          </a:prstGeom>
        </p:spPr>
      </p:pic>
      <p:pic>
        <p:nvPicPr>
          <p:cNvPr id="7" name="Image 6" descr="Une image contenant texte, bouteille, vin, alcool&#10;&#10;Description générée automatiquement">
            <a:extLst>
              <a:ext uri="{FF2B5EF4-FFF2-40B4-BE49-F238E27FC236}">
                <a16:creationId xmlns:a16="http://schemas.microsoft.com/office/drawing/2014/main" id="{B584EE3C-AEC3-4747-9664-908F08137816}"/>
              </a:ext>
            </a:extLst>
          </p:cNvPr>
          <p:cNvPicPr>
            <a:picLocks noChangeAspect="1"/>
          </p:cNvPicPr>
          <p:nvPr/>
        </p:nvPicPr>
        <p:blipFill rotWithShape="1">
          <a:blip r:embed="rId3">
            <a:extLst>
              <a:ext uri="{28A0092B-C50C-407E-A947-70E740481C1C}">
                <a14:useLocalDpi xmlns:a14="http://schemas.microsoft.com/office/drawing/2010/main" val="0"/>
              </a:ext>
            </a:extLst>
          </a:blip>
          <a:srcRect l="29687" r="22266"/>
          <a:stretch/>
        </p:blipFill>
        <p:spPr>
          <a:xfrm>
            <a:off x="9501257" y="842955"/>
            <a:ext cx="2343150" cy="4876801"/>
          </a:xfrm>
          <a:prstGeom prst="rect">
            <a:avLst/>
          </a:prstGeom>
        </p:spPr>
      </p:pic>
      <p:pic>
        <p:nvPicPr>
          <p:cNvPr id="9" name="Image 8" descr="Une image contenant couteau, neige, arme, paire&#10;&#10;Description générée automatiquement">
            <a:extLst>
              <a:ext uri="{FF2B5EF4-FFF2-40B4-BE49-F238E27FC236}">
                <a16:creationId xmlns:a16="http://schemas.microsoft.com/office/drawing/2014/main" id="{069EC0D5-B6F0-489C-B206-2D37F35A09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855" y="3638550"/>
            <a:ext cx="2824165" cy="2824165"/>
          </a:xfrm>
          <a:prstGeom prst="rect">
            <a:avLst/>
          </a:prstGeom>
        </p:spPr>
      </p:pic>
      <p:pic>
        <p:nvPicPr>
          <p:cNvPr id="13" name="Image 12" descr="Une image contenant texte, réfrigérateur, intérieur, appareil&#10;&#10;Description générée automatiquement">
            <a:extLst>
              <a:ext uri="{FF2B5EF4-FFF2-40B4-BE49-F238E27FC236}">
                <a16:creationId xmlns:a16="http://schemas.microsoft.com/office/drawing/2014/main" id="{B8AF5B72-4D41-4D1D-8996-2F0FCF2868FB}"/>
              </a:ext>
            </a:extLst>
          </p:cNvPr>
          <p:cNvPicPr>
            <a:picLocks noChangeAspect="1"/>
          </p:cNvPicPr>
          <p:nvPr/>
        </p:nvPicPr>
        <p:blipFill rotWithShape="1">
          <a:blip r:embed="rId5">
            <a:extLst>
              <a:ext uri="{28A0092B-C50C-407E-A947-70E740481C1C}">
                <a14:useLocalDpi xmlns:a14="http://schemas.microsoft.com/office/drawing/2010/main" val="0"/>
              </a:ext>
            </a:extLst>
          </a:blip>
          <a:srcRect l="22430" r="23365"/>
          <a:stretch/>
        </p:blipFill>
        <p:spPr>
          <a:xfrm>
            <a:off x="6347368" y="1771651"/>
            <a:ext cx="2359527" cy="4352920"/>
          </a:xfrm>
          <a:prstGeom prst="rect">
            <a:avLst/>
          </a:prstGeom>
        </p:spPr>
      </p:pic>
      <p:pic>
        <p:nvPicPr>
          <p:cNvPr id="14" name="Image 13">
            <a:extLst>
              <a:ext uri="{FF2B5EF4-FFF2-40B4-BE49-F238E27FC236}">
                <a16:creationId xmlns:a16="http://schemas.microsoft.com/office/drawing/2014/main" id="{1AC4D564-0518-414A-8565-2BA88A081825}"/>
              </a:ext>
            </a:extLst>
          </p:cNvPr>
          <p:cNvPicPr>
            <a:picLocks noChangeAspect="1"/>
          </p:cNvPicPr>
          <p:nvPr/>
        </p:nvPicPr>
        <p:blipFill rotWithShape="1">
          <a:blip r:embed="rId6">
            <a:extLst>
              <a:ext uri="{28A0092B-C50C-407E-A947-70E740481C1C}">
                <a14:useLocalDpi xmlns:a14="http://schemas.microsoft.com/office/drawing/2010/main" val="0"/>
              </a:ext>
            </a:extLst>
          </a:blip>
          <a:srcRect t="42500" b="42778"/>
          <a:stretch/>
        </p:blipFill>
        <p:spPr>
          <a:xfrm>
            <a:off x="2536031" y="395285"/>
            <a:ext cx="6858000" cy="1009650"/>
          </a:xfrm>
          <a:prstGeom prst="rect">
            <a:avLst/>
          </a:prstGeom>
        </p:spPr>
      </p:pic>
      <p:pic>
        <p:nvPicPr>
          <p:cNvPr id="15" name="Image 14">
            <a:extLst>
              <a:ext uri="{FF2B5EF4-FFF2-40B4-BE49-F238E27FC236}">
                <a16:creationId xmlns:a16="http://schemas.microsoft.com/office/drawing/2014/main" id="{3290E652-1794-4582-B8A5-07031CC7ED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5978" y="1335878"/>
            <a:ext cx="2824164" cy="2824164"/>
          </a:xfrm>
          <a:prstGeom prst="rect">
            <a:avLst/>
          </a:prstGeom>
        </p:spPr>
      </p:pic>
      <p:pic>
        <p:nvPicPr>
          <p:cNvPr id="17" name="Image 16" descr="Une image contenant arbre, extérieur, ciel, personne&#10;&#10;Description générée automatiquement">
            <a:extLst>
              <a:ext uri="{FF2B5EF4-FFF2-40B4-BE49-F238E27FC236}">
                <a16:creationId xmlns:a16="http://schemas.microsoft.com/office/drawing/2014/main" id="{F63E51D6-BAC7-47C2-87AD-2E405246593B}"/>
              </a:ext>
            </a:extLst>
          </p:cNvPr>
          <p:cNvPicPr>
            <a:picLocks noChangeAspect="1"/>
          </p:cNvPicPr>
          <p:nvPr/>
        </p:nvPicPr>
        <p:blipFill rotWithShape="1">
          <a:blip r:embed="rId8">
            <a:extLst>
              <a:ext uri="{28A0092B-C50C-407E-A947-70E740481C1C}">
                <a14:useLocalDpi xmlns:a14="http://schemas.microsoft.com/office/drawing/2010/main" val="0"/>
              </a:ext>
            </a:extLst>
          </a:blip>
          <a:srcRect l="28828" t="3594" r="36406"/>
          <a:stretch/>
        </p:blipFill>
        <p:spPr>
          <a:xfrm>
            <a:off x="723455" y="1404935"/>
            <a:ext cx="1812576" cy="2513167"/>
          </a:xfrm>
          <a:prstGeom prst="rect">
            <a:avLst/>
          </a:prstGeom>
        </p:spPr>
      </p:pic>
    </p:spTree>
    <p:extLst>
      <p:ext uri="{BB962C8B-B14F-4D97-AF65-F5344CB8AC3E}">
        <p14:creationId xmlns:p14="http://schemas.microsoft.com/office/powerpoint/2010/main" val="2258534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lcool, boisson, alimentation&#10;&#10;Description générée automatiquement">
            <a:extLst>
              <a:ext uri="{FF2B5EF4-FFF2-40B4-BE49-F238E27FC236}">
                <a16:creationId xmlns:a16="http://schemas.microsoft.com/office/drawing/2014/main" id="{BBED77C4-6D2C-4DBF-9D9C-B36285B81D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320" y="814550"/>
            <a:ext cx="1568669" cy="5228899"/>
          </a:xfrm>
          <a:prstGeom prst="rect">
            <a:avLst/>
          </a:prstGeom>
        </p:spPr>
      </p:pic>
      <p:sp>
        <p:nvSpPr>
          <p:cNvPr id="6" name="ZoneTexte 5">
            <a:extLst>
              <a:ext uri="{FF2B5EF4-FFF2-40B4-BE49-F238E27FC236}">
                <a16:creationId xmlns:a16="http://schemas.microsoft.com/office/drawing/2014/main" id="{CC24B0C1-F252-4FB3-AAC7-FBE8F7790EF1}"/>
              </a:ext>
            </a:extLst>
          </p:cNvPr>
          <p:cNvSpPr txBox="1"/>
          <p:nvPr/>
        </p:nvSpPr>
        <p:spPr>
          <a:xfrm>
            <a:off x="2903622" y="509750"/>
            <a:ext cx="6096000" cy="2800767"/>
          </a:xfrm>
          <a:prstGeom prst="rect">
            <a:avLst/>
          </a:prstGeom>
          <a:noFill/>
        </p:spPr>
        <p:txBody>
          <a:bodyPr wrap="square">
            <a:spAutoFit/>
          </a:bodyPr>
          <a:lstStyle/>
          <a:p>
            <a:r>
              <a:rPr lang="fr-BE" sz="1600" dirty="0"/>
              <a:t>Il est la production classique de Los </a:t>
            </a:r>
            <a:r>
              <a:rPr lang="fr-BE" sz="1600" dirty="0" err="1"/>
              <a:t>Vascos</a:t>
            </a:r>
            <a:r>
              <a:rPr lang="fr-BE" sz="1600" dirty="0"/>
              <a:t>, il a fait la notoriété du domaine. </a:t>
            </a:r>
          </a:p>
          <a:p>
            <a:r>
              <a:rPr lang="fr-BE" sz="1600" dirty="0"/>
              <a:t>Le trait commun des différents millésimes est la </a:t>
            </a:r>
            <a:br>
              <a:rPr lang="fr-BE" sz="1600" dirty="0"/>
            </a:br>
            <a:r>
              <a:rPr lang="fr-BE" sz="1600" dirty="0"/>
              <a:t>- maturité de fruit, </a:t>
            </a:r>
            <a:br>
              <a:rPr lang="fr-BE" sz="1600" dirty="0"/>
            </a:br>
            <a:r>
              <a:rPr lang="fr-BE" sz="1600" dirty="0"/>
              <a:t>- la, et la structure souple et charnue.</a:t>
            </a:r>
            <a:br>
              <a:rPr lang="fr-BE" sz="1600" dirty="0"/>
            </a:br>
            <a:r>
              <a:rPr lang="fr-BE" sz="1600" dirty="0"/>
              <a:t>- fraîcheur aromatique</a:t>
            </a:r>
          </a:p>
          <a:p>
            <a:endParaRPr lang="fr-BE" sz="1600" dirty="0"/>
          </a:p>
          <a:p>
            <a:r>
              <a:rPr lang="fr-BE" sz="1600" dirty="0"/>
              <a:t>La robe est rouge rubis éclatant et le nez est joliment fruité avec des arômes de cerises noires, framboises et prunes, le tout délicatement épicé. C’est un vin soyeux, savoureux avec une trame tannique souple. Un grand classique</a:t>
            </a:r>
          </a:p>
        </p:txBody>
      </p:sp>
      <p:sp>
        <p:nvSpPr>
          <p:cNvPr id="8" name="ZoneTexte 7">
            <a:extLst>
              <a:ext uri="{FF2B5EF4-FFF2-40B4-BE49-F238E27FC236}">
                <a16:creationId xmlns:a16="http://schemas.microsoft.com/office/drawing/2014/main" id="{3A6A1836-5BAE-40FD-8AC2-A87A096D0BC5}"/>
              </a:ext>
            </a:extLst>
          </p:cNvPr>
          <p:cNvSpPr txBox="1"/>
          <p:nvPr/>
        </p:nvSpPr>
        <p:spPr>
          <a:xfrm>
            <a:off x="5237749" y="3547484"/>
            <a:ext cx="6096000" cy="2554545"/>
          </a:xfrm>
          <a:prstGeom prst="rect">
            <a:avLst/>
          </a:prstGeom>
          <a:noFill/>
        </p:spPr>
        <p:txBody>
          <a:bodyPr wrap="square">
            <a:spAutoFit/>
          </a:bodyPr>
          <a:lstStyle/>
          <a:p>
            <a:r>
              <a:rPr lang="nl-NL" sz="1600" dirty="0"/>
              <a:t>Het is de klassieke productie van Los </a:t>
            </a:r>
            <a:r>
              <a:rPr lang="nl-NL" sz="1600" dirty="0" err="1"/>
              <a:t>Vascos</a:t>
            </a:r>
            <a:r>
              <a:rPr lang="nl-NL" sz="1600" dirty="0"/>
              <a:t>, het maakte de bekendheid van het domein.</a:t>
            </a:r>
          </a:p>
          <a:p>
            <a:r>
              <a:rPr lang="nl-NL" sz="1600" dirty="0"/>
              <a:t>Het gemeenschappelijke kenmerk van de verschillende jaargangen is de – de rijpheid </a:t>
            </a:r>
            <a:r>
              <a:rPr lang="nl-NL" sz="1600" dirty="0" err="1"/>
              <a:t>vd</a:t>
            </a:r>
            <a:r>
              <a:rPr lang="nl-NL" sz="1600" dirty="0"/>
              <a:t> vruchten, - en de soepele en vlezige structuur. - aromatische frisheid</a:t>
            </a:r>
          </a:p>
          <a:p>
            <a:endParaRPr lang="nl-NL" sz="1600" dirty="0"/>
          </a:p>
          <a:p>
            <a:r>
              <a:rPr lang="nl-NL" sz="1600" dirty="0"/>
              <a:t>De kleur is helder robijnrood en de neus is lekker fruitig met aroma's van zwarte kersen, frambozen en pruimen, subtiel gekruid. Het is een zijdezachte, smaakvolle wijn met een soepele tanninestructuur. Een geweldige klassieker</a:t>
            </a:r>
          </a:p>
        </p:txBody>
      </p:sp>
      <p:sp>
        <p:nvSpPr>
          <p:cNvPr id="10" name="Cœur 9">
            <a:extLst>
              <a:ext uri="{FF2B5EF4-FFF2-40B4-BE49-F238E27FC236}">
                <a16:creationId xmlns:a16="http://schemas.microsoft.com/office/drawing/2014/main" id="{72F2A09C-1484-45E7-B275-BD3B5BD48CF6}"/>
              </a:ext>
            </a:extLst>
          </p:cNvPr>
          <p:cNvSpPr/>
          <p:nvPr/>
        </p:nvSpPr>
        <p:spPr>
          <a:xfrm rot="19408799" flipH="1">
            <a:off x="553939" y="974417"/>
            <a:ext cx="721895" cy="751115"/>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505636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2032" y="6048930"/>
            <a:ext cx="1569067" cy="748873"/>
          </a:xfrm>
          <a:prstGeom prst="rect">
            <a:avLst/>
          </a:prstGeom>
        </p:spPr>
      </p:pic>
      <p:cxnSp>
        <p:nvCxnSpPr>
          <p:cNvPr id="5" name="Straight Connector 4"/>
          <p:cNvCxnSpPr>
            <a:cxnSpLocks/>
          </p:cNvCxnSpPr>
          <p:nvPr/>
        </p:nvCxnSpPr>
        <p:spPr>
          <a:xfrm flipV="1">
            <a:off x="0" y="6423366"/>
            <a:ext cx="9126245" cy="2601"/>
          </a:xfrm>
          <a:prstGeom prst="line">
            <a:avLst/>
          </a:prstGeom>
          <a:ln w="28575">
            <a:solidFill>
              <a:srgbClr val="872639"/>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cxnSpLocks/>
          </p:cNvCxnSpPr>
          <p:nvPr/>
        </p:nvCxnSpPr>
        <p:spPr>
          <a:xfrm>
            <a:off x="10999433" y="6423367"/>
            <a:ext cx="1192567" cy="0"/>
          </a:xfrm>
          <a:prstGeom prst="line">
            <a:avLst/>
          </a:prstGeom>
          <a:ln w="28575">
            <a:solidFill>
              <a:srgbClr val="872639"/>
            </a:solidFill>
          </a:ln>
        </p:spPr>
        <p:style>
          <a:lnRef idx="1">
            <a:schemeClr val="accent1"/>
          </a:lnRef>
          <a:fillRef idx="0">
            <a:schemeClr val="accent1"/>
          </a:fillRef>
          <a:effectRef idx="0">
            <a:schemeClr val="accent1"/>
          </a:effectRef>
          <a:fontRef idx="minor">
            <a:schemeClr val="tx1"/>
          </a:fontRef>
        </p:style>
      </p:cxnSp>
      <p:sp>
        <p:nvSpPr>
          <p:cNvPr id="15" name="Subtitle 13">
            <a:extLst>
              <a:ext uri="{FF2B5EF4-FFF2-40B4-BE49-F238E27FC236}">
                <a16:creationId xmlns:a16="http://schemas.microsoft.com/office/drawing/2014/main" id="{BFC057BE-7F83-458B-9406-EEF20B81EDFA}"/>
              </a:ext>
            </a:extLst>
          </p:cNvPr>
          <p:cNvSpPr txBox="1">
            <a:spLocks/>
          </p:cNvSpPr>
          <p:nvPr/>
        </p:nvSpPr>
        <p:spPr>
          <a:xfrm>
            <a:off x="868532" y="2604514"/>
            <a:ext cx="2948867" cy="306644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fr-BE" sz="1400" dirty="0"/>
              <a:t>Chili</a:t>
            </a:r>
          </a:p>
          <a:p>
            <a:pPr marL="342900" indent="-342900" algn="l">
              <a:buFont typeface="Arial" panose="020B0604020202020204" pitchFamily="34" charset="0"/>
              <a:buChar char="•"/>
            </a:pPr>
            <a:r>
              <a:rPr lang="fr-BE" sz="1400" dirty="0" err="1"/>
              <a:t>Colchagua</a:t>
            </a:r>
            <a:endParaRPr lang="fr-BE" sz="1400" dirty="0"/>
          </a:p>
          <a:p>
            <a:pPr marL="342900" indent="-342900" algn="l">
              <a:buFont typeface="Arial" panose="020B0604020202020204" pitchFamily="34" charset="0"/>
              <a:buChar char="•"/>
            </a:pPr>
            <a:r>
              <a:rPr lang="fr-BE" sz="1400" dirty="0" err="1">
                <a:solidFill>
                  <a:srgbClr val="C00000"/>
                </a:solidFill>
              </a:rPr>
              <a:t>Colchagua</a:t>
            </a:r>
            <a:r>
              <a:rPr lang="fr-BE" sz="1400" dirty="0"/>
              <a:t> / </a:t>
            </a:r>
            <a:r>
              <a:rPr lang="fr-BE" sz="1400" dirty="0">
                <a:solidFill>
                  <a:srgbClr val="006600"/>
                </a:solidFill>
              </a:rPr>
              <a:t>Casablanca</a:t>
            </a:r>
          </a:p>
          <a:p>
            <a:pPr marL="342900" indent="-342900" algn="l">
              <a:buFont typeface="Arial" panose="020B0604020202020204" pitchFamily="34" charset="0"/>
              <a:buChar char="•"/>
            </a:pPr>
            <a:r>
              <a:rPr lang="fr-BE" sz="1400" dirty="0"/>
              <a:t>Rothschild</a:t>
            </a:r>
          </a:p>
          <a:p>
            <a:pPr marL="342900" indent="-342900" algn="l">
              <a:buFont typeface="Arial" panose="020B0604020202020204" pitchFamily="34" charset="0"/>
              <a:buChar char="•"/>
            </a:pPr>
            <a:r>
              <a:rPr lang="fr-BE" sz="1400" dirty="0"/>
              <a:t>1988</a:t>
            </a:r>
          </a:p>
          <a:p>
            <a:pPr marL="342900" indent="-342900" algn="l">
              <a:buFont typeface="Arial" panose="020B0604020202020204" pitchFamily="34" charset="0"/>
              <a:buChar char="•"/>
            </a:pPr>
            <a:r>
              <a:rPr lang="fr-BE" sz="1400" dirty="0"/>
              <a:t>2500 (600 </a:t>
            </a:r>
            <a:r>
              <a:rPr lang="fr-BE" sz="1400" dirty="0" err="1"/>
              <a:t>vineyards</a:t>
            </a:r>
            <a:r>
              <a:rPr lang="fr-BE" sz="1400" dirty="0"/>
              <a:t>)</a:t>
            </a:r>
          </a:p>
          <a:p>
            <a:pPr marL="342900" indent="-342900" algn="l">
              <a:buFont typeface="Arial" panose="020B0604020202020204" pitchFamily="34" charset="0"/>
              <a:buChar char="•"/>
            </a:pPr>
            <a:r>
              <a:rPr lang="fr-BE" sz="1400" dirty="0"/>
              <a:t>Team / Family / a real domaine</a:t>
            </a:r>
            <a:br>
              <a:rPr lang="fr-BE" sz="1400" dirty="0"/>
            </a:br>
            <a:r>
              <a:rPr lang="fr-BE" sz="1400" dirty="0" err="1"/>
              <a:t>elegancy</a:t>
            </a:r>
            <a:endParaRPr lang="fr-BE" sz="1400" dirty="0"/>
          </a:p>
          <a:p>
            <a:pPr marL="342900" indent="-342900" algn="l">
              <a:buFont typeface="Arial" panose="020B0604020202020204" pitchFamily="34" charset="0"/>
              <a:buChar char="•"/>
            </a:pPr>
            <a:endParaRPr lang="fr-BE" sz="1400" dirty="0"/>
          </a:p>
          <a:p>
            <a:pPr marL="342900" indent="-342900" algn="l">
              <a:buFont typeface="Arial" panose="020B0604020202020204" pitchFamily="34" charset="0"/>
              <a:buChar char="•"/>
            </a:pPr>
            <a:endParaRPr lang="fr-BE" sz="1400" dirty="0"/>
          </a:p>
        </p:txBody>
      </p:sp>
      <p:cxnSp>
        <p:nvCxnSpPr>
          <p:cNvPr id="7" name="Straight Connector 6">
            <a:extLst>
              <a:ext uri="{FF2B5EF4-FFF2-40B4-BE49-F238E27FC236}">
                <a16:creationId xmlns:a16="http://schemas.microsoft.com/office/drawing/2014/main" id="{3E52AFDD-AFB4-4BEA-ABC4-2556F3091211}"/>
              </a:ext>
            </a:extLst>
          </p:cNvPr>
          <p:cNvCxnSpPr/>
          <p:nvPr/>
        </p:nvCxnSpPr>
        <p:spPr>
          <a:xfrm>
            <a:off x="4333932" y="2451232"/>
            <a:ext cx="0" cy="1304022"/>
          </a:xfrm>
          <a:prstGeom prst="line">
            <a:avLst/>
          </a:prstGeom>
          <a:ln w="19050"/>
        </p:spPr>
        <p:style>
          <a:lnRef idx="1">
            <a:schemeClr val="dk1"/>
          </a:lnRef>
          <a:fillRef idx="0">
            <a:schemeClr val="dk1"/>
          </a:fillRef>
          <a:effectRef idx="0">
            <a:schemeClr val="dk1"/>
          </a:effectRef>
          <a:fontRef idx="minor">
            <a:schemeClr val="tx1"/>
          </a:fontRef>
        </p:style>
      </p:cxnSp>
      <p:sp>
        <p:nvSpPr>
          <p:cNvPr id="12" name="Subtitle 13">
            <a:extLst>
              <a:ext uri="{FF2B5EF4-FFF2-40B4-BE49-F238E27FC236}">
                <a16:creationId xmlns:a16="http://schemas.microsoft.com/office/drawing/2014/main" id="{D830220E-895D-4389-8DB6-0FF2A9AFABE9}"/>
              </a:ext>
            </a:extLst>
          </p:cNvPr>
          <p:cNvSpPr txBox="1">
            <a:spLocks/>
          </p:cNvSpPr>
          <p:nvPr/>
        </p:nvSpPr>
        <p:spPr>
          <a:xfrm>
            <a:off x="4613429" y="2416798"/>
            <a:ext cx="2948867" cy="149524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fr-BE" sz="1400" dirty="0">
                <a:solidFill>
                  <a:srgbClr val="006600"/>
                </a:solidFill>
              </a:rPr>
              <a:t>Chardonnay</a:t>
            </a:r>
            <a:br>
              <a:rPr lang="fr-BE" sz="1400" dirty="0">
                <a:solidFill>
                  <a:srgbClr val="006600"/>
                </a:solidFill>
              </a:rPr>
            </a:br>
            <a:r>
              <a:rPr lang="fr-BE" sz="1400" dirty="0">
                <a:solidFill>
                  <a:srgbClr val="006600"/>
                </a:solidFill>
              </a:rPr>
              <a:t>Sauvignon</a:t>
            </a:r>
            <a:endParaRPr lang="fr-BE" sz="1000" dirty="0">
              <a:solidFill>
                <a:srgbClr val="006600"/>
              </a:solidFill>
            </a:endParaRPr>
          </a:p>
          <a:p>
            <a:pPr marL="342900" indent="-342900" algn="l">
              <a:buFont typeface="Arial" panose="020B0604020202020204" pitchFamily="34" charset="0"/>
              <a:buChar char="•"/>
            </a:pPr>
            <a:r>
              <a:rPr lang="fr-BE" sz="1400" dirty="0">
                <a:solidFill>
                  <a:srgbClr val="C00000"/>
                </a:solidFill>
              </a:rPr>
              <a:t>Cabernet-sauvignon</a:t>
            </a:r>
          </a:p>
          <a:p>
            <a:pPr lvl="1" algn="l"/>
            <a:endParaRPr lang="fr-BE" sz="1000" dirty="0"/>
          </a:p>
        </p:txBody>
      </p:sp>
      <p:cxnSp>
        <p:nvCxnSpPr>
          <p:cNvPr id="13" name="Straight Connector 12">
            <a:extLst>
              <a:ext uri="{FF2B5EF4-FFF2-40B4-BE49-F238E27FC236}">
                <a16:creationId xmlns:a16="http://schemas.microsoft.com/office/drawing/2014/main" id="{B8088BDC-42FB-4992-9459-C2D3B2773812}"/>
              </a:ext>
            </a:extLst>
          </p:cNvPr>
          <p:cNvCxnSpPr/>
          <p:nvPr/>
        </p:nvCxnSpPr>
        <p:spPr>
          <a:xfrm>
            <a:off x="7628956" y="2451232"/>
            <a:ext cx="0" cy="1304022"/>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C5967933-6E72-439C-9B3A-DE0FA51BD49B}"/>
              </a:ext>
            </a:extLst>
          </p:cNvPr>
          <p:cNvCxnSpPr/>
          <p:nvPr/>
        </p:nvCxnSpPr>
        <p:spPr>
          <a:xfrm>
            <a:off x="4327017" y="4148352"/>
            <a:ext cx="0" cy="1304022"/>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0744F73C-CA34-4516-8AC5-D0F4438BBDDB}"/>
              </a:ext>
            </a:extLst>
          </p:cNvPr>
          <p:cNvCxnSpPr/>
          <p:nvPr/>
        </p:nvCxnSpPr>
        <p:spPr>
          <a:xfrm>
            <a:off x="7630427" y="4121713"/>
            <a:ext cx="0" cy="1304022"/>
          </a:xfrm>
          <a:prstGeom prst="line">
            <a:avLst/>
          </a:prstGeom>
          <a:ln w="19050"/>
        </p:spPr>
        <p:style>
          <a:lnRef idx="1">
            <a:schemeClr val="dk1"/>
          </a:lnRef>
          <a:fillRef idx="0">
            <a:schemeClr val="dk1"/>
          </a:fillRef>
          <a:effectRef idx="0">
            <a:schemeClr val="dk1"/>
          </a:effectRef>
          <a:fontRef idx="minor">
            <a:schemeClr val="tx1"/>
          </a:fontRef>
        </p:style>
      </p:cxnSp>
      <p:sp>
        <p:nvSpPr>
          <p:cNvPr id="18" name="Subtitle 13">
            <a:extLst>
              <a:ext uri="{FF2B5EF4-FFF2-40B4-BE49-F238E27FC236}">
                <a16:creationId xmlns:a16="http://schemas.microsoft.com/office/drawing/2014/main" id="{B191077E-1B7F-4E14-85FF-B07A0059FB49}"/>
              </a:ext>
            </a:extLst>
          </p:cNvPr>
          <p:cNvSpPr txBox="1">
            <a:spLocks/>
          </p:cNvSpPr>
          <p:nvPr/>
        </p:nvSpPr>
        <p:spPr>
          <a:xfrm>
            <a:off x="868532" y="4867444"/>
            <a:ext cx="2948867" cy="107060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1400" dirty="0"/>
              <a:t> </a:t>
            </a:r>
          </a:p>
        </p:txBody>
      </p:sp>
      <p:sp>
        <p:nvSpPr>
          <p:cNvPr id="20" name="Triangle isocèle 19">
            <a:extLst>
              <a:ext uri="{FF2B5EF4-FFF2-40B4-BE49-F238E27FC236}">
                <a16:creationId xmlns:a16="http://schemas.microsoft.com/office/drawing/2014/main" id="{F847C5FB-A396-4A5D-9C68-A91C0C89B183}"/>
              </a:ext>
            </a:extLst>
          </p:cNvPr>
          <p:cNvSpPr/>
          <p:nvPr/>
        </p:nvSpPr>
        <p:spPr>
          <a:xfrm>
            <a:off x="9464493" y="1875925"/>
            <a:ext cx="1058779" cy="898358"/>
          </a:xfrm>
          <a:prstGeom prst="triangl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Trapèze 20">
            <a:extLst>
              <a:ext uri="{FF2B5EF4-FFF2-40B4-BE49-F238E27FC236}">
                <a16:creationId xmlns:a16="http://schemas.microsoft.com/office/drawing/2014/main" id="{AEBAD439-9E9E-4EBA-B363-A26C6222AE81}"/>
              </a:ext>
            </a:extLst>
          </p:cNvPr>
          <p:cNvSpPr/>
          <p:nvPr/>
        </p:nvSpPr>
        <p:spPr>
          <a:xfrm>
            <a:off x="8890986" y="3098969"/>
            <a:ext cx="2241886" cy="962526"/>
          </a:xfrm>
          <a:prstGeom prst="trapezoid">
            <a:avLst>
              <a:gd name="adj" fmla="val 51785"/>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Trapèze 21">
            <a:extLst>
              <a:ext uri="{FF2B5EF4-FFF2-40B4-BE49-F238E27FC236}">
                <a16:creationId xmlns:a16="http://schemas.microsoft.com/office/drawing/2014/main" id="{B8285B1F-F259-49FD-8E1C-988442E2A1B8}"/>
              </a:ext>
            </a:extLst>
          </p:cNvPr>
          <p:cNvSpPr/>
          <p:nvPr/>
        </p:nvSpPr>
        <p:spPr>
          <a:xfrm>
            <a:off x="8281386" y="4386181"/>
            <a:ext cx="3477128" cy="962526"/>
          </a:xfrm>
          <a:prstGeom prst="trapezoid">
            <a:avLst>
              <a:gd name="adj" fmla="val 51785"/>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Ellipse 1">
            <a:extLst>
              <a:ext uri="{FF2B5EF4-FFF2-40B4-BE49-F238E27FC236}">
                <a16:creationId xmlns:a16="http://schemas.microsoft.com/office/drawing/2014/main" id="{51E93716-A3DD-4428-8D8F-601D8A387806}"/>
              </a:ext>
            </a:extLst>
          </p:cNvPr>
          <p:cNvSpPr/>
          <p:nvPr/>
        </p:nvSpPr>
        <p:spPr>
          <a:xfrm>
            <a:off x="9687016" y="2282178"/>
            <a:ext cx="638162" cy="4251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rgbClr val="FF0000"/>
                </a:solidFill>
              </a:rPr>
              <a:t>10</a:t>
            </a:r>
          </a:p>
        </p:txBody>
      </p:sp>
      <p:sp>
        <p:nvSpPr>
          <p:cNvPr id="23" name="Ellipse 22">
            <a:extLst>
              <a:ext uri="{FF2B5EF4-FFF2-40B4-BE49-F238E27FC236}">
                <a16:creationId xmlns:a16="http://schemas.microsoft.com/office/drawing/2014/main" id="{9FFB442E-B28E-4954-A4DC-AA3E2213B547}"/>
              </a:ext>
            </a:extLst>
          </p:cNvPr>
          <p:cNvSpPr/>
          <p:nvPr/>
        </p:nvSpPr>
        <p:spPr>
          <a:xfrm>
            <a:off x="9236483" y="3416924"/>
            <a:ext cx="1566933" cy="4251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err="1">
                <a:solidFill>
                  <a:srgbClr val="FF0000"/>
                </a:solidFill>
              </a:rPr>
              <a:t>Reserva</a:t>
            </a:r>
            <a:endParaRPr lang="fr-BE" dirty="0">
              <a:solidFill>
                <a:srgbClr val="FF0000"/>
              </a:solidFill>
            </a:endParaRPr>
          </a:p>
        </p:txBody>
      </p:sp>
      <p:sp>
        <p:nvSpPr>
          <p:cNvPr id="24" name="Ellipse 23">
            <a:extLst>
              <a:ext uri="{FF2B5EF4-FFF2-40B4-BE49-F238E27FC236}">
                <a16:creationId xmlns:a16="http://schemas.microsoft.com/office/drawing/2014/main" id="{B29986FA-DE79-42D3-A58B-748DE83F60FA}"/>
              </a:ext>
            </a:extLst>
          </p:cNvPr>
          <p:cNvSpPr/>
          <p:nvPr/>
        </p:nvSpPr>
        <p:spPr>
          <a:xfrm>
            <a:off x="9022953" y="4452694"/>
            <a:ext cx="2109919" cy="765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err="1">
                <a:solidFill>
                  <a:srgbClr val="FF0000"/>
                </a:solidFill>
              </a:rPr>
              <a:t>Dayly</a:t>
            </a:r>
            <a:r>
              <a:rPr lang="fr-BE" dirty="0">
                <a:solidFill>
                  <a:srgbClr val="FF0000"/>
                </a:solidFill>
              </a:rPr>
              <a:t> wines</a:t>
            </a:r>
          </a:p>
          <a:p>
            <a:pPr algn="ctr"/>
            <a:r>
              <a:rPr lang="fr-BE" dirty="0" err="1">
                <a:solidFill>
                  <a:srgbClr val="FF0000"/>
                </a:solidFill>
              </a:rPr>
              <a:t>unwooded</a:t>
            </a:r>
            <a:endParaRPr lang="fr-BE" dirty="0">
              <a:solidFill>
                <a:srgbClr val="FF0000"/>
              </a:solidFill>
            </a:endParaRPr>
          </a:p>
        </p:txBody>
      </p:sp>
      <p:pic>
        <p:nvPicPr>
          <p:cNvPr id="25" name="Image 24">
            <a:extLst>
              <a:ext uri="{FF2B5EF4-FFF2-40B4-BE49-F238E27FC236}">
                <a16:creationId xmlns:a16="http://schemas.microsoft.com/office/drawing/2014/main" id="{550A8782-FB39-45B4-8CD1-ADDFF0708340}"/>
              </a:ext>
            </a:extLst>
          </p:cNvPr>
          <p:cNvPicPr>
            <a:picLocks noChangeAspect="1"/>
          </p:cNvPicPr>
          <p:nvPr/>
        </p:nvPicPr>
        <p:blipFill rotWithShape="1">
          <a:blip r:embed="rId3">
            <a:extLst>
              <a:ext uri="{28A0092B-C50C-407E-A947-70E740481C1C}">
                <a14:useLocalDpi xmlns:a14="http://schemas.microsoft.com/office/drawing/2010/main" val="0"/>
              </a:ext>
            </a:extLst>
          </a:blip>
          <a:srcRect t="42500" b="42778"/>
          <a:stretch/>
        </p:blipFill>
        <p:spPr>
          <a:xfrm>
            <a:off x="3557963" y="371881"/>
            <a:ext cx="4723423" cy="695393"/>
          </a:xfrm>
          <a:prstGeom prst="rect">
            <a:avLst/>
          </a:prstGeom>
        </p:spPr>
      </p:pic>
    </p:spTree>
    <p:extLst>
      <p:ext uri="{BB962C8B-B14F-4D97-AF65-F5344CB8AC3E}">
        <p14:creationId xmlns:p14="http://schemas.microsoft.com/office/powerpoint/2010/main" val="100970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2032" y="6048930"/>
            <a:ext cx="1569067" cy="748873"/>
          </a:xfrm>
          <a:prstGeom prst="rect">
            <a:avLst/>
          </a:prstGeom>
        </p:spPr>
      </p:pic>
      <p:cxnSp>
        <p:nvCxnSpPr>
          <p:cNvPr id="5" name="Straight Connector 4"/>
          <p:cNvCxnSpPr>
            <a:cxnSpLocks/>
          </p:cNvCxnSpPr>
          <p:nvPr/>
        </p:nvCxnSpPr>
        <p:spPr>
          <a:xfrm flipV="1">
            <a:off x="0" y="6423366"/>
            <a:ext cx="9126245" cy="2601"/>
          </a:xfrm>
          <a:prstGeom prst="line">
            <a:avLst/>
          </a:prstGeom>
          <a:ln w="28575">
            <a:solidFill>
              <a:srgbClr val="872639"/>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cxnSpLocks/>
          </p:cNvCxnSpPr>
          <p:nvPr/>
        </p:nvCxnSpPr>
        <p:spPr>
          <a:xfrm>
            <a:off x="10999433" y="6423367"/>
            <a:ext cx="1192567" cy="0"/>
          </a:xfrm>
          <a:prstGeom prst="line">
            <a:avLst/>
          </a:prstGeom>
          <a:ln w="28575">
            <a:solidFill>
              <a:srgbClr val="872639"/>
            </a:solidFill>
          </a:ln>
        </p:spPr>
        <p:style>
          <a:lnRef idx="1">
            <a:schemeClr val="accent1"/>
          </a:lnRef>
          <a:fillRef idx="0">
            <a:schemeClr val="accent1"/>
          </a:fillRef>
          <a:effectRef idx="0">
            <a:schemeClr val="accent1"/>
          </a:effectRef>
          <a:fontRef idx="minor">
            <a:schemeClr val="tx1"/>
          </a:fontRef>
        </p:style>
      </p:cxnSp>
      <p:sp>
        <p:nvSpPr>
          <p:cNvPr id="16" name="Subtitle 13">
            <a:extLst>
              <a:ext uri="{FF2B5EF4-FFF2-40B4-BE49-F238E27FC236}">
                <a16:creationId xmlns:a16="http://schemas.microsoft.com/office/drawing/2014/main" id="{014CEFA4-F6BB-459D-BF46-952E039B3009}"/>
              </a:ext>
            </a:extLst>
          </p:cNvPr>
          <p:cNvSpPr txBox="1">
            <a:spLocks/>
          </p:cNvSpPr>
          <p:nvPr/>
        </p:nvSpPr>
        <p:spPr>
          <a:xfrm>
            <a:off x="1285781" y="2941796"/>
            <a:ext cx="10277384" cy="90953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fr-BE" dirty="0"/>
              <a:t>Chili</a:t>
            </a:r>
          </a:p>
          <a:p>
            <a:pPr marL="342900" indent="-342900" algn="l">
              <a:buFont typeface="Arial" panose="020B0604020202020204" pitchFamily="34" charset="0"/>
              <a:buChar char="•"/>
            </a:pPr>
            <a:r>
              <a:rPr lang="fr-BE" dirty="0"/>
              <a:t>Casablanca / </a:t>
            </a:r>
            <a:r>
              <a:rPr lang="fr-BE" dirty="0" err="1"/>
              <a:t>Colchagua</a:t>
            </a:r>
            <a:endParaRPr lang="fr-BE" dirty="0"/>
          </a:p>
          <a:p>
            <a:pPr algn="l"/>
            <a:endParaRPr lang="fr-BE" dirty="0"/>
          </a:p>
        </p:txBody>
      </p:sp>
      <p:pic>
        <p:nvPicPr>
          <p:cNvPr id="3" name="Image 2">
            <a:extLst>
              <a:ext uri="{FF2B5EF4-FFF2-40B4-BE49-F238E27FC236}">
                <a16:creationId xmlns:a16="http://schemas.microsoft.com/office/drawing/2014/main" id="{DD3E0BB6-2988-49B4-8869-6CA870B53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4030" y="849314"/>
            <a:ext cx="1515623" cy="1515623"/>
          </a:xfrm>
          <a:prstGeom prst="rect">
            <a:avLst/>
          </a:prstGeom>
        </p:spPr>
      </p:pic>
      <p:pic>
        <p:nvPicPr>
          <p:cNvPr id="8" name="Image 7">
            <a:extLst>
              <a:ext uri="{FF2B5EF4-FFF2-40B4-BE49-F238E27FC236}">
                <a16:creationId xmlns:a16="http://schemas.microsoft.com/office/drawing/2014/main" id="{45F7E9C7-8D8C-4C6E-8BA0-F832BAC76361}"/>
              </a:ext>
            </a:extLst>
          </p:cNvPr>
          <p:cNvPicPr>
            <a:picLocks noChangeAspect="1"/>
          </p:cNvPicPr>
          <p:nvPr/>
        </p:nvPicPr>
        <p:blipFill rotWithShape="1">
          <a:blip r:embed="rId4">
            <a:extLst>
              <a:ext uri="{28A0092B-C50C-407E-A947-70E740481C1C}">
                <a14:useLocalDpi xmlns:a14="http://schemas.microsoft.com/office/drawing/2010/main" val="0"/>
              </a:ext>
            </a:extLst>
          </a:blip>
          <a:srcRect t="41196" b="42385"/>
          <a:stretch/>
        </p:blipFill>
        <p:spPr>
          <a:xfrm>
            <a:off x="3990500" y="356415"/>
            <a:ext cx="3138721" cy="515365"/>
          </a:xfrm>
          <a:prstGeom prst="rect">
            <a:avLst/>
          </a:prstGeom>
        </p:spPr>
      </p:pic>
      <p:pic>
        <p:nvPicPr>
          <p:cNvPr id="10" name="Image 9" descr="Une image contenant herbe, ciel, extérieur, arbre&#10;&#10;Description générée automatiquement">
            <a:extLst>
              <a:ext uri="{FF2B5EF4-FFF2-40B4-BE49-F238E27FC236}">
                <a16:creationId xmlns:a16="http://schemas.microsoft.com/office/drawing/2014/main" id="{C87C52DF-6A9F-40E6-97FD-E5D44A3815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5781" y="3851329"/>
            <a:ext cx="2965651" cy="1972157"/>
          </a:xfrm>
          <a:prstGeom prst="rect">
            <a:avLst/>
          </a:prstGeom>
        </p:spPr>
      </p:pic>
      <p:pic>
        <p:nvPicPr>
          <p:cNvPr id="12" name="Image 11" descr="Une image contenant personne, fenêtre&#10;&#10;Description générée automatiquement">
            <a:extLst>
              <a:ext uri="{FF2B5EF4-FFF2-40B4-BE49-F238E27FC236}">
                <a16:creationId xmlns:a16="http://schemas.microsoft.com/office/drawing/2014/main" id="{7B4CC77C-F468-49AC-9564-ECC339DDB2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1326" y="3861280"/>
            <a:ext cx="1360789" cy="1972158"/>
          </a:xfrm>
          <a:prstGeom prst="rect">
            <a:avLst/>
          </a:prstGeom>
        </p:spPr>
      </p:pic>
      <p:pic>
        <p:nvPicPr>
          <p:cNvPr id="18" name="Image 17" descr="Une image contenant montagne, extérieur, ciel, nature&#10;&#10;Description générée automatiquement">
            <a:extLst>
              <a:ext uri="{FF2B5EF4-FFF2-40B4-BE49-F238E27FC236}">
                <a16:creationId xmlns:a16="http://schemas.microsoft.com/office/drawing/2014/main" id="{59A606A0-F867-4B5B-954F-1854D49D6E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52009" y="3851328"/>
            <a:ext cx="2965651" cy="1972158"/>
          </a:xfrm>
          <a:prstGeom prst="rect">
            <a:avLst/>
          </a:prstGeom>
        </p:spPr>
      </p:pic>
      <p:pic>
        <p:nvPicPr>
          <p:cNvPr id="20" name="Image 19" descr="Une image contenant herbe, montagne, ciel, champ&#10;&#10;Description générée automatiquement">
            <a:extLst>
              <a:ext uri="{FF2B5EF4-FFF2-40B4-BE49-F238E27FC236}">
                <a16:creationId xmlns:a16="http://schemas.microsoft.com/office/drawing/2014/main" id="{A3BE8FA7-B8C7-46DE-9B9C-7193928E83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26245" y="3861280"/>
            <a:ext cx="2650207" cy="1939951"/>
          </a:xfrm>
          <a:prstGeom prst="rect">
            <a:avLst/>
          </a:prstGeom>
        </p:spPr>
      </p:pic>
    </p:spTree>
    <p:extLst>
      <p:ext uri="{BB962C8B-B14F-4D97-AF65-F5344CB8AC3E}">
        <p14:creationId xmlns:p14="http://schemas.microsoft.com/office/powerpoint/2010/main" val="1819712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rte&#10;&#10;Description générée automatiquement">
            <a:extLst>
              <a:ext uri="{FF2B5EF4-FFF2-40B4-BE49-F238E27FC236}">
                <a16:creationId xmlns:a16="http://schemas.microsoft.com/office/drawing/2014/main" id="{8567EF8B-AEF7-403B-96F7-E21B643800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252" y="549563"/>
            <a:ext cx="2159577" cy="5758873"/>
          </a:xfrm>
          <a:prstGeom prst="rect">
            <a:avLst/>
          </a:prstGeom>
        </p:spPr>
      </p:pic>
      <p:cxnSp>
        <p:nvCxnSpPr>
          <p:cNvPr id="7" name="Connecteur droit avec flèche 6">
            <a:extLst>
              <a:ext uri="{FF2B5EF4-FFF2-40B4-BE49-F238E27FC236}">
                <a16:creationId xmlns:a16="http://schemas.microsoft.com/office/drawing/2014/main" id="{F90D7A7B-02AF-4260-9F51-8DEA4300D3EE}"/>
              </a:ext>
            </a:extLst>
          </p:cNvPr>
          <p:cNvCxnSpPr>
            <a:cxnSpLocks/>
            <a:stCxn id="9" idx="1"/>
          </p:cNvCxnSpPr>
          <p:nvPr/>
        </p:nvCxnSpPr>
        <p:spPr>
          <a:xfrm flipH="1">
            <a:off x="1909042" y="2012372"/>
            <a:ext cx="3174710" cy="1257301"/>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au 9">
            <a:extLst>
              <a:ext uri="{FF2B5EF4-FFF2-40B4-BE49-F238E27FC236}">
                <a16:creationId xmlns:a16="http://schemas.microsoft.com/office/drawing/2014/main" id="{CC96C194-1140-45A3-B5C2-55C9FFCDF501}"/>
              </a:ext>
            </a:extLst>
          </p:cNvPr>
          <p:cNvGraphicFramePr>
            <a:graphicFrameLocks noGrp="1"/>
          </p:cNvGraphicFramePr>
          <p:nvPr>
            <p:extLst>
              <p:ext uri="{D42A27DB-BD31-4B8C-83A1-F6EECF244321}">
                <p14:modId xmlns:p14="http://schemas.microsoft.com/office/powerpoint/2010/main" val="2171853666"/>
              </p:ext>
            </p:extLst>
          </p:nvPr>
        </p:nvGraphicFramePr>
        <p:xfrm>
          <a:off x="5083752" y="1661852"/>
          <a:ext cx="3164898" cy="701040"/>
        </p:xfrm>
        <a:graphic>
          <a:graphicData uri="http://schemas.openxmlformats.org/drawingml/2006/table">
            <a:tbl>
              <a:tblPr firstRow="1" bandRow="1">
                <a:tableStyleId>{5C22544A-7EE6-4342-B048-85BDC9FD1C3A}</a:tableStyleId>
              </a:tblPr>
              <a:tblGrid>
                <a:gridCol w="3164898">
                  <a:extLst>
                    <a:ext uri="{9D8B030D-6E8A-4147-A177-3AD203B41FA5}">
                      <a16:colId xmlns:a16="http://schemas.microsoft.com/office/drawing/2014/main" val="2497677947"/>
                    </a:ext>
                  </a:extLst>
                </a:gridCol>
              </a:tblGrid>
              <a:tr h="370840">
                <a:tc>
                  <a:txBody>
                    <a:bodyPr/>
                    <a:lstStyle/>
                    <a:p>
                      <a:r>
                        <a:rPr lang="fr-BE" sz="4000" dirty="0"/>
                        <a:t>Casablanca</a:t>
                      </a:r>
                    </a:p>
                  </a:txBody>
                  <a:tcPr>
                    <a:solidFill>
                      <a:srgbClr val="00B050"/>
                    </a:solidFill>
                  </a:tcPr>
                </a:tc>
                <a:extLst>
                  <a:ext uri="{0D108BD9-81ED-4DB2-BD59-A6C34878D82A}">
                    <a16:rowId xmlns:a16="http://schemas.microsoft.com/office/drawing/2014/main" val="2484926548"/>
                  </a:ext>
                </a:extLst>
              </a:tr>
            </a:tbl>
          </a:graphicData>
        </a:graphic>
      </p:graphicFrame>
      <p:cxnSp>
        <p:nvCxnSpPr>
          <p:cNvPr id="10" name="Connecteur droit avec flèche 9">
            <a:extLst>
              <a:ext uri="{FF2B5EF4-FFF2-40B4-BE49-F238E27FC236}">
                <a16:creationId xmlns:a16="http://schemas.microsoft.com/office/drawing/2014/main" id="{342206AA-6F13-4982-8FFA-399759C03BED}"/>
              </a:ext>
            </a:extLst>
          </p:cNvPr>
          <p:cNvCxnSpPr>
            <a:cxnSpLocks/>
          </p:cNvCxnSpPr>
          <p:nvPr/>
        </p:nvCxnSpPr>
        <p:spPr>
          <a:xfrm flipH="1">
            <a:off x="1909041" y="3939700"/>
            <a:ext cx="1079788"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Tableau 9">
            <a:extLst>
              <a:ext uri="{FF2B5EF4-FFF2-40B4-BE49-F238E27FC236}">
                <a16:creationId xmlns:a16="http://schemas.microsoft.com/office/drawing/2014/main" id="{51968110-C1FE-4D80-AAA8-D649E5E89345}"/>
              </a:ext>
            </a:extLst>
          </p:cNvPr>
          <p:cNvGraphicFramePr>
            <a:graphicFrameLocks noGrp="1"/>
          </p:cNvGraphicFramePr>
          <p:nvPr>
            <p:extLst>
              <p:ext uri="{D42A27DB-BD31-4B8C-83A1-F6EECF244321}">
                <p14:modId xmlns:p14="http://schemas.microsoft.com/office/powerpoint/2010/main" val="218884794"/>
              </p:ext>
            </p:extLst>
          </p:nvPr>
        </p:nvGraphicFramePr>
        <p:xfrm>
          <a:off x="2988829" y="3568847"/>
          <a:ext cx="2688071" cy="741509"/>
        </p:xfrm>
        <a:graphic>
          <a:graphicData uri="http://schemas.openxmlformats.org/drawingml/2006/table">
            <a:tbl>
              <a:tblPr firstRow="1" bandRow="1">
                <a:tableStyleId>{5C22544A-7EE6-4342-B048-85BDC9FD1C3A}</a:tableStyleId>
              </a:tblPr>
              <a:tblGrid>
                <a:gridCol w="2688071">
                  <a:extLst>
                    <a:ext uri="{9D8B030D-6E8A-4147-A177-3AD203B41FA5}">
                      <a16:colId xmlns:a16="http://schemas.microsoft.com/office/drawing/2014/main" val="2497677947"/>
                    </a:ext>
                  </a:extLst>
                </a:gridCol>
              </a:tblGrid>
              <a:tr h="741509">
                <a:tc>
                  <a:txBody>
                    <a:bodyPr/>
                    <a:lstStyle/>
                    <a:p>
                      <a:r>
                        <a:rPr lang="fr-BE" sz="4000" dirty="0" err="1"/>
                        <a:t>Colchagua</a:t>
                      </a:r>
                      <a:endParaRPr lang="fr-BE" sz="4000" dirty="0"/>
                    </a:p>
                  </a:txBody>
                  <a:tcPr>
                    <a:solidFill>
                      <a:srgbClr val="C00000"/>
                    </a:solidFill>
                  </a:tcPr>
                </a:tc>
                <a:extLst>
                  <a:ext uri="{0D108BD9-81ED-4DB2-BD59-A6C34878D82A}">
                    <a16:rowId xmlns:a16="http://schemas.microsoft.com/office/drawing/2014/main" val="2484926548"/>
                  </a:ext>
                </a:extLst>
              </a:tr>
            </a:tbl>
          </a:graphicData>
        </a:graphic>
      </p:graphicFrame>
      <p:sp>
        <p:nvSpPr>
          <p:cNvPr id="18" name="ZoneTexte 17">
            <a:extLst>
              <a:ext uri="{FF2B5EF4-FFF2-40B4-BE49-F238E27FC236}">
                <a16:creationId xmlns:a16="http://schemas.microsoft.com/office/drawing/2014/main" id="{4C62B468-1DF3-4D48-873C-CF89D6A7AACD}"/>
              </a:ext>
            </a:extLst>
          </p:cNvPr>
          <p:cNvSpPr txBox="1"/>
          <p:nvPr/>
        </p:nvSpPr>
        <p:spPr>
          <a:xfrm>
            <a:off x="6515100" y="4312954"/>
            <a:ext cx="5037086" cy="1569660"/>
          </a:xfrm>
          <a:prstGeom prst="rect">
            <a:avLst/>
          </a:prstGeom>
          <a:noFill/>
        </p:spPr>
        <p:txBody>
          <a:bodyPr wrap="square">
            <a:spAutoFit/>
          </a:bodyPr>
          <a:lstStyle/>
          <a:p>
            <a:r>
              <a:rPr lang="fr-BE" sz="2400" dirty="0"/>
              <a:t>est situé à 200 km au sud de Santiago. </a:t>
            </a:r>
            <a:br>
              <a:rPr lang="fr-BE" sz="2400" dirty="0"/>
            </a:br>
            <a:r>
              <a:rPr lang="fr-BE" sz="2400" dirty="0"/>
              <a:t>Avec ses 640 hectares de vignes en un bloc</a:t>
            </a:r>
            <a:br>
              <a:rPr lang="fr-BE" sz="2400" dirty="0"/>
            </a:br>
            <a:r>
              <a:rPr lang="fr-BE" sz="2400" dirty="0"/>
              <a:t>Vallée centrale de </a:t>
            </a:r>
            <a:r>
              <a:rPr lang="fr-BE" sz="2400" dirty="0" err="1"/>
              <a:t>Colchagua</a:t>
            </a:r>
            <a:endParaRPr lang="fr-BE" sz="2400" dirty="0"/>
          </a:p>
        </p:txBody>
      </p:sp>
      <p:pic>
        <p:nvPicPr>
          <p:cNvPr id="21" name="Image 20">
            <a:extLst>
              <a:ext uri="{FF2B5EF4-FFF2-40B4-BE49-F238E27FC236}">
                <a16:creationId xmlns:a16="http://schemas.microsoft.com/office/drawing/2014/main" id="{0CA650ED-D7FC-4CF6-9372-551655930835}"/>
              </a:ext>
            </a:extLst>
          </p:cNvPr>
          <p:cNvPicPr>
            <a:picLocks noChangeAspect="1"/>
          </p:cNvPicPr>
          <p:nvPr/>
        </p:nvPicPr>
        <p:blipFill rotWithShape="1">
          <a:blip r:embed="rId3">
            <a:extLst>
              <a:ext uri="{28A0092B-C50C-407E-A947-70E740481C1C}">
                <a14:useLocalDpi xmlns:a14="http://schemas.microsoft.com/office/drawing/2010/main" val="0"/>
              </a:ext>
            </a:extLst>
          </a:blip>
          <a:srcRect t="41196" b="42385"/>
          <a:stretch/>
        </p:blipFill>
        <p:spPr>
          <a:xfrm>
            <a:off x="2763504" y="4310356"/>
            <a:ext cx="3138721" cy="515365"/>
          </a:xfrm>
          <a:prstGeom prst="rect">
            <a:avLst/>
          </a:prstGeom>
        </p:spPr>
      </p:pic>
    </p:spTree>
    <p:extLst>
      <p:ext uri="{BB962C8B-B14F-4D97-AF65-F5344CB8AC3E}">
        <p14:creationId xmlns:p14="http://schemas.microsoft.com/office/powerpoint/2010/main" val="241171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carte&#10;&#10;Description générée automatiquement">
            <a:extLst>
              <a:ext uri="{FF2B5EF4-FFF2-40B4-BE49-F238E27FC236}">
                <a16:creationId xmlns:a16="http://schemas.microsoft.com/office/drawing/2014/main" id="{58CE8AF1-D46C-4927-AA08-519746B3A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0228" y="690300"/>
            <a:ext cx="999262" cy="5477400"/>
          </a:xfrm>
          <a:prstGeom prst="rect">
            <a:avLst/>
          </a:prstGeom>
        </p:spPr>
      </p:pic>
      <p:sp>
        <p:nvSpPr>
          <p:cNvPr id="7" name="Rectangle 6">
            <a:extLst>
              <a:ext uri="{FF2B5EF4-FFF2-40B4-BE49-F238E27FC236}">
                <a16:creationId xmlns:a16="http://schemas.microsoft.com/office/drawing/2014/main" id="{C5D1AF22-51C8-4B8F-B3A2-B6BB02BAFED2}"/>
              </a:ext>
            </a:extLst>
          </p:cNvPr>
          <p:cNvSpPr/>
          <p:nvPr/>
        </p:nvSpPr>
        <p:spPr>
          <a:xfrm>
            <a:off x="3849738" y="2684721"/>
            <a:ext cx="340242" cy="74427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Forme libre : forme 10">
            <a:extLst>
              <a:ext uri="{FF2B5EF4-FFF2-40B4-BE49-F238E27FC236}">
                <a16:creationId xmlns:a16="http://schemas.microsoft.com/office/drawing/2014/main" id="{EFADB66A-57B2-44E7-A4D1-D22D806270AB}"/>
              </a:ext>
            </a:extLst>
          </p:cNvPr>
          <p:cNvSpPr/>
          <p:nvPr/>
        </p:nvSpPr>
        <p:spPr>
          <a:xfrm>
            <a:off x="1162587" y="1677717"/>
            <a:ext cx="2257425" cy="3187522"/>
          </a:xfrm>
          <a:custGeom>
            <a:avLst/>
            <a:gdLst>
              <a:gd name="connsiteX0" fmla="*/ 0 w 2257425"/>
              <a:gd name="connsiteY0" fmla="*/ 2867025 h 3187522"/>
              <a:gd name="connsiteX1" fmla="*/ 1790700 w 2257425"/>
              <a:gd name="connsiteY1" fmla="*/ 2924175 h 3187522"/>
              <a:gd name="connsiteX2" fmla="*/ 2257425 w 2257425"/>
              <a:gd name="connsiteY2" fmla="*/ 0 h 3187522"/>
            </a:gdLst>
            <a:ahLst/>
            <a:cxnLst>
              <a:cxn ang="0">
                <a:pos x="connsiteX0" y="connsiteY0"/>
              </a:cxn>
              <a:cxn ang="0">
                <a:pos x="connsiteX1" y="connsiteY1"/>
              </a:cxn>
              <a:cxn ang="0">
                <a:pos x="connsiteX2" y="connsiteY2"/>
              </a:cxn>
            </a:cxnLst>
            <a:rect l="l" t="t" r="r" b="b"/>
            <a:pathLst>
              <a:path w="2257425" h="3187522">
                <a:moveTo>
                  <a:pt x="0" y="2867025"/>
                </a:moveTo>
                <a:cubicBezTo>
                  <a:pt x="707231" y="3134518"/>
                  <a:pt x="1414463" y="3402012"/>
                  <a:pt x="1790700" y="2924175"/>
                </a:cubicBezTo>
                <a:cubicBezTo>
                  <a:pt x="2166937" y="2446338"/>
                  <a:pt x="2212181" y="1223169"/>
                  <a:pt x="2257425" y="0"/>
                </a:cubicBezTo>
              </a:path>
            </a:pathLst>
          </a:custGeom>
          <a:noFill/>
          <a:ln w="1270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ZoneTexte 12">
            <a:extLst>
              <a:ext uri="{FF2B5EF4-FFF2-40B4-BE49-F238E27FC236}">
                <a16:creationId xmlns:a16="http://schemas.microsoft.com/office/drawing/2014/main" id="{103499FD-FC7B-4A52-89D3-B36CE955442F}"/>
              </a:ext>
            </a:extLst>
          </p:cNvPr>
          <p:cNvSpPr txBox="1"/>
          <p:nvPr/>
        </p:nvSpPr>
        <p:spPr>
          <a:xfrm>
            <a:off x="234103" y="1680678"/>
            <a:ext cx="2257425" cy="1077218"/>
          </a:xfrm>
          <a:prstGeom prst="rect">
            <a:avLst/>
          </a:prstGeom>
          <a:noFill/>
        </p:spPr>
        <p:txBody>
          <a:bodyPr wrap="square">
            <a:spAutoFit/>
          </a:bodyPr>
          <a:lstStyle/>
          <a:p>
            <a:r>
              <a:rPr lang="fr-BE" sz="3200" dirty="0">
                <a:solidFill>
                  <a:schemeClr val="accent1">
                    <a:lumMod val="75000"/>
                  </a:schemeClr>
                </a:solidFill>
              </a:rPr>
              <a:t>Humboldt </a:t>
            </a:r>
            <a:r>
              <a:rPr lang="fr-BE" sz="3200" dirty="0" err="1">
                <a:solidFill>
                  <a:schemeClr val="accent1">
                    <a:lumMod val="75000"/>
                  </a:schemeClr>
                </a:solidFill>
              </a:rPr>
              <a:t>stream</a:t>
            </a:r>
            <a:endParaRPr lang="fr-BE" sz="3200" dirty="0">
              <a:solidFill>
                <a:schemeClr val="accent1">
                  <a:lumMod val="75000"/>
                </a:schemeClr>
              </a:solidFill>
            </a:endParaRPr>
          </a:p>
        </p:txBody>
      </p:sp>
      <p:pic>
        <p:nvPicPr>
          <p:cNvPr id="18" name="Image 17" descr="Une image contenant eau, mammifère aquatique, mammifère, extérieur&#10;&#10;Description générée automatiquement">
            <a:extLst>
              <a:ext uri="{FF2B5EF4-FFF2-40B4-BE49-F238E27FC236}">
                <a16:creationId xmlns:a16="http://schemas.microsoft.com/office/drawing/2014/main" id="{3C71E9D9-EB9D-47E4-A1AE-4A149CED7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706" y="2757896"/>
            <a:ext cx="2534906" cy="1689525"/>
          </a:xfrm>
          <a:prstGeom prst="rect">
            <a:avLst/>
          </a:prstGeom>
        </p:spPr>
      </p:pic>
      <p:cxnSp>
        <p:nvCxnSpPr>
          <p:cNvPr id="20" name="Connecteur droit 19">
            <a:extLst>
              <a:ext uri="{FF2B5EF4-FFF2-40B4-BE49-F238E27FC236}">
                <a16:creationId xmlns:a16="http://schemas.microsoft.com/office/drawing/2014/main" id="{4FE1D1C0-A1D7-4EE0-8C44-32F4E11B8268}"/>
              </a:ext>
            </a:extLst>
          </p:cNvPr>
          <p:cNvCxnSpPr/>
          <p:nvPr/>
        </p:nvCxnSpPr>
        <p:spPr>
          <a:xfrm flipV="1">
            <a:off x="8658225" y="4401846"/>
            <a:ext cx="285750" cy="145961"/>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E9A725B9-1381-475E-B483-ED9006C16251}"/>
              </a:ext>
            </a:extLst>
          </p:cNvPr>
          <p:cNvCxnSpPr/>
          <p:nvPr/>
        </p:nvCxnSpPr>
        <p:spPr>
          <a:xfrm>
            <a:off x="8943975" y="4401846"/>
            <a:ext cx="752475"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04A7898E-44F7-4820-98AA-B26078799230}"/>
              </a:ext>
            </a:extLst>
          </p:cNvPr>
          <p:cNvCxnSpPr>
            <a:cxnSpLocks/>
          </p:cNvCxnSpPr>
          <p:nvPr/>
        </p:nvCxnSpPr>
        <p:spPr>
          <a:xfrm flipV="1">
            <a:off x="9696450" y="3787150"/>
            <a:ext cx="285750" cy="614698"/>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87093FB7-DFAA-4726-945C-C35165267C69}"/>
              </a:ext>
            </a:extLst>
          </p:cNvPr>
          <p:cNvCxnSpPr>
            <a:cxnSpLocks/>
          </p:cNvCxnSpPr>
          <p:nvPr/>
        </p:nvCxnSpPr>
        <p:spPr>
          <a:xfrm>
            <a:off x="9986258" y="3787150"/>
            <a:ext cx="462667" cy="186071"/>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32FB4DE9-D226-49FA-8F9A-FD7BF3208FB4}"/>
              </a:ext>
            </a:extLst>
          </p:cNvPr>
          <p:cNvCxnSpPr>
            <a:cxnSpLocks/>
          </p:cNvCxnSpPr>
          <p:nvPr/>
        </p:nvCxnSpPr>
        <p:spPr>
          <a:xfrm flipV="1">
            <a:off x="10448925" y="2518788"/>
            <a:ext cx="1276350" cy="1454433"/>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Forme libre : forme 28">
            <a:extLst>
              <a:ext uri="{FF2B5EF4-FFF2-40B4-BE49-F238E27FC236}">
                <a16:creationId xmlns:a16="http://schemas.microsoft.com/office/drawing/2014/main" id="{250FAD57-1E7C-4EB3-9D38-6A3C161D1813}"/>
              </a:ext>
            </a:extLst>
          </p:cNvPr>
          <p:cNvSpPr/>
          <p:nvPr/>
        </p:nvSpPr>
        <p:spPr>
          <a:xfrm>
            <a:off x="6915150" y="4328622"/>
            <a:ext cx="1752600" cy="233092"/>
          </a:xfrm>
          <a:custGeom>
            <a:avLst/>
            <a:gdLst>
              <a:gd name="connsiteX0" fmla="*/ 0 w 1752600"/>
              <a:gd name="connsiteY0" fmla="*/ 181085 h 233092"/>
              <a:gd name="connsiteX1" fmla="*/ 161925 w 1752600"/>
              <a:gd name="connsiteY1" fmla="*/ 110 h 233092"/>
              <a:gd name="connsiteX2" fmla="*/ 400050 w 1752600"/>
              <a:gd name="connsiteY2" fmla="*/ 152510 h 233092"/>
              <a:gd name="connsiteX3" fmla="*/ 590550 w 1752600"/>
              <a:gd name="connsiteY3" fmla="*/ 38210 h 233092"/>
              <a:gd name="connsiteX4" fmla="*/ 828675 w 1752600"/>
              <a:gd name="connsiteY4" fmla="*/ 181085 h 233092"/>
              <a:gd name="connsiteX5" fmla="*/ 1028700 w 1752600"/>
              <a:gd name="connsiteY5" fmla="*/ 47735 h 233092"/>
              <a:gd name="connsiteX6" fmla="*/ 1209675 w 1752600"/>
              <a:gd name="connsiteY6" fmla="*/ 181085 h 233092"/>
              <a:gd name="connsiteX7" fmla="*/ 1447800 w 1752600"/>
              <a:gd name="connsiteY7" fmla="*/ 47735 h 233092"/>
              <a:gd name="connsiteX8" fmla="*/ 1600200 w 1752600"/>
              <a:gd name="connsiteY8" fmla="*/ 209660 h 233092"/>
              <a:gd name="connsiteX9" fmla="*/ 1752600 w 1752600"/>
              <a:gd name="connsiteY9" fmla="*/ 228710 h 23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2600" h="233092">
                <a:moveTo>
                  <a:pt x="0" y="181085"/>
                </a:moveTo>
                <a:cubicBezTo>
                  <a:pt x="47625" y="92978"/>
                  <a:pt x="95250" y="4872"/>
                  <a:pt x="161925" y="110"/>
                </a:cubicBezTo>
                <a:cubicBezTo>
                  <a:pt x="228600" y="-4653"/>
                  <a:pt x="328613" y="146160"/>
                  <a:pt x="400050" y="152510"/>
                </a:cubicBezTo>
                <a:cubicBezTo>
                  <a:pt x="471487" y="158860"/>
                  <a:pt x="519113" y="33447"/>
                  <a:pt x="590550" y="38210"/>
                </a:cubicBezTo>
                <a:cubicBezTo>
                  <a:pt x="661988" y="42972"/>
                  <a:pt x="755650" y="179498"/>
                  <a:pt x="828675" y="181085"/>
                </a:cubicBezTo>
                <a:cubicBezTo>
                  <a:pt x="901700" y="182672"/>
                  <a:pt x="965200" y="47735"/>
                  <a:pt x="1028700" y="47735"/>
                </a:cubicBezTo>
                <a:cubicBezTo>
                  <a:pt x="1092200" y="47735"/>
                  <a:pt x="1139825" y="181085"/>
                  <a:pt x="1209675" y="181085"/>
                </a:cubicBezTo>
                <a:cubicBezTo>
                  <a:pt x="1279525" y="181085"/>
                  <a:pt x="1382713" y="42973"/>
                  <a:pt x="1447800" y="47735"/>
                </a:cubicBezTo>
                <a:cubicBezTo>
                  <a:pt x="1512887" y="52497"/>
                  <a:pt x="1549400" y="179498"/>
                  <a:pt x="1600200" y="209660"/>
                </a:cubicBezTo>
                <a:cubicBezTo>
                  <a:pt x="1651000" y="239822"/>
                  <a:pt x="1701800" y="234266"/>
                  <a:pt x="1752600" y="228710"/>
                </a:cubicBezTo>
              </a:path>
            </a:pathLst>
          </a:cu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0" name="Image 29" descr="Une image contenant carte&#10;&#10;Description générée automatiquement">
            <a:extLst>
              <a:ext uri="{FF2B5EF4-FFF2-40B4-BE49-F238E27FC236}">
                <a16:creationId xmlns:a16="http://schemas.microsoft.com/office/drawing/2014/main" id="{143BBE3E-49B8-4148-9FC5-AE323A91CF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2522" y="1459675"/>
            <a:ext cx="1358852" cy="3623605"/>
          </a:xfrm>
          <a:prstGeom prst="rect">
            <a:avLst/>
          </a:prstGeom>
          <a:ln w="63500">
            <a:solidFill>
              <a:srgbClr val="FF0000"/>
            </a:solidFill>
          </a:ln>
        </p:spPr>
      </p:pic>
      <p:pic>
        <p:nvPicPr>
          <p:cNvPr id="31" name="Image 30" descr="Une image contenant texte, périphérique, jauge, reçu&#10;&#10;Description générée automatiquement">
            <a:extLst>
              <a:ext uri="{FF2B5EF4-FFF2-40B4-BE49-F238E27FC236}">
                <a16:creationId xmlns:a16="http://schemas.microsoft.com/office/drawing/2014/main" id="{258708B5-1CC8-4B84-AFAF-F61616C85EAC}"/>
              </a:ext>
            </a:extLst>
          </p:cNvPr>
          <p:cNvPicPr>
            <a:picLocks noChangeAspect="1"/>
          </p:cNvPicPr>
          <p:nvPr/>
        </p:nvPicPr>
        <p:blipFill rotWithShape="1">
          <a:blip r:embed="rId5">
            <a:extLst>
              <a:ext uri="{28A0092B-C50C-407E-A947-70E740481C1C}">
                <a14:useLocalDpi xmlns:a14="http://schemas.microsoft.com/office/drawing/2010/main" val="0"/>
              </a:ext>
            </a:extLst>
          </a:blip>
          <a:srcRect l="36892" t="4051" r="37235" b="21521"/>
          <a:stretch/>
        </p:blipFill>
        <p:spPr>
          <a:xfrm>
            <a:off x="9715828" y="1677717"/>
            <a:ext cx="723572" cy="2081460"/>
          </a:xfrm>
          <a:prstGeom prst="rect">
            <a:avLst/>
          </a:prstGeom>
        </p:spPr>
      </p:pic>
      <p:cxnSp>
        <p:nvCxnSpPr>
          <p:cNvPr id="33" name="Connecteur droit 32">
            <a:extLst>
              <a:ext uri="{FF2B5EF4-FFF2-40B4-BE49-F238E27FC236}">
                <a16:creationId xmlns:a16="http://schemas.microsoft.com/office/drawing/2014/main" id="{308CAFC6-946F-4BA6-9557-7F5F76A108F0}"/>
              </a:ext>
            </a:extLst>
          </p:cNvPr>
          <p:cNvCxnSpPr>
            <a:cxnSpLocks/>
          </p:cNvCxnSpPr>
          <p:nvPr/>
        </p:nvCxnSpPr>
        <p:spPr>
          <a:xfrm>
            <a:off x="10077614" y="2518788"/>
            <a:ext cx="0" cy="1202289"/>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pic>
        <p:nvPicPr>
          <p:cNvPr id="34" name="Image 33" descr="Une image contenant texte, périphérique, jauge, reçu&#10;&#10;Description générée automatiquement">
            <a:extLst>
              <a:ext uri="{FF2B5EF4-FFF2-40B4-BE49-F238E27FC236}">
                <a16:creationId xmlns:a16="http://schemas.microsoft.com/office/drawing/2014/main" id="{9F05244C-CEA3-4DA4-B0FA-A4E62A7CC6E5}"/>
              </a:ext>
            </a:extLst>
          </p:cNvPr>
          <p:cNvPicPr>
            <a:picLocks noChangeAspect="1"/>
          </p:cNvPicPr>
          <p:nvPr/>
        </p:nvPicPr>
        <p:blipFill rotWithShape="1">
          <a:blip r:embed="rId5">
            <a:extLst>
              <a:ext uri="{28A0092B-C50C-407E-A947-70E740481C1C}">
                <a14:useLocalDpi xmlns:a14="http://schemas.microsoft.com/office/drawing/2010/main" val="0"/>
              </a:ext>
            </a:extLst>
          </a:blip>
          <a:srcRect l="36892" t="4051" r="37235" b="21521"/>
          <a:stretch/>
        </p:blipFill>
        <p:spPr>
          <a:xfrm>
            <a:off x="8410903" y="2258854"/>
            <a:ext cx="723572" cy="2081460"/>
          </a:xfrm>
          <a:prstGeom prst="rect">
            <a:avLst/>
          </a:prstGeom>
        </p:spPr>
      </p:pic>
      <p:cxnSp>
        <p:nvCxnSpPr>
          <p:cNvPr id="35" name="Connecteur droit 34">
            <a:extLst>
              <a:ext uri="{FF2B5EF4-FFF2-40B4-BE49-F238E27FC236}">
                <a16:creationId xmlns:a16="http://schemas.microsoft.com/office/drawing/2014/main" id="{51513471-0D2E-40B2-BEF4-C0E6F8678977}"/>
              </a:ext>
            </a:extLst>
          </p:cNvPr>
          <p:cNvCxnSpPr>
            <a:cxnSpLocks/>
          </p:cNvCxnSpPr>
          <p:nvPr/>
        </p:nvCxnSpPr>
        <p:spPr>
          <a:xfrm>
            <a:off x="8772689" y="3671425"/>
            <a:ext cx="0" cy="630789"/>
          </a:xfrm>
          <a:prstGeom prst="line">
            <a:avLst/>
          </a:prstGeom>
          <a:ln w="63500">
            <a:solidFill>
              <a:srgbClr val="0000FF"/>
            </a:solidFill>
          </a:ln>
        </p:spPr>
        <p:style>
          <a:lnRef idx="1">
            <a:schemeClr val="accent1"/>
          </a:lnRef>
          <a:fillRef idx="0">
            <a:schemeClr val="accent1"/>
          </a:fillRef>
          <a:effectRef idx="0">
            <a:schemeClr val="accent1"/>
          </a:effectRef>
          <a:fontRef idx="minor">
            <a:schemeClr val="tx1"/>
          </a:fontRef>
        </p:style>
      </p:cxnSp>
      <p:sp>
        <p:nvSpPr>
          <p:cNvPr id="41" name="Forme libre : forme 40">
            <a:extLst>
              <a:ext uri="{FF2B5EF4-FFF2-40B4-BE49-F238E27FC236}">
                <a16:creationId xmlns:a16="http://schemas.microsoft.com/office/drawing/2014/main" id="{EB79C643-C6C5-43E5-A95D-588320201613}"/>
              </a:ext>
            </a:extLst>
          </p:cNvPr>
          <p:cNvSpPr/>
          <p:nvPr/>
        </p:nvSpPr>
        <p:spPr>
          <a:xfrm rot="18071791" flipV="1">
            <a:off x="7775298" y="3804342"/>
            <a:ext cx="476250" cy="773816"/>
          </a:xfrm>
          <a:custGeom>
            <a:avLst/>
            <a:gdLst>
              <a:gd name="connsiteX0" fmla="*/ 0 w 2257425"/>
              <a:gd name="connsiteY0" fmla="*/ 2867025 h 3187522"/>
              <a:gd name="connsiteX1" fmla="*/ 1790700 w 2257425"/>
              <a:gd name="connsiteY1" fmla="*/ 2924175 h 3187522"/>
              <a:gd name="connsiteX2" fmla="*/ 2257425 w 2257425"/>
              <a:gd name="connsiteY2" fmla="*/ 0 h 3187522"/>
            </a:gdLst>
            <a:ahLst/>
            <a:cxnLst>
              <a:cxn ang="0">
                <a:pos x="connsiteX0" y="connsiteY0"/>
              </a:cxn>
              <a:cxn ang="0">
                <a:pos x="connsiteX1" y="connsiteY1"/>
              </a:cxn>
              <a:cxn ang="0">
                <a:pos x="connsiteX2" y="connsiteY2"/>
              </a:cxn>
            </a:cxnLst>
            <a:rect l="l" t="t" r="r" b="b"/>
            <a:pathLst>
              <a:path w="2257425" h="3187522">
                <a:moveTo>
                  <a:pt x="0" y="2867025"/>
                </a:moveTo>
                <a:cubicBezTo>
                  <a:pt x="707231" y="3134518"/>
                  <a:pt x="1414463" y="3402012"/>
                  <a:pt x="1790700" y="2924175"/>
                </a:cubicBezTo>
                <a:cubicBezTo>
                  <a:pt x="2166937" y="2446338"/>
                  <a:pt x="2212181" y="1223169"/>
                  <a:pt x="2257425" y="0"/>
                </a:cubicBezTo>
              </a:path>
            </a:pathLst>
          </a:custGeom>
          <a:noFill/>
          <a:ln w="1270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11541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3" grpId="0"/>
      <p:bldP spid="29"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2032" y="6048930"/>
            <a:ext cx="1569067" cy="748873"/>
          </a:xfrm>
          <a:prstGeom prst="rect">
            <a:avLst/>
          </a:prstGeom>
        </p:spPr>
      </p:pic>
      <p:cxnSp>
        <p:nvCxnSpPr>
          <p:cNvPr id="5" name="Straight Connector 4"/>
          <p:cNvCxnSpPr>
            <a:cxnSpLocks/>
          </p:cNvCxnSpPr>
          <p:nvPr/>
        </p:nvCxnSpPr>
        <p:spPr>
          <a:xfrm flipV="1">
            <a:off x="0" y="6423366"/>
            <a:ext cx="9126245" cy="2601"/>
          </a:xfrm>
          <a:prstGeom prst="line">
            <a:avLst/>
          </a:prstGeom>
          <a:ln w="28575">
            <a:solidFill>
              <a:srgbClr val="872639"/>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cxnSpLocks/>
          </p:cNvCxnSpPr>
          <p:nvPr/>
        </p:nvCxnSpPr>
        <p:spPr>
          <a:xfrm>
            <a:off x="10999433" y="6423367"/>
            <a:ext cx="1192567" cy="0"/>
          </a:xfrm>
          <a:prstGeom prst="line">
            <a:avLst/>
          </a:prstGeom>
          <a:ln w="28575">
            <a:solidFill>
              <a:srgbClr val="872639"/>
            </a:solidFill>
          </a:ln>
        </p:spPr>
        <p:style>
          <a:lnRef idx="1">
            <a:schemeClr val="accent1"/>
          </a:lnRef>
          <a:fillRef idx="0">
            <a:schemeClr val="accent1"/>
          </a:fillRef>
          <a:effectRef idx="0">
            <a:schemeClr val="accent1"/>
          </a:effectRef>
          <a:fontRef idx="minor">
            <a:schemeClr val="tx1"/>
          </a:fontRef>
        </p:style>
      </p:cxnSp>
      <p:sp>
        <p:nvSpPr>
          <p:cNvPr id="15" name="Subtitle 13">
            <a:extLst>
              <a:ext uri="{FF2B5EF4-FFF2-40B4-BE49-F238E27FC236}">
                <a16:creationId xmlns:a16="http://schemas.microsoft.com/office/drawing/2014/main" id="{BFC057BE-7F83-458B-9406-EEF20B81EDFA}"/>
              </a:ext>
            </a:extLst>
          </p:cNvPr>
          <p:cNvSpPr txBox="1">
            <a:spLocks/>
          </p:cNvSpPr>
          <p:nvPr/>
        </p:nvSpPr>
        <p:spPr>
          <a:xfrm>
            <a:off x="1722111" y="7205467"/>
            <a:ext cx="10277384" cy="513709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1" indent="-342900" algn="l">
              <a:buFont typeface="Arial" panose="020B0604020202020204" pitchFamily="34" charset="0"/>
              <a:buChar char="•"/>
            </a:pPr>
            <a:endParaRPr lang="fr-BE" dirty="0"/>
          </a:p>
          <a:p>
            <a:pPr marL="342900" indent="-342900" algn="l">
              <a:buFont typeface="Arial" panose="020B0604020202020204" pitchFamily="34" charset="0"/>
              <a:buChar char="•"/>
            </a:pPr>
            <a:r>
              <a:rPr lang="fr-BE" dirty="0"/>
              <a:t>General </a:t>
            </a:r>
            <a:r>
              <a:rPr lang="fr-BE" dirty="0" err="1"/>
              <a:t>winClimatee</a:t>
            </a:r>
            <a:r>
              <a:rPr lang="fr-BE" dirty="0"/>
              <a:t> </a:t>
            </a:r>
            <a:r>
              <a:rPr lang="fr-BE" dirty="0" err="1"/>
              <a:t>making</a:t>
            </a:r>
            <a:r>
              <a:rPr lang="fr-BE" dirty="0"/>
              <a:t> </a:t>
            </a:r>
            <a:r>
              <a:rPr lang="fr-BE" dirty="0" err="1"/>
              <a:t>principles</a:t>
            </a:r>
            <a:r>
              <a:rPr lang="fr-BE" dirty="0"/>
              <a:t> of the house</a:t>
            </a:r>
          </a:p>
          <a:p>
            <a:pPr marL="800100" lvl="1" indent="-342900" algn="l">
              <a:buFont typeface="Arial" panose="020B0604020202020204" pitchFamily="34" charset="0"/>
              <a:buChar char="•"/>
            </a:pPr>
            <a:r>
              <a:rPr lang="fr-BE" dirty="0" err="1"/>
              <a:t>What</a:t>
            </a:r>
            <a:r>
              <a:rPr lang="fr-BE" dirty="0"/>
              <a:t> are the main cépages </a:t>
            </a:r>
            <a:r>
              <a:rPr lang="fr-BE" dirty="0" err="1"/>
              <a:t>used</a:t>
            </a:r>
            <a:r>
              <a:rPr lang="fr-BE" dirty="0"/>
              <a:t>?</a:t>
            </a:r>
          </a:p>
          <a:p>
            <a:pPr marL="800100" lvl="1" indent="-342900" algn="l">
              <a:buFont typeface="Arial" panose="020B0604020202020204" pitchFamily="34" charset="0"/>
              <a:buChar char="•"/>
            </a:pPr>
            <a:r>
              <a:rPr lang="fr-BE" dirty="0" err="1"/>
              <a:t>Own</a:t>
            </a:r>
            <a:r>
              <a:rPr lang="fr-BE" dirty="0"/>
              <a:t> </a:t>
            </a:r>
            <a:r>
              <a:rPr lang="fr-BE" dirty="0" err="1"/>
              <a:t>grapes</a:t>
            </a:r>
            <a:r>
              <a:rPr lang="fr-BE" dirty="0"/>
              <a:t> /  </a:t>
            </a:r>
            <a:r>
              <a:rPr lang="fr-BE" dirty="0" err="1"/>
              <a:t>bought</a:t>
            </a:r>
            <a:r>
              <a:rPr lang="fr-BE" dirty="0"/>
              <a:t> </a:t>
            </a:r>
            <a:r>
              <a:rPr lang="fr-BE" dirty="0" err="1"/>
              <a:t>grapes</a:t>
            </a:r>
            <a:r>
              <a:rPr lang="fr-BE" dirty="0"/>
              <a:t>?</a:t>
            </a:r>
          </a:p>
          <a:p>
            <a:pPr marL="800100" lvl="1" indent="-342900" algn="l">
              <a:buFont typeface="Arial" panose="020B0604020202020204" pitchFamily="34" charset="0"/>
              <a:buChar char="•"/>
            </a:pPr>
            <a:r>
              <a:rPr lang="fr-BE" dirty="0"/>
              <a:t>BIO? Biodynamie? </a:t>
            </a:r>
          </a:p>
          <a:p>
            <a:pPr marL="800100" lvl="1" indent="-342900" algn="l">
              <a:buFont typeface="Arial" panose="020B0604020202020204" pitchFamily="34" charset="0"/>
              <a:buChar char="•"/>
            </a:pPr>
            <a:r>
              <a:rPr lang="fr-BE" dirty="0" err="1"/>
              <a:t>Special</a:t>
            </a:r>
            <a:r>
              <a:rPr lang="fr-BE" dirty="0"/>
              <a:t> </a:t>
            </a:r>
            <a:r>
              <a:rPr lang="fr-BE" dirty="0" err="1"/>
              <a:t>winemaking</a:t>
            </a:r>
            <a:r>
              <a:rPr lang="fr-BE" dirty="0"/>
              <a:t> techniques of the </a:t>
            </a:r>
            <a:r>
              <a:rPr lang="fr-BE" dirty="0" err="1"/>
              <a:t>region</a:t>
            </a:r>
            <a:endParaRPr lang="fr-BE" dirty="0"/>
          </a:p>
          <a:p>
            <a:pPr marL="800100" lvl="1" indent="-342900" algn="l">
              <a:buFont typeface="Arial" panose="020B0604020202020204" pitchFamily="34" charset="0"/>
              <a:buChar char="•"/>
            </a:pPr>
            <a:r>
              <a:rPr lang="fr-BE" dirty="0"/>
              <a:t>Types of </a:t>
            </a:r>
            <a:r>
              <a:rPr lang="fr-BE" dirty="0" err="1"/>
              <a:t>wines</a:t>
            </a:r>
            <a:r>
              <a:rPr lang="fr-BE" dirty="0"/>
              <a:t> </a:t>
            </a:r>
            <a:r>
              <a:rPr lang="fr-BE" dirty="0" err="1"/>
              <a:t>produced</a:t>
            </a:r>
            <a:endParaRPr lang="fr-BE" dirty="0"/>
          </a:p>
          <a:p>
            <a:pPr marL="1257300" lvl="2" indent="-342900" algn="l">
              <a:buFont typeface="Arial" panose="020B0604020202020204" pitchFamily="34" charset="0"/>
              <a:buChar char="•"/>
            </a:pPr>
            <a:r>
              <a:rPr lang="fr-BE" dirty="0" err="1"/>
              <a:t>Sparkling</a:t>
            </a:r>
            <a:endParaRPr lang="fr-BE" dirty="0"/>
          </a:p>
          <a:p>
            <a:pPr marL="1257300" lvl="2" indent="-342900" algn="l">
              <a:buFont typeface="Arial" panose="020B0604020202020204" pitchFamily="34" charset="0"/>
              <a:buChar char="•"/>
            </a:pPr>
            <a:r>
              <a:rPr lang="fr-BE" dirty="0"/>
              <a:t>White</a:t>
            </a:r>
          </a:p>
          <a:p>
            <a:pPr marL="1257300" lvl="2" indent="-342900" algn="l">
              <a:buFont typeface="Arial" panose="020B0604020202020204" pitchFamily="34" charset="0"/>
              <a:buChar char="•"/>
            </a:pPr>
            <a:r>
              <a:rPr lang="fr-BE" dirty="0"/>
              <a:t>Rosé</a:t>
            </a:r>
          </a:p>
          <a:p>
            <a:pPr marL="1257300" lvl="2" indent="-342900" algn="l">
              <a:buFont typeface="Arial" panose="020B0604020202020204" pitchFamily="34" charset="0"/>
              <a:buChar char="•"/>
            </a:pPr>
            <a:r>
              <a:rPr lang="fr-BE" dirty="0"/>
              <a:t>Red</a:t>
            </a:r>
          </a:p>
          <a:p>
            <a:pPr marL="1257300" lvl="2" indent="-342900" algn="l">
              <a:buFont typeface="Arial" panose="020B0604020202020204" pitchFamily="34" charset="0"/>
              <a:buChar char="•"/>
            </a:pPr>
            <a:r>
              <a:rPr lang="fr-BE" dirty="0" err="1"/>
              <a:t>Others</a:t>
            </a:r>
            <a:r>
              <a:rPr lang="fr-BE" dirty="0"/>
              <a:t> (</a:t>
            </a:r>
            <a:r>
              <a:rPr lang="fr-BE" dirty="0" err="1"/>
              <a:t>fortified</a:t>
            </a:r>
            <a:r>
              <a:rPr lang="fr-BE" dirty="0"/>
              <a:t>, orange, …)</a:t>
            </a:r>
          </a:p>
          <a:p>
            <a:pPr algn="l"/>
            <a:endParaRPr lang="fr-BE" dirty="0"/>
          </a:p>
        </p:txBody>
      </p:sp>
      <p:sp>
        <p:nvSpPr>
          <p:cNvPr id="7" name="ZoneTexte 6">
            <a:extLst>
              <a:ext uri="{FF2B5EF4-FFF2-40B4-BE49-F238E27FC236}">
                <a16:creationId xmlns:a16="http://schemas.microsoft.com/office/drawing/2014/main" id="{54138D8D-7FAA-42BF-AD8C-C239E5BA1E77}"/>
              </a:ext>
            </a:extLst>
          </p:cNvPr>
          <p:cNvSpPr txBox="1"/>
          <p:nvPr/>
        </p:nvSpPr>
        <p:spPr>
          <a:xfrm>
            <a:off x="5485862" y="1738834"/>
            <a:ext cx="6109854" cy="3139321"/>
          </a:xfrm>
          <a:prstGeom prst="rect">
            <a:avLst/>
          </a:prstGeom>
          <a:noFill/>
        </p:spPr>
        <p:txBody>
          <a:bodyPr wrap="square">
            <a:spAutoFit/>
          </a:bodyPr>
          <a:lstStyle/>
          <a:p>
            <a:r>
              <a:rPr lang="fr-BE" dirty="0"/>
              <a:t>1750 : La famille </a:t>
            </a:r>
            <a:r>
              <a:rPr lang="fr-BE" dirty="0" err="1"/>
              <a:t>Echenique</a:t>
            </a:r>
            <a:r>
              <a:rPr lang="fr-BE" dirty="0"/>
              <a:t>, d’origine basque, implante la vigne dans la vallée de </a:t>
            </a:r>
            <a:r>
              <a:rPr lang="fr-BE" dirty="0" err="1"/>
              <a:t>Colchagua</a:t>
            </a:r>
            <a:r>
              <a:rPr lang="fr-BE" dirty="0"/>
              <a:t> aux environs de 1750.</a:t>
            </a:r>
            <a:br>
              <a:rPr lang="fr-BE" dirty="0"/>
            </a:br>
            <a:r>
              <a:rPr lang="fr-BE" dirty="0"/>
              <a:t>« Los </a:t>
            </a:r>
            <a:r>
              <a:rPr lang="fr-BE" dirty="0" err="1"/>
              <a:t>Vascos</a:t>
            </a:r>
            <a:r>
              <a:rPr lang="fr-BE" dirty="0"/>
              <a:t> » = « le Basque »</a:t>
            </a:r>
          </a:p>
          <a:p>
            <a:endParaRPr lang="fr-BE" dirty="0"/>
          </a:p>
          <a:p>
            <a:r>
              <a:rPr lang="fr-BE" dirty="0"/>
              <a:t>1947, amélioration cuverie, chais la production s’organise</a:t>
            </a:r>
            <a:br>
              <a:rPr lang="fr-BE" dirty="0"/>
            </a:br>
            <a:br>
              <a:rPr lang="fr-BE" dirty="0"/>
            </a:br>
            <a:r>
              <a:rPr lang="fr-BE" dirty="0"/>
              <a:t>1988 Achat par le Baron Eric de Rothschild </a:t>
            </a:r>
            <a:br>
              <a:rPr lang="fr-BE" dirty="0"/>
            </a:br>
            <a:r>
              <a:rPr lang="fr-BE" dirty="0"/>
              <a:t>(Belle région, bon potentiel… )</a:t>
            </a:r>
          </a:p>
          <a:p>
            <a:endParaRPr lang="fr-BE" dirty="0"/>
          </a:p>
          <a:p>
            <a:r>
              <a:rPr lang="fr-BE" dirty="0"/>
              <a:t>2020 Arrivée de Saskia – Elle a toujours connu Los </a:t>
            </a:r>
            <a:r>
              <a:rPr lang="fr-BE" dirty="0" err="1"/>
              <a:t>Vascos</a:t>
            </a:r>
            <a:r>
              <a:rPr lang="fr-BE" dirty="0"/>
              <a:t>, </a:t>
            </a:r>
            <a:br>
              <a:rPr lang="fr-BE" dirty="0"/>
            </a:br>
            <a:r>
              <a:rPr lang="fr-BE" dirty="0"/>
              <a:t>Elle y allait en vacances…</a:t>
            </a:r>
          </a:p>
        </p:txBody>
      </p:sp>
      <p:pic>
        <p:nvPicPr>
          <p:cNvPr id="8" name="Image 7" descr="Une image contenant personne, bâtiment, extérieur, complet&#10;&#10;Description générée automatiquement">
            <a:extLst>
              <a:ext uri="{FF2B5EF4-FFF2-40B4-BE49-F238E27FC236}">
                <a16:creationId xmlns:a16="http://schemas.microsoft.com/office/drawing/2014/main" id="{9131E339-6538-4F11-81EE-1D04FC527D72}"/>
              </a:ext>
            </a:extLst>
          </p:cNvPr>
          <p:cNvPicPr>
            <a:picLocks noChangeAspect="1"/>
          </p:cNvPicPr>
          <p:nvPr/>
        </p:nvPicPr>
        <p:blipFill rotWithShape="1">
          <a:blip r:embed="rId3">
            <a:extLst>
              <a:ext uri="{28A0092B-C50C-407E-A947-70E740481C1C}">
                <a14:useLocalDpi xmlns:a14="http://schemas.microsoft.com/office/drawing/2010/main" val="0"/>
              </a:ext>
            </a:extLst>
          </a:blip>
          <a:srcRect r="13276"/>
          <a:stretch/>
        </p:blipFill>
        <p:spPr>
          <a:xfrm>
            <a:off x="876311" y="1288868"/>
            <a:ext cx="4283944" cy="3294797"/>
          </a:xfrm>
          <a:prstGeom prst="rect">
            <a:avLst/>
          </a:prstGeom>
        </p:spPr>
      </p:pic>
      <p:sp>
        <p:nvSpPr>
          <p:cNvPr id="9" name="ZoneTexte 8">
            <a:extLst>
              <a:ext uri="{FF2B5EF4-FFF2-40B4-BE49-F238E27FC236}">
                <a16:creationId xmlns:a16="http://schemas.microsoft.com/office/drawing/2014/main" id="{E73A626D-BF41-4A37-9367-C864D05B7843}"/>
              </a:ext>
            </a:extLst>
          </p:cNvPr>
          <p:cNvSpPr txBox="1"/>
          <p:nvPr/>
        </p:nvSpPr>
        <p:spPr>
          <a:xfrm>
            <a:off x="11303679" y="7968580"/>
            <a:ext cx="10277383" cy="369332"/>
          </a:xfrm>
          <a:prstGeom prst="rect">
            <a:avLst/>
          </a:prstGeom>
          <a:noFill/>
        </p:spPr>
        <p:txBody>
          <a:bodyPr wrap="square">
            <a:spAutoFit/>
          </a:bodyPr>
          <a:lstStyle/>
          <a:p>
            <a:r>
              <a:rPr lang="fr-BE" dirty="0"/>
              <a:t>Elle souhaite que los Vasco soit reconnaissable SANS marquer chaque fois « du Château </a:t>
            </a:r>
            <a:r>
              <a:rPr lang="fr-BE" dirty="0" err="1"/>
              <a:t>Lafite</a:t>
            </a:r>
            <a:r>
              <a:rPr lang="fr-BE" dirty="0"/>
              <a:t> </a:t>
            </a:r>
            <a:r>
              <a:rPr lang="fr-BE" dirty="0" err="1"/>
              <a:t>Rothscild</a:t>
            </a:r>
            <a:r>
              <a:rPr lang="fr-BE" dirty="0"/>
              <a:t> ». </a:t>
            </a:r>
          </a:p>
        </p:txBody>
      </p:sp>
    </p:spTree>
    <p:extLst>
      <p:ext uri="{BB962C8B-B14F-4D97-AF65-F5344CB8AC3E}">
        <p14:creationId xmlns:p14="http://schemas.microsoft.com/office/powerpoint/2010/main" val="2196501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060D36A-DBBF-482C-B35C-279B7DD74515}"/>
              </a:ext>
            </a:extLst>
          </p:cNvPr>
          <p:cNvSpPr txBox="1"/>
          <p:nvPr/>
        </p:nvSpPr>
        <p:spPr>
          <a:xfrm>
            <a:off x="754482" y="876117"/>
            <a:ext cx="8951495" cy="1077218"/>
          </a:xfrm>
          <a:prstGeom prst="rect">
            <a:avLst/>
          </a:prstGeom>
          <a:noFill/>
        </p:spPr>
        <p:txBody>
          <a:bodyPr wrap="square">
            <a:spAutoFit/>
          </a:bodyPr>
          <a:lstStyle/>
          <a:p>
            <a:r>
              <a:rPr lang="fr-BE" sz="2800" dirty="0"/>
              <a:t>Cabernet sauvignon (85 %), </a:t>
            </a:r>
            <a:br>
              <a:rPr lang="fr-BE" sz="2800" dirty="0"/>
            </a:br>
            <a:r>
              <a:rPr lang="fr-BE" dirty="0" err="1"/>
              <a:t>carmenère</a:t>
            </a:r>
            <a:r>
              <a:rPr lang="fr-BE" dirty="0"/>
              <a:t> (5%), syrah (4%), malbec (1%) </a:t>
            </a:r>
            <a:br>
              <a:rPr lang="fr-BE" dirty="0"/>
            </a:br>
            <a:r>
              <a:rPr lang="fr-BE" dirty="0"/>
              <a:t>White chardonnay (5 %)  + Casablanca Valley + Sauvignon blanc Casablanca Valley</a:t>
            </a:r>
          </a:p>
        </p:txBody>
      </p:sp>
      <p:pic>
        <p:nvPicPr>
          <p:cNvPr id="7" name="Image 6" descr="Une image contenant raisin, fruit, plante&#10;&#10;Description générée automatiquement">
            <a:extLst>
              <a:ext uri="{FF2B5EF4-FFF2-40B4-BE49-F238E27FC236}">
                <a16:creationId xmlns:a16="http://schemas.microsoft.com/office/drawing/2014/main" id="{0B67B8BF-76A1-47A2-972D-0C5FC1816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4413" y="2306554"/>
            <a:ext cx="6191250" cy="3143250"/>
          </a:xfrm>
          <a:prstGeom prst="rect">
            <a:avLst/>
          </a:prstGeom>
        </p:spPr>
      </p:pic>
      <p:pic>
        <p:nvPicPr>
          <p:cNvPr id="9" name="Image 8" descr="Une image contenant arbre, extérieur&#10;&#10;Description générée automatiquement">
            <a:extLst>
              <a:ext uri="{FF2B5EF4-FFF2-40B4-BE49-F238E27FC236}">
                <a16:creationId xmlns:a16="http://schemas.microsoft.com/office/drawing/2014/main" id="{3461AA16-8F6C-4D88-B7C5-B74D960F9079}"/>
              </a:ext>
            </a:extLst>
          </p:cNvPr>
          <p:cNvPicPr>
            <a:picLocks noChangeAspect="1"/>
          </p:cNvPicPr>
          <p:nvPr/>
        </p:nvPicPr>
        <p:blipFill rotWithShape="1">
          <a:blip r:embed="rId3">
            <a:extLst>
              <a:ext uri="{28A0092B-C50C-407E-A947-70E740481C1C}">
                <a14:useLocalDpi xmlns:a14="http://schemas.microsoft.com/office/drawing/2010/main" val="0"/>
              </a:ext>
            </a:extLst>
          </a:blip>
          <a:srcRect l="32812"/>
          <a:stretch/>
        </p:blipFill>
        <p:spPr>
          <a:xfrm>
            <a:off x="754482" y="2300025"/>
            <a:ext cx="3167813" cy="3143249"/>
          </a:xfrm>
          <a:prstGeom prst="rect">
            <a:avLst/>
          </a:prstGeom>
        </p:spPr>
      </p:pic>
      <p:pic>
        <p:nvPicPr>
          <p:cNvPr id="11" name="Image 10" descr="Une image contenant gâteau, chocolat, tranche, sol&#10;&#10;Description générée automatiquement">
            <a:extLst>
              <a:ext uri="{FF2B5EF4-FFF2-40B4-BE49-F238E27FC236}">
                <a16:creationId xmlns:a16="http://schemas.microsoft.com/office/drawing/2014/main" id="{FE6CEDB3-1918-4A64-A8A6-BEB4A3C151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9706" y="2306554"/>
            <a:ext cx="3457074" cy="3149779"/>
          </a:xfrm>
          <a:prstGeom prst="rect">
            <a:avLst/>
          </a:prstGeom>
        </p:spPr>
      </p:pic>
      <p:sp>
        <p:nvSpPr>
          <p:cNvPr id="13" name="ZoneTexte 12">
            <a:extLst>
              <a:ext uri="{FF2B5EF4-FFF2-40B4-BE49-F238E27FC236}">
                <a16:creationId xmlns:a16="http://schemas.microsoft.com/office/drawing/2014/main" id="{FDDB74F4-3919-411A-BBFE-6C231E88CF2B}"/>
              </a:ext>
            </a:extLst>
          </p:cNvPr>
          <p:cNvSpPr txBox="1"/>
          <p:nvPr/>
        </p:nvSpPr>
        <p:spPr>
          <a:xfrm>
            <a:off x="9015663" y="5727519"/>
            <a:ext cx="2526128" cy="523220"/>
          </a:xfrm>
          <a:prstGeom prst="rect">
            <a:avLst/>
          </a:prstGeom>
          <a:noFill/>
        </p:spPr>
        <p:txBody>
          <a:bodyPr wrap="square">
            <a:spAutoFit/>
          </a:bodyPr>
          <a:lstStyle/>
          <a:p>
            <a:r>
              <a:rPr lang="fr-BE" sz="2800" dirty="0">
                <a:solidFill>
                  <a:srgbClr val="FF0000"/>
                </a:solidFill>
              </a:rPr>
              <a:t>Sol Volcanique</a:t>
            </a:r>
            <a:endParaRPr lang="fr-BE" dirty="0">
              <a:solidFill>
                <a:srgbClr val="FF0000"/>
              </a:solidFill>
            </a:endParaRPr>
          </a:p>
        </p:txBody>
      </p:sp>
      <p:sp>
        <p:nvSpPr>
          <p:cNvPr id="14" name="Forme libre : forme 13">
            <a:extLst>
              <a:ext uri="{FF2B5EF4-FFF2-40B4-BE49-F238E27FC236}">
                <a16:creationId xmlns:a16="http://schemas.microsoft.com/office/drawing/2014/main" id="{72B42116-215B-41ED-8427-3C50DB9212C1}"/>
              </a:ext>
            </a:extLst>
          </p:cNvPr>
          <p:cNvSpPr/>
          <p:nvPr/>
        </p:nvSpPr>
        <p:spPr>
          <a:xfrm>
            <a:off x="7826758" y="4796589"/>
            <a:ext cx="1301200" cy="1155032"/>
          </a:xfrm>
          <a:custGeom>
            <a:avLst/>
            <a:gdLst>
              <a:gd name="connsiteX0" fmla="*/ 1301200 w 1301200"/>
              <a:gd name="connsiteY0" fmla="*/ 0 h 1155032"/>
              <a:gd name="connsiteX1" fmla="*/ 1789 w 1301200"/>
              <a:gd name="connsiteY1" fmla="*/ 545432 h 1155032"/>
              <a:gd name="connsiteX2" fmla="*/ 1076610 w 1301200"/>
              <a:gd name="connsiteY2" fmla="*/ 1155032 h 1155032"/>
            </a:gdLst>
            <a:ahLst/>
            <a:cxnLst>
              <a:cxn ang="0">
                <a:pos x="connsiteX0" y="connsiteY0"/>
              </a:cxn>
              <a:cxn ang="0">
                <a:pos x="connsiteX1" y="connsiteY1"/>
              </a:cxn>
              <a:cxn ang="0">
                <a:pos x="connsiteX2" y="connsiteY2"/>
              </a:cxn>
            </a:cxnLst>
            <a:rect l="l" t="t" r="r" b="b"/>
            <a:pathLst>
              <a:path w="1301200" h="1155032">
                <a:moveTo>
                  <a:pt x="1301200" y="0"/>
                </a:moveTo>
                <a:cubicBezTo>
                  <a:pt x="670210" y="176463"/>
                  <a:pt x="39221" y="352927"/>
                  <a:pt x="1789" y="545432"/>
                </a:cubicBezTo>
                <a:cubicBezTo>
                  <a:pt x="-35643" y="737937"/>
                  <a:pt x="520483" y="946484"/>
                  <a:pt x="1076610" y="1155032"/>
                </a:cubicBezTo>
              </a:path>
            </a:pathLst>
          </a:custGeom>
          <a:noFill/>
          <a:ln w="63500">
            <a:solidFill>
              <a:srgbClr val="FF0000"/>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ZoneTexte 14">
            <a:extLst>
              <a:ext uri="{FF2B5EF4-FFF2-40B4-BE49-F238E27FC236}">
                <a16:creationId xmlns:a16="http://schemas.microsoft.com/office/drawing/2014/main" id="{592493A0-7267-4E6C-9CA8-AE8671FA7F90}"/>
              </a:ext>
            </a:extLst>
          </p:cNvPr>
          <p:cNvSpPr txBox="1"/>
          <p:nvPr/>
        </p:nvSpPr>
        <p:spPr>
          <a:xfrm>
            <a:off x="4819136" y="5720273"/>
            <a:ext cx="3457074" cy="523220"/>
          </a:xfrm>
          <a:prstGeom prst="rect">
            <a:avLst/>
          </a:prstGeom>
          <a:noFill/>
        </p:spPr>
        <p:txBody>
          <a:bodyPr wrap="square">
            <a:spAutoFit/>
          </a:bodyPr>
          <a:lstStyle/>
          <a:p>
            <a:r>
              <a:rPr lang="fr-BE" sz="2800" dirty="0">
                <a:solidFill>
                  <a:srgbClr val="FF0000"/>
                </a:solidFill>
              </a:rPr>
              <a:t>Cabernet-Sauvignon</a:t>
            </a:r>
            <a:endParaRPr lang="fr-BE" dirty="0">
              <a:solidFill>
                <a:srgbClr val="FF0000"/>
              </a:solidFill>
            </a:endParaRPr>
          </a:p>
        </p:txBody>
      </p:sp>
      <p:sp>
        <p:nvSpPr>
          <p:cNvPr id="17" name="ZoneTexte 16">
            <a:extLst>
              <a:ext uri="{FF2B5EF4-FFF2-40B4-BE49-F238E27FC236}">
                <a16:creationId xmlns:a16="http://schemas.microsoft.com/office/drawing/2014/main" id="{FBFF4AD1-0DC0-44C1-B017-07AD33410A8E}"/>
              </a:ext>
            </a:extLst>
          </p:cNvPr>
          <p:cNvSpPr txBox="1"/>
          <p:nvPr/>
        </p:nvSpPr>
        <p:spPr>
          <a:xfrm>
            <a:off x="1283317" y="5720273"/>
            <a:ext cx="3457074" cy="523220"/>
          </a:xfrm>
          <a:prstGeom prst="rect">
            <a:avLst/>
          </a:prstGeom>
          <a:noFill/>
        </p:spPr>
        <p:txBody>
          <a:bodyPr wrap="square">
            <a:spAutoFit/>
          </a:bodyPr>
          <a:lstStyle/>
          <a:p>
            <a:r>
              <a:rPr lang="fr-BE" sz="2800" dirty="0">
                <a:solidFill>
                  <a:srgbClr val="FF0000"/>
                </a:solidFill>
              </a:rPr>
              <a:t>Irrigué &amp; Palissé</a:t>
            </a:r>
            <a:endParaRPr lang="fr-BE" dirty="0">
              <a:solidFill>
                <a:srgbClr val="FF0000"/>
              </a:solidFill>
            </a:endParaRPr>
          </a:p>
        </p:txBody>
      </p:sp>
      <p:sp>
        <p:nvSpPr>
          <p:cNvPr id="18" name="Forme libre : forme 17">
            <a:extLst>
              <a:ext uri="{FF2B5EF4-FFF2-40B4-BE49-F238E27FC236}">
                <a16:creationId xmlns:a16="http://schemas.microsoft.com/office/drawing/2014/main" id="{EFF0B846-CF74-41B9-89D7-2B34EFEA064C}"/>
              </a:ext>
            </a:extLst>
          </p:cNvPr>
          <p:cNvSpPr/>
          <p:nvPr/>
        </p:nvSpPr>
        <p:spPr>
          <a:xfrm>
            <a:off x="244128" y="5069305"/>
            <a:ext cx="1301200" cy="878930"/>
          </a:xfrm>
          <a:custGeom>
            <a:avLst/>
            <a:gdLst>
              <a:gd name="connsiteX0" fmla="*/ 1301200 w 1301200"/>
              <a:gd name="connsiteY0" fmla="*/ 0 h 1155032"/>
              <a:gd name="connsiteX1" fmla="*/ 1789 w 1301200"/>
              <a:gd name="connsiteY1" fmla="*/ 545432 h 1155032"/>
              <a:gd name="connsiteX2" fmla="*/ 1076610 w 1301200"/>
              <a:gd name="connsiteY2" fmla="*/ 1155032 h 1155032"/>
            </a:gdLst>
            <a:ahLst/>
            <a:cxnLst>
              <a:cxn ang="0">
                <a:pos x="connsiteX0" y="connsiteY0"/>
              </a:cxn>
              <a:cxn ang="0">
                <a:pos x="connsiteX1" y="connsiteY1"/>
              </a:cxn>
              <a:cxn ang="0">
                <a:pos x="connsiteX2" y="connsiteY2"/>
              </a:cxn>
            </a:cxnLst>
            <a:rect l="l" t="t" r="r" b="b"/>
            <a:pathLst>
              <a:path w="1301200" h="1155032">
                <a:moveTo>
                  <a:pt x="1301200" y="0"/>
                </a:moveTo>
                <a:cubicBezTo>
                  <a:pt x="670210" y="176463"/>
                  <a:pt x="39221" y="352927"/>
                  <a:pt x="1789" y="545432"/>
                </a:cubicBezTo>
                <a:cubicBezTo>
                  <a:pt x="-35643" y="737937"/>
                  <a:pt x="520483" y="946484"/>
                  <a:pt x="1076610" y="1155032"/>
                </a:cubicBezTo>
              </a:path>
            </a:pathLst>
          </a:custGeom>
          <a:noFill/>
          <a:ln w="63500">
            <a:solidFill>
              <a:srgbClr val="FF0000"/>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41198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7"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D6A736-F982-424A-9862-39EAE2F45327}"/>
              </a:ext>
            </a:extLst>
          </p:cNvPr>
          <p:cNvSpPr>
            <a:spLocks noGrp="1"/>
          </p:cNvSpPr>
          <p:nvPr>
            <p:ph type="title"/>
          </p:nvPr>
        </p:nvSpPr>
        <p:spPr/>
        <p:txBody>
          <a:bodyPr/>
          <a:lstStyle/>
          <a:p>
            <a:r>
              <a:rPr lang="fr-BE" dirty="0"/>
              <a:t>                          </a:t>
            </a:r>
          </a:p>
        </p:txBody>
      </p:sp>
      <p:sp>
        <p:nvSpPr>
          <p:cNvPr id="4" name="ZoneTexte 3">
            <a:extLst>
              <a:ext uri="{FF2B5EF4-FFF2-40B4-BE49-F238E27FC236}">
                <a16:creationId xmlns:a16="http://schemas.microsoft.com/office/drawing/2014/main" id="{2FA86791-CF57-4276-9B14-9CE0C036F043}"/>
              </a:ext>
            </a:extLst>
          </p:cNvPr>
          <p:cNvSpPr txBox="1"/>
          <p:nvPr/>
        </p:nvSpPr>
        <p:spPr>
          <a:xfrm>
            <a:off x="838200" y="1027906"/>
            <a:ext cx="8951495" cy="2677656"/>
          </a:xfrm>
          <a:prstGeom prst="rect">
            <a:avLst/>
          </a:prstGeom>
          <a:noFill/>
        </p:spPr>
        <p:txBody>
          <a:bodyPr wrap="square">
            <a:spAutoFit/>
          </a:bodyPr>
          <a:lstStyle/>
          <a:p>
            <a:r>
              <a:rPr lang="fr-BE" sz="2800" dirty="0" err="1"/>
              <a:t>Winemaking</a:t>
            </a:r>
            <a:r>
              <a:rPr lang="fr-BE" sz="2800" dirty="0"/>
              <a:t> // </a:t>
            </a:r>
            <a:r>
              <a:rPr lang="fr-BE" sz="2800" dirty="0" err="1"/>
              <a:t>Lafite</a:t>
            </a:r>
            <a:r>
              <a:rPr lang="fr-BE" sz="2800" dirty="0"/>
              <a:t> </a:t>
            </a:r>
            <a:r>
              <a:rPr lang="fr-BE" sz="2800" dirty="0" err="1"/>
              <a:t>Rotschild</a:t>
            </a:r>
            <a:r>
              <a:rPr lang="fr-BE" sz="2800" dirty="0"/>
              <a:t> </a:t>
            </a:r>
          </a:p>
          <a:p>
            <a:r>
              <a:rPr lang="fr-BE" sz="2800" dirty="0" err="1"/>
              <a:t>Grape</a:t>
            </a:r>
            <a:br>
              <a:rPr lang="fr-BE" sz="2800" dirty="0"/>
            </a:br>
            <a:r>
              <a:rPr lang="fr-BE" sz="2800" dirty="0"/>
              <a:t>Chais</a:t>
            </a:r>
            <a:br>
              <a:rPr lang="fr-BE" sz="2800" dirty="0"/>
            </a:br>
            <a:r>
              <a:rPr lang="fr-BE" sz="2800" dirty="0"/>
              <a:t>Team </a:t>
            </a:r>
          </a:p>
          <a:p>
            <a:r>
              <a:rPr lang="fr-BE" sz="2800" dirty="0"/>
              <a:t>Barrels </a:t>
            </a:r>
          </a:p>
          <a:p>
            <a:r>
              <a:rPr lang="fr-BE" sz="2800" dirty="0" err="1"/>
              <a:t>Winemaking</a:t>
            </a:r>
            <a:endParaRPr lang="fr-BE" sz="2800" dirty="0"/>
          </a:p>
        </p:txBody>
      </p:sp>
      <p:sp>
        <p:nvSpPr>
          <p:cNvPr id="6" name="ZoneTexte 5">
            <a:extLst>
              <a:ext uri="{FF2B5EF4-FFF2-40B4-BE49-F238E27FC236}">
                <a16:creationId xmlns:a16="http://schemas.microsoft.com/office/drawing/2014/main" id="{F933CB75-6B7F-4AFD-946F-BFC17E92836D}"/>
              </a:ext>
            </a:extLst>
          </p:cNvPr>
          <p:cNvSpPr txBox="1"/>
          <p:nvPr/>
        </p:nvSpPr>
        <p:spPr>
          <a:xfrm>
            <a:off x="6079958" y="5183763"/>
            <a:ext cx="6096000" cy="646331"/>
          </a:xfrm>
          <a:prstGeom prst="rect">
            <a:avLst/>
          </a:prstGeom>
          <a:noFill/>
        </p:spPr>
        <p:txBody>
          <a:bodyPr wrap="square">
            <a:spAutoFit/>
          </a:bodyPr>
          <a:lstStyle/>
          <a:p>
            <a:r>
              <a:rPr lang="fr-BE" dirty="0"/>
              <a:t>Olivier </a:t>
            </a:r>
            <a:r>
              <a:rPr lang="fr-BE" dirty="0" err="1"/>
              <a:t>Trégoat</a:t>
            </a:r>
            <a:r>
              <a:rPr lang="fr-BE" dirty="0"/>
              <a:t> </a:t>
            </a:r>
            <a:br>
              <a:rPr lang="fr-BE" dirty="0"/>
            </a:br>
            <a:r>
              <a:rPr lang="fr-BE" dirty="0"/>
              <a:t>Directeur Technique de Château L’Evangile, Château Rieussec</a:t>
            </a:r>
          </a:p>
        </p:txBody>
      </p:sp>
      <p:pic>
        <p:nvPicPr>
          <p:cNvPr id="8" name="Image 7" descr="Une image contenant homme, personne, complet&#10;&#10;Description générée automatiquement">
            <a:extLst>
              <a:ext uri="{FF2B5EF4-FFF2-40B4-BE49-F238E27FC236}">
                <a16:creationId xmlns:a16="http://schemas.microsoft.com/office/drawing/2014/main" id="{3F3ED006-B0E4-41A3-BCB5-59E767BA81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9958" y="1690688"/>
            <a:ext cx="5189407" cy="3429000"/>
          </a:xfrm>
          <a:prstGeom prst="rect">
            <a:avLst/>
          </a:prstGeom>
        </p:spPr>
      </p:pic>
    </p:spTree>
    <p:extLst>
      <p:ext uri="{BB962C8B-B14F-4D97-AF65-F5344CB8AC3E}">
        <p14:creationId xmlns:p14="http://schemas.microsoft.com/office/powerpoint/2010/main" val="3070546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isocèle 3">
            <a:extLst>
              <a:ext uri="{FF2B5EF4-FFF2-40B4-BE49-F238E27FC236}">
                <a16:creationId xmlns:a16="http://schemas.microsoft.com/office/drawing/2014/main" id="{6A5E7E3F-5401-40E8-AD3C-9764E3E90C60}"/>
              </a:ext>
            </a:extLst>
          </p:cNvPr>
          <p:cNvSpPr/>
          <p:nvPr/>
        </p:nvSpPr>
        <p:spPr>
          <a:xfrm>
            <a:off x="1473668" y="1533693"/>
            <a:ext cx="1058779" cy="898358"/>
          </a:xfrm>
          <a:prstGeom prst="triangl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Trapèze 4">
            <a:extLst>
              <a:ext uri="{FF2B5EF4-FFF2-40B4-BE49-F238E27FC236}">
                <a16:creationId xmlns:a16="http://schemas.microsoft.com/office/drawing/2014/main" id="{4982C0CB-5BE8-4876-B2E5-8002CF895213}"/>
              </a:ext>
            </a:extLst>
          </p:cNvPr>
          <p:cNvSpPr/>
          <p:nvPr/>
        </p:nvSpPr>
        <p:spPr>
          <a:xfrm>
            <a:off x="900161" y="2756737"/>
            <a:ext cx="2241886" cy="962526"/>
          </a:xfrm>
          <a:prstGeom prst="trapezoid">
            <a:avLst>
              <a:gd name="adj" fmla="val 51785"/>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rapèze 5">
            <a:extLst>
              <a:ext uri="{FF2B5EF4-FFF2-40B4-BE49-F238E27FC236}">
                <a16:creationId xmlns:a16="http://schemas.microsoft.com/office/drawing/2014/main" id="{4CFC6547-EE19-4A9C-8805-AE5A5DE31A50}"/>
              </a:ext>
            </a:extLst>
          </p:cNvPr>
          <p:cNvSpPr/>
          <p:nvPr/>
        </p:nvSpPr>
        <p:spPr>
          <a:xfrm>
            <a:off x="290561" y="4043949"/>
            <a:ext cx="3477128" cy="962526"/>
          </a:xfrm>
          <a:prstGeom prst="trapezoid">
            <a:avLst>
              <a:gd name="adj" fmla="val 51785"/>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Image 8" descr="Une image contenant texte, bouteille, alcool, intérieur&#10;&#10;Description générée automatiquement">
            <a:extLst>
              <a:ext uri="{FF2B5EF4-FFF2-40B4-BE49-F238E27FC236}">
                <a16:creationId xmlns:a16="http://schemas.microsoft.com/office/drawing/2014/main" id="{220767D8-484D-4087-A60A-29096A2A51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3745" y="560425"/>
            <a:ext cx="1238363" cy="4127880"/>
          </a:xfrm>
          <a:prstGeom prst="rect">
            <a:avLst/>
          </a:prstGeom>
        </p:spPr>
      </p:pic>
      <p:pic>
        <p:nvPicPr>
          <p:cNvPr id="13" name="Image 12" descr="Une image contenant texte, alcool, bouteille, boisson&#10;&#10;Description générée automatiquement">
            <a:extLst>
              <a:ext uri="{FF2B5EF4-FFF2-40B4-BE49-F238E27FC236}">
                <a16:creationId xmlns:a16="http://schemas.microsoft.com/office/drawing/2014/main" id="{CB5861BD-1583-4027-A187-03920B68E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2532" y="1723523"/>
            <a:ext cx="1073818" cy="3579396"/>
          </a:xfrm>
          <a:prstGeom prst="rect">
            <a:avLst/>
          </a:prstGeom>
        </p:spPr>
      </p:pic>
      <p:pic>
        <p:nvPicPr>
          <p:cNvPr id="15" name="Image 14" descr="Une image contenant texte, alcool, boisson, alimentation&#10;&#10;Description générée automatiquement">
            <a:extLst>
              <a:ext uri="{FF2B5EF4-FFF2-40B4-BE49-F238E27FC236}">
                <a16:creationId xmlns:a16="http://schemas.microsoft.com/office/drawing/2014/main" id="{D03674B5-F09E-4107-948B-3009000D23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3624" y="2179224"/>
            <a:ext cx="1073818" cy="3579395"/>
          </a:xfrm>
          <a:prstGeom prst="rect">
            <a:avLst/>
          </a:prstGeom>
        </p:spPr>
      </p:pic>
      <p:pic>
        <p:nvPicPr>
          <p:cNvPr id="17" name="Image 16" descr="Une image contenant texte, bouteille, alcool, boisson&#10;&#10;Description générée automatiquement">
            <a:extLst>
              <a:ext uri="{FF2B5EF4-FFF2-40B4-BE49-F238E27FC236}">
                <a16:creationId xmlns:a16="http://schemas.microsoft.com/office/drawing/2014/main" id="{EE66693F-F98C-4317-82F1-58CE786796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3050" y="2179224"/>
            <a:ext cx="1062238" cy="3540796"/>
          </a:xfrm>
          <a:prstGeom prst="rect">
            <a:avLst/>
          </a:prstGeom>
        </p:spPr>
      </p:pic>
      <p:pic>
        <p:nvPicPr>
          <p:cNvPr id="19" name="Image 18" descr="Une image contenant texte, alcool, bouteille, boisson&#10;&#10;Description générée automatiquement">
            <a:extLst>
              <a:ext uri="{FF2B5EF4-FFF2-40B4-BE49-F238E27FC236}">
                <a16:creationId xmlns:a16="http://schemas.microsoft.com/office/drawing/2014/main" id="{884DF731-F51D-421E-9A94-857CAACB6F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2547" y="2179225"/>
            <a:ext cx="1073818" cy="3579395"/>
          </a:xfrm>
          <a:prstGeom prst="rect">
            <a:avLst/>
          </a:prstGeom>
        </p:spPr>
      </p:pic>
      <p:sp>
        <p:nvSpPr>
          <p:cNvPr id="20" name="Forme libre : forme 19">
            <a:extLst>
              <a:ext uri="{FF2B5EF4-FFF2-40B4-BE49-F238E27FC236}">
                <a16:creationId xmlns:a16="http://schemas.microsoft.com/office/drawing/2014/main" id="{F3733245-695E-457E-8E95-E7CB0CB2FA06}"/>
              </a:ext>
            </a:extLst>
          </p:cNvPr>
          <p:cNvSpPr/>
          <p:nvPr/>
        </p:nvSpPr>
        <p:spPr>
          <a:xfrm>
            <a:off x="1989222" y="4688305"/>
            <a:ext cx="3834063" cy="1941095"/>
          </a:xfrm>
          <a:custGeom>
            <a:avLst/>
            <a:gdLst>
              <a:gd name="connsiteX0" fmla="*/ 3272589 w 3272589"/>
              <a:gd name="connsiteY0" fmla="*/ 1876927 h 2147328"/>
              <a:gd name="connsiteX1" fmla="*/ 545431 w 3272589"/>
              <a:gd name="connsiteY1" fmla="*/ 1989221 h 2147328"/>
              <a:gd name="connsiteX2" fmla="*/ 0 w 3272589"/>
              <a:gd name="connsiteY2" fmla="*/ 0 h 2147328"/>
            </a:gdLst>
            <a:ahLst/>
            <a:cxnLst>
              <a:cxn ang="0">
                <a:pos x="connsiteX0" y="connsiteY0"/>
              </a:cxn>
              <a:cxn ang="0">
                <a:pos x="connsiteX1" y="connsiteY1"/>
              </a:cxn>
              <a:cxn ang="0">
                <a:pos x="connsiteX2" y="connsiteY2"/>
              </a:cxn>
            </a:cxnLst>
            <a:rect l="l" t="t" r="r" b="b"/>
            <a:pathLst>
              <a:path w="3272589" h="2147328">
                <a:moveTo>
                  <a:pt x="3272589" y="1876927"/>
                </a:moveTo>
                <a:cubicBezTo>
                  <a:pt x="2181725" y="2089484"/>
                  <a:pt x="1090862" y="2302042"/>
                  <a:pt x="545431" y="1989221"/>
                </a:cubicBezTo>
                <a:cubicBezTo>
                  <a:pt x="-1" y="1676400"/>
                  <a:pt x="-1" y="838200"/>
                  <a:pt x="0" y="0"/>
                </a:cubicBezTo>
              </a:path>
            </a:pathLst>
          </a:custGeom>
          <a:noFill/>
          <a:ln w="63500">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Accolade ouvrante 20">
            <a:extLst>
              <a:ext uri="{FF2B5EF4-FFF2-40B4-BE49-F238E27FC236}">
                <a16:creationId xmlns:a16="http://schemas.microsoft.com/office/drawing/2014/main" id="{749E0F7B-A166-4EF5-9AE4-292B562F4B4D}"/>
              </a:ext>
            </a:extLst>
          </p:cNvPr>
          <p:cNvSpPr/>
          <p:nvPr/>
        </p:nvSpPr>
        <p:spPr>
          <a:xfrm rot="16200000">
            <a:off x="5405274" y="4260983"/>
            <a:ext cx="405469" cy="3272589"/>
          </a:xfrm>
          <a:prstGeom prst="leftBrace">
            <a:avLst>
              <a:gd name="adj1" fmla="val 16529"/>
              <a:gd name="adj2" fmla="val 56147"/>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22" name="Rectangle 21">
            <a:extLst>
              <a:ext uri="{FF2B5EF4-FFF2-40B4-BE49-F238E27FC236}">
                <a16:creationId xmlns:a16="http://schemas.microsoft.com/office/drawing/2014/main" id="{C7A0143D-1865-463D-89CB-9E0D0FE2AF0E}"/>
              </a:ext>
            </a:extLst>
          </p:cNvPr>
          <p:cNvSpPr/>
          <p:nvPr/>
        </p:nvSpPr>
        <p:spPr>
          <a:xfrm>
            <a:off x="7363327" y="1303421"/>
            <a:ext cx="2390273" cy="4251158"/>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Forme libre : forme 22">
            <a:extLst>
              <a:ext uri="{FF2B5EF4-FFF2-40B4-BE49-F238E27FC236}">
                <a16:creationId xmlns:a16="http://schemas.microsoft.com/office/drawing/2014/main" id="{0E61EF86-CD2B-4749-A55C-65659B000D94}"/>
              </a:ext>
            </a:extLst>
          </p:cNvPr>
          <p:cNvSpPr/>
          <p:nvPr/>
        </p:nvSpPr>
        <p:spPr>
          <a:xfrm>
            <a:off x="1989222" y="1283593"/>
            <a:ext cx="6529136" cy="2009049"/>
          </a:xfrm>
          <a:custGeom>
            <a:avLst/>
            <a:gdLst>
              <a:gd name="connsiteX0" fmla="*/ 6529136 w 6529136"/>
              <a:gd name="connsiteY0" fmla="*/ 757765 h 2009049"/>
              <a:gd name="connsiteX1" fmla="*/ 3416968 w 6529136"/>
              <a:gd name="connsiteY1" fmla="*/ 51912 h 2009049"/>
              <a:gd name="connsiteX2" fmla="*/ 0 w 6529136"/>
              <a:gd name="connsiteY2" fmla="*/ 2009049 h 2009049"/>
            </a:gdLst>
            <a:ahLst/>
            <a:cxnLst>
              <a:cxn ang="0">
                <a:pos x="connsiteX0" y="connsiteY0"/>
              </a:cxn>
              <a:cxn ang="0">
                <a:pos x="connsiteX1" y="connsiteY1"/>
              </a:cxn>
              <a:cxn ang="0">
                <a:pos x="connsiteX2" y="connsiteY2"/>
              </a:cxn>
            </a:cxnLst>
            <a:rect l="l" t="t" r="r" b="b"/>
            <a:pathLst>
              <a:path w="6529136" h="2009049">
                <a:moveTo>
                  <a:pt x="6529136" y="757765"/>
                </a:moveTo>
                <a:cubicBezTo>
                  <a:pt x="5517146" y="300565"/>
                  <a:pt x="4505157" y="-156635"/>
                  <a:pt x="3416968" y="51912"/>
                </a:cubicBezTo>
                <a:cubicBezTo>
                  <a:pt x="2328779" y="260459"/>
                  <a:pt x="1164389" y="1134754"/>
                  <a:pt x="0" y="2009049"/>
                </a:cubicBezTo>
              </a:path>
            </a:pathLst>
          </a:custGeom>
          <a:noFill/>
          <a:ln w="63500">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4" name="Image 23" descr="Une image contenant texte, bouteille, alcool, boisson&#10;&#10;Description générée automatiquement">
            <a:extLst>
              <a:ext uri="{FF2B5EF4-FFF2-40B4-BE49-F238E27FC236}">
                <a16:creationId xmlns:a16="http://schemas.microsoft.com/office/drawing/2014/main" id="{38108378-08DA-42CA-B19E-33DE7151B5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01833" y="1723523"/>
            <a:ext cx="1073818" cy="3579395"/>
          </a:xfrm>
          <a:prstGeom prst="rect">
            <a:avLst/>
          </a:prstGeom>
        </p:spPr>
      </p:pic>
      <p:sp>
        <p:nvSpPr>
          <p:cNvPr id="28" name="Forme libre : forme 27">
            <a:extLst>
              <a:ext uri="{FF2B5EF4-FFF2-40B4-BE49-F238E27FC236}">
                <a16:creationId xmlns:a16="http://schemas.microsoft.com/office/drawing/2014/main" id="{46FF9DE3-B2DD-4B75-9ED7-6FC18F1191A0}"/>
              </a:ext>
            </a:extLst>
          </p:cNvPr>
          <p:cNvSpPr/>
          <p:nvPr/>
        </p:nvSpPr>
        <p:spPr>
          <a:xfrm>
            <a:off x="2053389" y="303813"/>
            <a:ext cx="8662737" cy="1813745"/>
          </a:xfrm>
          <a:custGeom>
            <a:avLst/>
            <a:gdLst>
              <a:gd name="connsiteX0" fmla="*/ 8662737 w 8662737"/>
              <a:gd name="connsiteY0" fmla="*/ 241619 h 1813745"/>
              <a:gd name="connsiteX1" fmla="*/ 2727158 w 8662737"/>
              <a:gd name="connsiteY1" fmla="*/ 129324 h 1813745"/>
              <a:gd name="connsiteX2" fmla="*/ 0 w 8662737"/>
              <a:gd name="connsiteY2" fmla="*/ 1813745 h 1813745"/>
            </a:gdLst>
            <a:ahLst/>
            <a:cxnLst>
              <a:cxn ang="0">
                <a:pos x="connsiteX0" y="connsiteY0"/>
              </a:cxn>
              <a:cxn ang="0">
                <a:pos x="connsiteX1" y="connsiteY1"/>
              </a:cxn>
              <a:cxn ang="0">
                <a:pos x="connsiteX2" y="connsiteY2"/>
              </a:cxn>
            </a:cxnLst>
            <a:rect l="l" t="t" r="r" b="b"/>
            <a:pathLst>
              <a:path w="8662737" h="1813745">
                <a:moveTo>
                  <a:pt x="8662737" y="241619"/>
                </a:moveTo>
                <a:cubicBezTo>
                  <a:pt x="6416842" y="54461"/>
                  <a:pt x="4170947" y="-132697"/>
                  <a:pt x="2727158" y="129324"/>
                </a:cubicBezTo>
                <a:cubicBezTo>
                  <a:pt x="1283369" y="391345"/>
                  <a:pt x="641684" y="1102545"/>
                  <a:pt x="0" y="1813745"/>
                </a:cubicBezTo>
              </a:path>
            </a:pathLst>
          </a:custGeom>
          <a:noFill/>
          <a:ln w="63500">
            <a:solidFill>
              <a:srgbClr val="FF0000"/>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05065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2" grpId="0" animBg="1"/>
      <p:bldP spid="23"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lcool, boisson, alimentation&#10;&#10;Description générée automatiquement">
            <a:extLst>
              <a:ext uri="{FF2B5EF4-FFF2-40B4-BE49-F238E27FC236}">
                <a16:creationId xmlns:a16="http://schemas.microsoft.com/office/drawing/2014/main" id="{F8E75896-3E7C-4D48-B14D-1D16668C0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6867" y="1639302"/>
            <a:ext cx="1073818" cy="3579395"/>
          </a:xfrm>
          <a:prstGeom prst="rect">
            <a:avLst/>
          </a:prstGeom>
        </p:spPr>
      </p:pic>
      <p:pic>
        <p:nvPicPr>
          <p:cNvPr id="5" name="Image 4" descr="Une image contenant texte, bouteille, alcool, boisson&#10;&#10;Description générée automatiquement">
            <a:extLst>
              <a:ext uri="{FF2B5EF4-FFF2-40B4-BE49-F238E27FC236}">
                <a16:creationId xmlns:a16="http://schemas.microsoft.com/office/drawing/2014/main" id="{B2CBE272-DC73-41F7-8414-7BC8F06F00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293" y="1639302"/>
            <a:ext cx="1062238" cy="3540796"/>
          </a:xfrm>
          <a:prstGeom prst="rect">
            <a:avLst/>
          </a:prstGeom>
        </p:spPr>
      </p:pic>
      <p:pic>
        <p:nvPicPr>
          <p:cNvPr id="6" name="Image 5" descr="Une image contenant texte, alcool, bouteille, boisson&#10;&#10;Description générée automatiquement">
            <a:extLst>
              <a:ext uri="{FF2B5EF4-FFF2-40B4-BE49-F238E27FC236}">
                <a16:creationId xmlns:a16="http://schemas.microsoft.com/office/drawing/2014/main" id="{459F4F38-83ED-4FA1-8C98-4685FD614C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5790" y="1639303"/>
            <a:ext cx="1073818" cy="3579395"/>
          </a:xfrm>
          <a:prstGeom prst="rect">
            <a:avLst/>
          </a:prstGeom>
        </p:spPr>
      </p:pic>
      <p:sp>
        <p:nvSpPr>
          <p:cNvPr id="7" name="ZoneTexte 6">
            <a:extLst>
              <a:ext uri="{FF2B5EF4-FFF2-40B4-BE49-F238E27FC236}">
                <a16:creationId xmlns:a16="http://schemas.microsoft.com/office/drawing/2014/main" id="{9EDC11A5-94D5-4502-9E7D-27634DA7C4C7}"/>
              </a:ext>
            </a:extLst>
          </p:cNvPr>
          <p:cNvSpPr txBox="1"/>
          <p:nvPr/>
        </p:nvSpPr>
        <p:spPr>
          <a:xfrm>
            <a:off x="4471975" y="2736501"/>
            <a:ext cx="6983732" cy="1384995"/>
          </a:xfrm>
          <a:prstGeom prst="rect">
            <a:avLst/>
          </a:prstGeom>
          <a:noFill/>
        </p:spPr>
        <p:txBody>
          <a:bodyPr wrap="square">
            <a:spAutoFit/>
          </a:bodyPr>
          <a:lstStyle/>
          <a:p>
            <a:r>
              <a:rPr lang="fr-BE" sz="2800" dirty="0"/>
              <a:t>Chardonnay = Casablanca  35.000cs</a:t>
            </a:r>
            <a:br>
              <a:rPr lang="fr-BE" sz="2800" dirty="0"/>
            </a:br>
            <a:r>
              <a:rPr lang="fr-BE" sz="2800" dirty="0"/>
              <a:t>Sauvignon = Casablanca 25.000 </a:t>
            </a:r>
            <a:r>
              <a:rPr lang="fr-BE" sz="2800" dirty="0" err="1"/>
              <a:t>cs</a:t>
            </a:r>
            <a:endParaRPr lang="fr-BE" sz="2800" dirty="0"/>
          </a:p>
          <a:p>
            <a:r>
              <a:rPr lang="fr-BE" sz="2800" dirty="0"/>
              <a:t>Cab-</a:t>
            </a:r>
            <a:r>
              <a:rPr lang="fr-BE" sz="2800" dirty="0" err="1"/>
              <a:t>Sau</a:t>
            </a:r>
            <a:r>
              <a:rPr lang="fr-BE" sz="2800" dirty="0"/>
              <a:t> = </a:t>
            </a:r>
            <a:r>
              <a:rPr lang="fr-BE" sz="2800" dirty="0" err="1"/>
              <a:t>Colchagua</a:t>
            </a:r>
            <a:r>
              <a:rPr lang="fr-BE" sz="2800" dirty="0"/>
              <a:t> (=</a:t>
            </a:r>
            <a:r>
              <a:rPr lang="fr-BE" sz="2800" dirty="0" err="1"/>
              <a:t>domain</a:t>
            </a:r>
            <a:r>
              <a:rPr lang="fr-BE" sz="2800" dirty="0"/>
              <a:t>) 300.000 Cs</a:t>
            </a:r>
            <a:endParaRPr lang="fr-BE" dirty="0"/>
          </a:p>
        </p:txBody>
      </p:sp>
      <p:sp>
        <p:nvSpPr>
          <p:cNvPr id="8" name="ZoneTexte 7">
            <a:extLst>
              <a:ext uri="{FF2B5EF4-FFF2-40B4-BE49-F238E27FC236}">
                <a16:creationId xmlns:a16="http://schemas.microsoft.com/office/drawing/2014/main" id="{15F7CA7E-1624-4C9A-A4C9-A3010A3B6917}"/>
              </a:ext>
            </a:extLst>
          </p:cNvPr>
          <p:cNvSpPr txBox="1"/>
          <p:nvPr/>
        </p:nvSpPr>
        <p:spPr>
          <a:xfrm>
            <a:off x="4471975" y="1454636"/>
            <a:ext cx="6983732" cy="369332"/>
          </a:xfrm>
          <a:prstGeom prst="rect">
            <a:avLst/>
          </a:prstGeom>
          <a:noFill/>
        </p:spPr>
        <p:txBody>
          <a:bodyPr wrap="square">
            <a:spAutoFit/>
          </a:bodyPr>
          <a:lstStyle/>
          <a:p>
            <a:r>
              <a:rPr lang="fr-BE" dirty="0"/>
              <a:t>Vinification &amp; stockage INOX    /    </a:t>
            </a:r>
            <a:r>
              <a:rPr lang="fr-BE" dirty="0" err="1"/>
              <a:t>Bereiding</a:t>
            </a:r>
            <a:r>
              <a:rPr lang="fr-BE" dirty="0"/>
              <a:t> &amp; stockage in RVS</a:t>
            </a:r>
          </a:p>
        </p:txBody>
      </p:sp>
    </p:spTree>
    <p:extLst>
      <p:ext uri="{BB962C8B-B14F-4D97-AF65-F5344CB8AC3E}">
        <p14:creationId xmlns:p14="http://schemas.microsoft.com/office/powerpoint/2010/main" val="2946644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499</Words>
  <Application>Microsoft Office PowerPoint</Application>
  <PresentationFormat>Grand écran</PresentationFormat>
  <Paragraphs>62</Paragraphs>
  <Slides>14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Arial</vt:lpstr>
      <vt:lpstr>Calibri</vt:lpstr>
      <vt:lpstr>Calibri Light</vt:lpstr>
      <vt:lpstr>Office Theme</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Francois Coens</dc:creator>
  <cp:lastModifiedBy>Léon Cambier</cp:lastModifiedBy>
  <cp:revision>32</cp:revision>
  <dcterms:created xsi:type="dcterms:W3CDTF">2021-03-24T07:04:46Z</dcterms:created>
  <dcterms:modified xsi:type="dcterms:W3CDTF">2021-03-30T11:33:48Z</dcterms:modified>
</cp:coreProperties>
</file>