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9" r:id="rId3"/>
    <p:sldId id="292" r:id="rId4"/>
    <p:sldId id="288" r:id="rId5"/>
    <p:sldId id="291" r:id="rId6"/>
    <p:sldId id="290" r:id="rId7"/>
    <p:sldId id="264" r:id="rId8"/>
    <p:sldId id="265" r:id="rId9"/>
    <p:sldId id="266" r:id="rId10"/>
    <p:sldId id="267" r:id="rId11"/>
    <p:sldId id="281" r:id="rId12"/>
    <p:sldId id="282" r:id="rId13"/>
    <p:sldId id="287" r:id="rId14"/>
    <p:sldId id="283" r:id="rId15"/>
    <p:sldId id="284" r:id="rId16"/>
    <p:sldId id="285" r:id="rId17"/>
    <p:sldId id="28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E4847-5D12-4EF2-9FAF-1EC0566DA1B4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FA3A9-F752-4592-A6C0-6867EFDDB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13735B-080D-40CD-B463-9E4B352A713F}" type="slidenum">
              <a:rPr lang="es-ES" altLang="en-US" smtClean="0"/>
              <a:pPr eaLnBrk="1" hangingPunct="1"/>
              <a:t>3</a:t>
            </a:fld>
            <a:endParaRPr lang="es-E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5964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 smtClean="0"/>
              <a:t>Producing</a:t>
            </a:r>
            <a:r>
              <a:rPr lang="es-CL" dirty="0" smtClean="0"/>
              <a:t> </a:t>
            </a:r>
            <a:r>
              <a:rPr lang="es-CL" dirty="0" err="1" smtClean="0"/>
              <a:t>annually</a:t>
            </a:r>
            <a:r>
              <a:rPr lang="es-CL" dirty="0" smtClean="0"/>
              <a:t> </a:t>
            </a:r>
            <a:r>
              <a:rPr lang="es-CL" dirty="0" err="1" smtClean="0"/>
              <a:t>about</a:t>
            </a:r>
            <a:r>
              <a:rPr lang="es-CL" dirty="0" smtClean="0"/>
              <a:t> 550,</a:t>
            </a:r>
            <a:r>
              <a:rPr lang="es-CL" baseline="0" dirty="0" smtClean="0"/>
              <a:t>000 cases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FA3A9-F752-4592-A6C0-6867EFDDB6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3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A8BCEF-C35D-40A8-A21B-1CAC8DDCA208}" type="slidenum">
              <a:rPr lang="es-ES"/>
              <a:pPr eaLnBrk="1" hangingPunct="1"/>
              <a:t>8</a:t>
            </a:fld>
            <a:endParaRPr lang="es-E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2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A67BAC3-668F-4DCE-A8B6-E4427C8A6E62}" type="slidenum">
              <a:rPr lang="es-ES" sz="1200"/>
              <a:pPr eaLnBrk="1" hangingPunct="1"/>
              <a:t>9</a:t>
            </a:fld>
            <a:endParaRPr lang="es-E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07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390 ha </a:t>
            </a:r>
            <a:r>
              <a:rPr lang="es-CL" dirty="0" err="1" smtClean="0"/>
              <a:t>under</a:t>
            </a:r>
            <a:r>
              <a:rPr lang="es-CL" dirty="0" smtClean="0"/>
              <a:t> vine. 9 </a:t>
            </a:r>
            <a:r>
              <a:rPr lang="es-CL" dirty="0" err="1" smtClean="0"/>
              <a:t>sites</a:t>
            </a:r>
            <a:r>
              <a:rPr lang="es-CL" dirty="0" smtClean="0"/>
              <a:t>. </a:t>
            </a:r>
            <a:r>
              <a:rPr lang="es-CL" dirty="0" err="1" smtClean="0"/>
              <a:t>Cone</a:t>
            </a:r>
            <a:r>
              <a:rPr lang="es-CL" dirty="0" smtClean="0"/>
              <a:t> and </a:t>
            </a:r>
            <a:r>
              <a:rPr lang="es-CL" dirty="0" err="1" smtClean="0"/>
              <a:t>rootstock</a:t>
            </a:r>
            <a:r>
              <a:rPr lang="es-CL" dirty="0" smtClean="0"/>
              <a:t> </a:t>
            </a:r>
            <a:r>
              <a:rPr lang="es-CL" dirty="0" err="1" smtClean="0"/>
              <a:t>trials</a:t>
            </a:r>
            <a:r>
              <a:rPr lang="es-CL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FA3A9-F752-4592-A6C0-6867EFDDB65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3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 smtClean="0"/>
              <a:t>Icon</a:t>
            </a:r>
            <a:r>
              <a:rPr lang="es-CL" dirty="0" smtClean="0"/>
              <a:t> </a:t>
            </a:r>
            <a:r>
              <a:rPr lang="es-CL" dirty="0" err="1" smtClean="0"/>
              <a:t>focus</a:t>
            </a:r>
            <a:r>
              <a:rPr lang="es-CL" dirty="0" smtClean="0"/>
              <a:t> =</a:t>
            </a:r>
            <a:r>
              <a:rPr lang="es-CL" baseline="0" dirty="0" smtClean="0"/>
              <a:t> </a:t>
            </a:r>
            <a:r>
              <a:rPr lang="es-CL" baseline="0" dirty="0" err="1" smtClean="0"/>
              <a:t>quality</a:t>
            </a:r>
            <a:r>
              <a:rPr lang="es-CL" baseline="0" dirty="0" smtClean="0"/>
              <a:t> </a:t>
            </a:r>
            <a:r>
              <a:rPr lang="es-CL" baseline="0" dirty="0" err="1" smtClean="0"/>
              <a:t>through</a:t>
            </a:r>
            <a:r>
              <a:rPr lang="es-CL" baseline="0" dirty="0" smtClean="0"/>
              <a:t> </a:t>
            </a:r>
            <a:r>
              <a:rPr lang="es-CL" baseline="0" dirty="0" err="1" smtClean="0"/>
              <a:t>the</a:t>
            </a:r>
            <a:r>
              <a:rPr lang="es-CL" baseline="0" dirty="0" smtClean="0"/>
              <a:t> </a:t>
            </a:r>
            <a:r>
              <a:rPr lang="es-CL" baseline="0" dirty="0" err="1" smtClean="0"/>
              <a:t>tiers</a:t>
            </a:r>
            <a:r>
              <a:rPr lang="es-CL" baseline="0" dirty="0" smtClean="0"/>
              <a:t> </a:t>
            </a:r>
            <a:r>
              <a:rPr lang="es-CL" baseline="0" dirty="0" err="1" smtClean="0"/>
              <a:t>because</a:t>
            </a:r>
            <a:r>
              <a:rPr lang="es-CL" baseline="0" dirty="0" smtClean="0"/>
              <a:t> of </a:t>
            </a:r>
            <a:r>
              <a:rPr lang="es-CL" baseline="0" dirty="0" err="1" smtClean="0"/>
              <a:t>trickle</a:t>
            </a:r>
            <a:r>
              <a:rPr lang="es-CL" baseline="0" dirty="0" smtClean="0"/>
              <a:t> </a:t>
            </a:r>
            <a:r>
              <a:rPr lang="es-CL" baseline="0" dirty="0" err="1" smtClean="0"/>
              <a:t>down</a:t>
            </a:r>
            <a:r>
              <a:rPr lang="es-CL" baseline="0" dirty="0" smtClean="0"/>
              <a:t> of </a:t>
            </a:r>
            <a:r>
              <a:rPr lang="es-CL" baseline="0" dirty="0" err="1" smtClean="0"/>
              <a:t>quality</a:t>
            </a:r>
            <a:r>
              <a:rPr lang="es-CL" baseline="0" dirty="0" smtClean="0"/>
              <a:t> grapes, </a:t>
            </a:r>
            <a:r>
              <a:rPr lang="es-CL" baseline="0" dirty="0" err="1" smtClean="0"/>
              <a:t>because</a:t>
            </a:r>
            <a:r>
              <a:rPr lang="es-CL" baseline="0" dirty="0" smtClean="0"/>
              <a:t> of </a:t>
            </a:r>
            <a:r>
              <a:rPr lang="es-CL" baseline="0" dirty="0" err="1" smtClean="0"/>
              <a:t>application</a:t>
            </a:r>
            <a:r>
              <a:rPr lang="es-CL" baseline="0" dirty="0" smtClean="0"/>
              <a:t> of </a:t>
            </a:r>
            <a:r>
              <a:rPr lang="es-CL" baseline="0" dirty="0" err="1" smtClean="0"/>
              <a:t>best</a:t>
            </a:r>
            <a:r>
              <a:rPr lang="es-CL" baseline="0" dirty="0" smtClean="0"/>
              <a:t> </a:t>
            </a:r>
            <a:r>
              <a:rPr lang="es-CL" baseline="0" dirty="0" err="1" smtClean="0"/>
              <a:t>practice</a:t>
            </a:r>
            <a:r>
              <a:rPr lang="es-CL" baseline="0" dirty="0" smtClean="0"/>
              <a:t>, and </a:t>
            </a:r>
            <a:r>
              <a:rPr lang="es-CL" baseline="0" dirty="0" err="1" smtClean="0"/>
              <a:t>because</a:t>
            </a:r>
            <a:r>
              <a:rPr lang="es-CL" baseline="0" dirty="0" smtClean="0"/>
              <a:t> of </a:t>
            </a:r>
            <a:r>
              <a:rPr lang="es-CL" baseline="0" dirty="0" err="1" smtClean="0"/>
              <a:t>perception</a:t>
            </a:r>
            <a:r>
              <a:rPr lang="es-CL" baseline="0" dirty="0" smtClean="0"/>
              <a:t> of </a:t>
            </a:r>
            <a:r>
              <a:rPr lang="es-CL" baseline="0" dirty="0" err="1" smtClean="0"/>
              <a:t>reputation</a:t>
            </a:r>
            <a:r>
              <a:rPr lang="es-CL" baseline="0" dirty="0" smtClean="0"/>
              <a:t> </a:t>
            </a:r>
            <a:r>
              <a:rPr lang="es-CL" baseline="0" dirty="0" err="1" smtClean="0"/>
              <a:t>for</a:t>
            </a:r>
            <a:r>
              <a:rPr lang="es-CL" baseline="0" dirty="0" smtClean="0"/>
              <a:t> </a:t>
            </a:r>
            <a:r>
              <a:rPr lang="es-CL" baseline="0" dirty="0" err="1" smtClean="0"/>
              <a:t>making</a:t>
            </a:r>
            <a:r>
              <a:rPr lang="es-CL" baseline="0" dirty="0" smtClean="0"/>
              <a:t> </a:t>
            </a:r>
            <a:r>
              <a:rPr lang="es-CL" baseline="0" dirty="0" err="1" smtClean="0"/>
              <a:t>quality</a:t>
            </a:r>
            <a:r>
              <a:rPr lang="es-CL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369E-5696-40BD-9BAC-93BE4702E66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12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 smtClean="0"/>
              <a:t>With</a:t>
            </a:r>
            <a:r>
              <a:rPr lang="es-CL" dirty="0" smtClean="0"/>
              <a:t> JA </a:t>
            </a:r>
            <a:r>
              <a:rPr lang="es-CL" dirty="0" err="1" smtClean="0"/>
              <a:t>for</a:t>
            </a:r>
            <a:r>
              <a:rPr lang="es-CL" dirty="0" smtClean="0"/>
              <a:t> 22 </a:t>
            </a:r>
            <a:r>
              <a:rPr lang="es-CL" dirty="0" err="1" smtClean="0"/>
              <a:t>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FA3A9-F752-4592-A6C0-6867EFDDB65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52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5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50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1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81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1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0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6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5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66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E686-32AF-4CDB-A15F-C68B469FA8E5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9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../../Errazuriz/Background/Films/DonMaxVision_subtENG.mp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77072"/>
            <a:ext cx="7772400" cy="1470025"/>
          </a:xfrm>
        </p:spPr>
        <p:txBody>
          <a:bodyPr>
            <a:normAutofit/>
          </a:bodyPr>
          <a:lstStyle/>
          <a:p>
            <a:r>
              <a:rPr lang="es-CL" sz="3200" dirty="0" err="1" smtClean="0"/>
              <a:t>VASCo</a:t>
            </a:r>
            <a:r>
              <a:rPr lang="es-CL" sz="3200" dirty="0" smtClean="0"/>
              <a:t> </a:t>
            </a:r>
            <a:r>
              <a:rPr lang="es-CL" sz="3200" dirty="0" err="1" smtClean="0"/>
              <a:t>presentation</a:t>
            </a:r>
            <a:r>
              <a:rPr lang="es-CL" sz="3200" dirty="0" smtClean="0"/>
              <a:t> and </a:t>
            </a:r>
            <a:r>
              <a:rPr lang="es-CL" sz="3200" dirty="0" err="1" smtClean="0"/>
              <a:t>tasting</a:t>
            </a:r>
            <a:r>
              <a:rPr lang="es-CL" sz="3200" dirty="0" smtClean="0"/>
              <a:t>. </a:t>
            </a:r>
            <a:br>
              <a:rPr lang="es-CL" sz="3200" dirty="0" smtClean="0"/>
            </a:br>
            <a:r>
              <a:rPr lang="es-CL" sz="3200" dirty="0" err="1" smtClean="0"/>
              <a:t>Ternat</a:t>
            </a:r>
            <a:r>
              <a:rPr lang="es-CL" sz="3200" dirty="0" smtClean="0"/>
              <a:t>, 5th </a:t>
            </a:r>
            <a:r>
              <a:rPr lang="es-CL" sz="3200" dirty="0" err="1" smtClean="0"/>
              <a:t>September</a:t>
            </a:r>
            <a:r>
              <a:rPr lang="es-CL" sz="3200" dirty="0" smtClean="0"/>
              <a:t> 2016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1456477"/>
          </a:xfrm>
        </p:spPr>
        <p:txBody>
          <a:bodyPr>
            <a:noAutofit/>
          </a:bodyPr>
          <a:lstStyle/>
          <a:p>
            <a:r>
              <a:rPr lang="es-CL" sz="4400" dirty="0" err="1" smtClean="0"/>
              <a:t>Introducing</a:t>
            </a:r>
            <a:r>
              <a:rPr lang="es-CL" sz="4400" dirty="0" smtClean="0"/>
              <a:t> Viña Errazuriz </a:t>
            </a:r>
          </a:p>
          <a:p>
            <a:r>
              <a:rPr lang="es-CL" sz="4400" dirty="0"/>
              <a:t>Y</a:t>
            </a:r>
            <a:r>
              <a:rPr lang="es-CL" sz="4400" dirty="0" smtClean="0"/>
              <a:t>our new </a:t>
            </a:r>
            <a:r>
              <a:rPr lang="es-CL" sz="4400" dirty="0" err="1" smtClean="0"/>
              <a:t>Chilean</a:t>
            </a:r>
            <a:r>
              <a:rPr lang="es-CL" sz="4400" dirty="0" smtClean="0"/>
              <a:t> </a:t>
            </a:r>
            <a:r>
              <a:rPr lang="es-CL" sz="4400" dirty="0" err="1" smtClean="0"/>
              <a:t>partner</a:t>
            </a:r>
            <a:endParaRPr lang="en-GB" sz="4400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1288"/>
            <a:ext cx="1496254" cy="7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76782" y="3244334"/>
            <a:ext cx="5396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Verdana" charset="0"/>
                <a:cs typeface="Arial" charset="0"/>
              </a:rPr>
              <a:t> </a:t>
            </a:r>
            <a:r>
              <a:rPr lang="es-ES_tradnl" b="1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ERRAZURIZ ESTATE WINES</a:t>
            </a:r>
            <a:r>
              <a:rPr lang="es-ES_tradnl" b="1" dirty="0" smtClean="0">
                <a:solidFill>
                  <a:schemeClr val="bg1"/>
                </a:solidFill>
                <a:latin typeface="Verdana" charset="0"/>
                <a:cs typeface="Arial" charset="0"/>
              </a:rPr>
              <a:t> </a:t>
            </a:r>
            <a:r>
              <a:rPr lang="es-ES_tradnl" b="1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ERRAZURIZ ESTATE WINES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238625" y="3111500"/>
            <a:ext cx="44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AC</a:t>
            </a:r>
          </a:p>
        </p:txBody>
      </p:sp>
      <p:pic>
        <p:nvPicPr>
          <p:cNvPr id="3" name="Imagen 2" descr="IMG_54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" y="248166"/>
            <a:ext cx="9144000" cy="6096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2572" y="535732"/>
            <a:ext cx="9144000" cy="533400"/>
          </a:xfrm>
          <a:prstGeom prst="rect">
            <a:avLst/>
          </a:prstGeom>
          <a:solidFill>
            <a:srgbClr val="A7A18D">
              <a:alpha val="33000"/>
            </a:srgbClr>
          </a:solidFill>
          <a:ln>
            <a:noFill/>
          </a:ln>
          <a:extLst/>
        </p:spPr>
        <p:txBody>
          <a:bodyPr wrap="none" anchor="ctr"/>
          <a:lstStyle/>
          <a:p>
            <a:r>
              <a:rPr lang="es-ES_tradnl" b="1" dirty="0" smtClean="0">
                <a:solidFill>
                  <a:schemeClr val="bg1"/>
                </a:solidFill>
              </a:rPr>
              <a:t>ACONCAGUA COSTA: COOL CLIMATE WINES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i="1" dirty="0" err="1" smtClean="0"/>
              <a:t>Our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accolades</a:t>
            </a:r>
            <a:r>
              <a:rPr lang="es-CL" sz="3600" b="1" i="1" dirty="0" smtClean="0"/>
              <a:t>…..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“</a:t>
            </a:r>
            <a:r>
              <a:rPr lang="es-CL" sz="2400" dirty="0" err="1" smtClean="0"/>
              <a:t>Along</a:t>
            </a:r>
            <a:r>
              <a:rPr lang="es-CL" sz="2400" dirty="0" smtClean="0"/>
              <a:t> </a:t>
            </a:r>
            <a:r>
              <a:rPr lang="es-CL" sz="2400" dirty="0" err="1" smtClean="0"/>
              <a:t>with</a:t>
            </a:r>
            <a:r>
              <a:rPr lang="es-CL" sz="2400" dirty="0" smtClean="0"/>
              <a:t> Concha y Toro, </a:t>
            </a:r>
            <a:r>
              <a:rPr lang="es-CL" sz="2400" dirty="0" err="1" smtClean="0"/>
              <a:t>which</a:t>
            </a:r>
            <a:r>
              <a:rPr lang="es-CL" sz="2400" dirty="0" smtClean="0"/>
              <a:t> </a:t>
            </a:r>
            <a:r>
              <a:rPr lang="es-CL" sz="2400" dirty="0" err="1" smtClean="0"/>
              <a:t>dominates</a:t>
            </a:r>
            <a:r>
              <a:rPr lang="es-CL" sz="2400" dirty="0" smtClean="0"/>
              <a:t> </a:t>
            </a:r>
            <a:r>
              <a:rPr lang="es-CL" sz="2400" dirty="0" err="1" smtClean="0"/>
              <a:t>Chilean</a:t>
            </a:r>
            <a:r>
              <a:rPr lang="es-CL" sz="2400" dirty="0" smtClean="0"/>
              <a:t> </a:t>
            </a:r>
            <a:r>
              <a:rPr lang="es-CL" sz="2400" dirty="0" err="1" smtClean="0"/>
              <a:t>wine</a:t>
            </a:r>
            <a:r>
              <a:rPr lang="es-CL" sz="2400" dirty="0" smtClean="0"/>
              <a:t> </a:t>
            </a:r>
            <a:r>
              <a:rPr lang="es-CL" sz="2400" dirty="0" err="1" smtClean="0"/>
              <a:t>from</a:t>
            </a:r>
            <a:r>
              <a:rPr lang="es-CL" sz="2400" dirty="0" smtClean="0"/>
              <a:t> a </a:t>
            </a:r>
            <a:r>
              <a:rPr lang="es-CL" sz="2400" dirty="0" err="1" smtClean="0"/>
              <a:t>quantity</a:t>
            </a:r>
            <a:r>
              <a:rPr lang="es-CL" sz="2400" dirty="0" smtClean="0"/>
              <a:t> </a:t>
            </a:r>
            <a:r>
              <a:rPr lang="es-CL" sz="2400" dirty="0" err="1" smtClean="0"/>
              <a:t>perspective</a:t>
            </a:r>
            <a:r>
              <a:rPr lang="es-CL" sz="2400" dirty="0" smtClean="0"/>
              <a:t>, Errazuriz </a:t>
            </a:r>
            <a:r>
              <a:rPr lang="es-CL" sz="2400" dirty="0" err="1" smtClean="0"/>
              <a:t>provides</a:t>
            </a:r>
            <a:r>
              <a:rPr lang="es-CL" sz="2400" dirty="0" smtClean="0"/>
              <a:t> a </a:t>
            </a:r>
            <a:r>
              <a:rPr lang="es-CL" sz="2400" dirty="0" err="1" smtClean="0"/>
              <a:t>quality</a:t>
            </a:r>
            <a:r>
              <a:rPr lang="es-CL" sz="2400" dirty="0" smtClean="0"/>
              <a:t> </a:t>
            </a:r>
            <a:r>
              <a:rPr lang="es-CL" sz="2400" dirty="0" err="1" smtClean="0"/>
              <a:t>benchmark</a:t>
            </a:r>
            <a:r>
              <a:rPr lang="es-CL" sz="2400" dirty="0" smtClean="0"/>
              <a:t>.” </a:t>
            </a:r>
            <a:r>
              <a:rPr lang="es-CL" sz="2400" dirty="0" err="1" smtClean="0"/>
              <a:t>Decanter</a:t>
            </a:r>
            <a:r>
              <a:rPr lang="es-CL" sz="2400" dirty="0" smtClean="0"/>
              <a:t> Magazine, June 2005</a:t>
            </a:r>
          </a:p>
          <a:p>
            <a:endParaRPr lang="es-CL" sz="2400" dirty="0" smtClean="0"/>
          </a:p>
          <a:p>
            <a:r>
              <a:rPr lang="es-CL" sz="2400" dirty="0" err="1" smtClean="0"/>
              <a:t>Best</a:t>
            </a:r>
            <a:r>
              <a:rPr lang="es-CL" sz="2400" dirty="0" smtClean="0"/>
              <a:t> </a:t>
            </a:r>
            <a:r>
              <a:rPr lang="es-CL" sz="2400" dirty="0" err="1" smtClean="0"/>
              <a:t>super-premium</a:t>
            </a:r>
            <a:r>
              <a:rPr lang="es-CL" sz="2400" dirty="0" smtClean="0"/>
              <a:t> red and </a:t>
            </a:r>
            <a:r>
              <a:rPr lang="es-CL" sz="2400" dirty="0" err="1" smtClean="0"/>
              <a:t>overall</a:t>
            </a:r>
            <a:r>
              <a:rPr lang="es-CL" sz="2400" dirty="0" smtClean="0"/>
              <a:t> </a:t>
            </a:r>
            <a:r>
              <a:rPr lang="es-CL" sz="2400" dirty="0" err="1" smtClean="0"/>
              <a:t>Best</a:t>
            </a:r>
            <a:r>
              <a:rPr lang="es-CL" sz="2400" dirty="0" smtClean="0"/>
              <a:t> Wine in Show, Don Maximiano </a:t>
            </a:r>
            <a:r>
              <a:rPr lang="es-CL" sz="2400" dirty="0" err="1" smtClean="0"/>
              <a:t>Founders</a:t>
            </a:r>
            <a:r>
              <a:rPr lang="es-CL" sz="2400" dirty="0" smtClean="0"/>
              <a:t> Reserve 2010, 10th </a:t>
            </a:r>
            <a:r>
              <a:rPr lang="es-CL" sz="2400" dirty="0" err="1" smtClean="0"/>
              <a:t>Annual</a:t>
            </a:r>
            <a:r>
              <a:rPr lang="es-CL" sz="2400" dirty="0" smtClean="0"/>
              <a:t> Wines of Chile </a:t>
            </a:r>
            <a:r>
              <a:rPr lang="es-CL" sz="2400" dirty="0" err="1" smtClean="0"/>
              <a:t>Awards</a:t>
            </a:r>
            <a:r>
              <a:rPr lang="es-CL" sz="2400" dirty="0" smtClean="0"/>
              <a:t> (2013).</a:t>
            </a:r>
          </a:p>
          <a:p>
            <a:endParaRPr lang="es-CL" sz="2400" dirty="0" smtClean="0"/>
          </a:p>
          <a:p>
            <a:r>
              <a:rPr lang="es-CL" sz="2400" dirty="0" err="1"/>
              <a:t>Best</a:t>
            </a:r>
            <a:r>
              <a:rPr lang="es-CL" sz="2400" dirty="0"/>
              <a:t> </a:t>
            </a:r>
            <a:r>
              <a:rPr lang="es-CL" sz="2400" dirty="0" err="1"/>
              <a:t>super-premium</a:t>
            </a:r>
            <a:r>
              <a:rPr lang="es-CL" sz="2400" dirty="0"/>
              <a:t> red and </a:t>
            </a:r>
            <a:r>
              <a:rPr lang="es-CL" sz="2400" dirty="0" err="1"/>
              <a:t>overall</a:t>
            </a:r>
            <a:r>
              <a:rPr lang="es-CL" sz="2400" dirty="0"/>
              <a:t> </a:t>
            </a:r>
            <a:r>
              <a:rPr lang="es-CL" sz="2400" dirty="0" err="1"/>
              <a:t>Best</a:t>
            </a:r>
            <a:r>
              <a:rPr lang="es-CL" sz="2400" dirty="0"/>
              <a:t> Wine in Show, Don Maximiano </a:t>
            </a:r>
            <a:r>
              <a:rPr lang="es-CL" sz="2400" dirty="0" err="1"/>
              <a:t>Founders</a:t>
            </a:r>
            <a:r>
              <a:rPr lang="es-CL" sz="2400" dirty="0"/>
              <a:t> Reserve </a:t>
            </a:r>
            <a:r>
              <a:rPr lang="es-CL" sz="2400" dirty="0" smtClean="0"/>
              <a:t>2011, 11th </a:t>
            </a:r>
            <a:r>
              <a:rPr lang="es-CL" sz="2400" dirty="0" err="1"/>
              <a:t>Annual</a:t>
            </a:r>
            <a:r>
              <a:rPr lang="es-CL" sz="2400" dirty="0"/>
              <a:t> Wines of Chile </a:t>
            </a:r>
            <a:r>
              <a:rPr lang="es-CL" sz="2400" dirty="0" err="1"/>
              <a:t>Awards</a:t>
            </a:r>
            <a:r>
              <a:rPr lang="es-CL" sz="2400" dirty="0"/>
              <a:t> (</a:t>
            </a:r>
            <a:r>
              <a:rPr lang="es-CL" sz="2400" dirty="0" smtClean="0"/>
              <a:t>2014).</a:t>
            </a:r>
            <a:endParaRPr lang="es-CL" sz="2400" dirty="0"/>
          </a:p>
          <a:p>
            <a:endParaRPr lang="es-CL" sz="2400" dirty="0" smtClean="0"/>
          </a:p>
          <a:p>
            <a:endParaRPr lang="en-GB" sz="2400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73050"/>
            <a:ext cx="62388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77281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VCH 100 points graphic to be inserted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0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6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0"/>
            <a:ext cx="5195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55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279400"/>
            <a:ext cx="7315362" cy="928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5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firma_top7 (3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4" y="1927274"/>
            <a:ext cx="8032652" cy="257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1" descr="logo FW Errazu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8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i="1" dirty="0" err="1" smtClean="0"/>
              <a:t>Viticulture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Strategy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sz="2800" dirty="0" err="1" smtClean="0"/>
              <a:t>Self</a:t>
            </a:r>
            <a:r>
              <a:rPr lang="es-CL" sz="2800" dirty="0" smtClean="0"/>
              <a:t> </a:t>
            </a:r>
            <a:r>
              <a:rPr lang="es-CL" sz="2800" dirty="0" err="1" smtClean="0"/>
              <a:t>sufficient</a:t>
            </a:r>
            <a:r>
              <a:rPr lang="es-CL" sz="2800" dirty="0" smtClean="0"/>
              <a:t> in grapes.</a:t>
            </a:r>
          </a:p>
          <a:p>
            <a:r>
              <a:rPr lang="es-CL" sz="2800" dirty="0" err="1" smtClean="0"/>
              <a:t>All</a:t>
            </a:r>
            <a:r>
              <a:rPr lang="es-CL" sz="2800" dirty="0" smtClean="0"/>
              <a:t> </a:t>
            </a:r>
            <a:r>
              <a:rPr lang="es-CL" sz="2800" dirty="0" err="1" smtClean="0"/>
              <a:t>sites</a:t>
            </a:r>
            <a:r>
              <a:rPr lang="es-CL" sz="2800" dirty="0" smtClean="0"/>
              <a:t> are </a:t>
            </a:r>
            <a:r>
              <a:rPr lang="es-CL" sz="2800" dirty="0" err="1" smtClean="0"/>
              <a:t>orientated</a:t>
            </a:r>
            <a:r>
              <a:rPr lang="es-CL" sz="2800" dirty="0" smtClean="0"/>
              <a:t> </a:t>
            </a:r>
            <a:r>
              <a:rPr lang="es-CL" sz="2800" dirty="0" err="1" smtClean="0"/>
              <a:t>towards</a:t>
            </a:r>
            <a:r>
              <a:rPr lang="es-CL" sz="2800" dirty="0" smtClean="0"/>
              <a:t> </a:t>
            </a:r>
            <a:r>
              <a:rPr lang="es-CL" sz="2800" dirty="0" err="1" smtClean="0"/>
              <a:t>quality</a:t>
            </a:r>
            <a:r>
              <a:rPr lang="es-CL" sz="2800" dirty="0" smtClean="0"/>
              <a:t> </a:t>
            </a:r>
            <a:r>
              <a:rPr lang="es-CL" sz="2800" dirty="0" err="1" smtClean="0"/>
              <a:t>not</a:t>
            </a:r>
            <a:r>
              <a:rPr lang="es-CL" sz="2800" dirty="0" smtClean="0"/>
              <a:t> </a:t>
            </a:r>
            <a:r>
              <a:rPr lang="es-CL" sz="2800" dirty="0" err="1" smtClean="0"/>
              <a:t>yield</a:t>
            </a:r>
            <a:r>
              <a:rPr lang="es-CL" sz="2800" dirty="0" smtClean="0"/>
              <a:t>.</a:t>
            </a:r>
          </a:p>
          <a:p>
            <a:r>
              <a:rPr lang="es-CL" sz="2800" dirty="0" err="1" smtClean="0"/>
              <a:t>Precision</a:t>
            </a:r>
            <a:r>
              <a:rPr lang="es-CL" sz="2800" dirty="0" smtClean="0"/>
              <a:t> </a:t>
            </a:r>
            <a:r>
              <a:rPr lang="es-CL" sz="2800" dirty="0" err="1" smtClean="0"/>
              <a:t>viticulture</a:t>
            </a:r>
            <a:r>
              <a:rPr lang="es-CL" sz="2800" dirty="0" smtClean="0"/>
              <a:t> as </a:t>
            </a:r>
            <a:r>
              <a:rPr lang="es-CL" sz="2800" dirty="0" err="1" smtClean="0"/>
              <a:t>part</a:t>
            </a:r>
            <a:r>
              <a:rPr lang="es-CL" sz="2800" dirty="0" smtClean="0"/>
              <a:t> of </a:t>
            </a:r>
            <a:r>
              <a:rPr lang="es-CL" sz="2800" dirty="0" err="1" smtClean="0"/>
              <a:t>sustainability</a:t>
            </a:r>
            <a:r>
              <a:rPr lang="es-CL" sz="2800" dirty="0" smtClean="0"/>
              <a:t>.</a:t>
            </a:r>
          </a:p>
          <a:p>
            <a:r>
              <a:rPr lang="es-CL" sz="2800" dirty="0" err="1" smtClean="0"/>
              <a:t>Winemakers</a:t>
            </a:r>
            <a:r>
              <a:rPr lang="es-CL" sz="2800" dirty="0" smtClean="0"/>
              <a:t> </a:t>
            </a:r>
            <a:r>
              <a:rPr lang="es-CL" sz="2800" dirty="0" err="1" smtClean="0"/>
              <a:t>spend</a:t>
            </a:r>
            <a:r>
              <a:rPr lang="es-CL" sz="2800" dirty="0" smtClean="0"/>
              <a:t> more </a:t>
            </a:r>
            <a:r>
              <a:rPr lang="es-CL" sz="2800" dirty="0" err="1" smtClean="0"/>
              <a:t>than</a:t>
            </a:r>
            <a:r>
              <a:rPr lang="es-CL" sz="2800" dirty="0" smtClean="0"/>
              <a:t> 40% of </a:t>
            </a:r>
            <a:r>
              <a:rPr lang="es-CL" sz="2800" dirty="0" err="1" smtClean="0"/>
              <a:t>their</a:t>
            </a:r>
            <a:r>
              <a:rPr lang="es-CL" sz="2800" dirty="0" smtClean="0"/>
              <a:t> time in </a:t>
            </a:r>
            <a:r>
              <a:rPr lang="es-CL" sz="2800" dirty="0" err="1" smtClean="0"/>
              <a:t>the</a:t>
            </a:r>
            <a:r>
              <a:rPr lang="es-CL" sz="2800" dirty="0" smtClean="0"/>
              <a:t> </a:t>
            </a:r>
            <a:r>
              <a:rPr lang="es-CL" sz="2800" dirty="0" err="1" smtClean="0"/>
              <a:t>vineyards</a:t>
            </a:r>
            <a:r>
              <a:rPr lang="es-CL" sz="2800" dirty="0" smtClean="0"/>
              <a:t>.</a:t>
            </a:r>
          </a:p>
          <a:p>
            <a:r>
              <a:rPr lang="es-CL" sz="2800" dirty="0" smtClean="0"/>
              <a:t> </a:t>
            </a:r>
            <a:r>
              <a:rPr lang="es-CL" sz="2800" dirty="0" err="1" smtClean="0"/>
              <a:t>Picking</a:t>
            </a:r>
            <a:r>
              <a:rPr lang="es-CL" sz="2800" dirty="0" smtClean="0"/>
              <a:t> dates </a:t>
            </a:r>
            <a:r>
              <a:rPr lang="es-CL" sz="2800" dirty="0" err="1" smtClean="0"/>
              <a:t>determined</a:t>
            </a:r>
            <a:r>
              <a:rPr lang="es-CL" sz="2800" dirty="0" smtClean="0"/>
              <a:t> </a:t>
            </a:r>
            <a:r>
              <a:rPr lang="es-CL" sz="2800" dirty="0" err="1" smtClean="0"/>
              <a:t>by</a:t>
            </a:r>
            <a:r>
              <a:rPr lang="es-CL" sz="2800" dirty="0" smtClean="0"/>
              <a:t> </a:t>
            </a:r>
            <a:r>
              <a:rPr lang="es-CL" sz="2800" dirty="0" err="1" smtClean="0"/>
              <a:t>the</a:t>
            </a:r>
            <a:r>
              <a:rPr lang="es-CL" sz="2800" dirty="0" smtClean="0"/>
              <a:t> </a:t>
            </a:r>
            <a:r>
              <a:rPr lang="es-CL" sz="2800" dirty="0" err="1" smtClean="0"/>
              <a:t>winemakers</a:t>
            </a:r>
            <a:r>
              <a:rPr lang="es-CL" sz="2800" dirty="0" smtClean="0"/>
              <a:t>. </a:t>
            </a:r>
            <a:r>
              <a:rPr lang="es-CL" sz="2800" dirty="0" err="1" smtClean="0"/>
              <a:t>For</a:t>
            </a:r>
            <a:r>
              <a:rPr lang="es-CL" sz="2800" dirty="0" smtClean="0"/>
              <a:t> </a:t>
            </a:r>
            <a:r>
              <a:rPr lang="es-CL" sz="2800" dirty="0" err="1" smtClean="0"/>
              <a:t>some</a:t>
            </a:r>
            <a:r>
              <a:rPr lang="es-CL" sz="2800" dirty="0" smtClean="0"/>
              <a:t> </a:t>
            </a:r>
            <a:r>
              <a:rPr lang="es-CL" sz="2800" dirty="0" err="1" smtClean="0"/>
              <a:t>wines</a:t>
            </a:r>
            <a:r>
              <a:rPr lang="es-CL" sz="2800" dirty="0" smtClean="0"/>
              <a:t> </a:t>
            </a:r>
            <a:r>
              <a:rPr lang="es-CL" sz="2800" dirty="0" err="1" smtClean="0"/>
              <a:t>now</a:t>
            </a:r>
            <a:r>
              <a:rPr lang="es-CL" sz="2800" dirty="0" smtClean="0"/>
              <a:t> </a:t>
            </a:r>
            <a:r>
              <a:rPr lang="es-CL" sz="2800" dirty="0" err="1" smtClean="0"/>
              <a:t>picking</a:t>
            </a:r>
            <a:r>
              <a:rPr lang="es-CL" sz="2800" dirty="0" smtClean="0"/>
              <a:t> up to a </a:t>
            </a:r>
            <a:r>
              <a:rPr lang="es-CL" sz="2800" dirty="0" err="1" smtClean="0"/>
              <a:t>month</a:t>
            </a:r>
            <a:r>
              <a:rPr lang="es-CL" sz="2800" dirty="0" smtClean="0"/>
              <a:t> </a:t>
            </a:r>
            <a:r>
              <a:rPr lang="es-CL" sz="2800" dirty="0" err="1" smtClean="0"/>
              <a:t>earlier</a:t>
            </a:r>
            <a:r>
              <a:rPr lang="es-CL" sz="2800" dirty="0" smtClean="0"/>
              <a:t> </a:t>
            </a:r>
            <a:r>
              <a:rPr lang="es-CL" sz="2800" dirty="0" err="1" smtClean="0"/>
              <a:t>than</a:t>
            </a:r>
            <a:r>
              <a:rPr lang="es-CL" sz="2800" dirty="0" smtClean="0"/>
              <a:t> </a:t>
            </a:r>
            <a:r>
              <a:rPr lang="es-CL" sz="2800" dirty="0" err="1" smtClean="0"/>
              <a:t>we</a:t>
            </a:r>
            <a:r>
              <a:rPr lang="es-CL" sz="2800" dirty="0" smtClean="0"/>
              <a:t> </a:t>
            </a:r>
            <a:r>
              <a:rPr lang="es-CL" sz="2800" dirty="0" err="1" smtClean="0"/>
              <a:t>did</a:t>
            </a:r>
            <a:r>
              <a:rPr lang="es-CL" sz="2800" dirty="0" smtClean="0"/>
              <a:t> </a:t>
            </a:r>
            <a:r>
              <a:rPr lang="es-CL" sz="2800" dirty="0" err="1" smtClean="0"/>
              <a:t>from</a:t>
            </a:r>
            <a:r>
              <a:rPr lang="es-CL" sz="2800" dirty="0" smtClean="0"/>
              <a:t> 2010 </a:t>
            </a:r>
            <a:r>
              <a:rPr lang="es-CL" sz="2800" dirty="0" err="1" smtClean="0"/>
              <a:t>vintage</a:t>
            </a:r>
            <a:r>
              <a:rPr lang="es-CL" sz="2800" dirty="0" smtClean="0"/>
              <a:t> </a:t>
            </a:r>
            <a:r>
              <a:rPr lang="es-CL" sz="2800" dirty="0" err="1" smtClean="0"/>
              <a:t>for</a:t>
            </a:r>
            <a:r>
              <a:rPr lang="es-CL" sz="2800" dirty="0" smtClean="0"/>
              <a:t> </a:t>
            </a:r>
            <a:r>
              <a:rPr lang="es-CL" sz="2800" dirty="0" err="1" smtClean="0"/>
              <a:t>example</a:t>
            </a:r>
            <a:r>
              <a:rPr lang="es-CL" sz="2800" dirty="0" smtClean="0"/>
              <a:t>.</a:t>
            </a:r>
          </a:p>
          <a:p>
            <a:r>
              <a:rPr lang="es-CL" sz="2800" dirty="0" smtClean="0"/>
              <a:t>Aconcagua Costa </a:t>
            </a:r>
            <a:r>
              <a:rPr lang="es-CL" sz="2800" dirty="0" err="1" smtClean="0"/>
              <a:t>vineyard</a:t>
            </a:r>
            <a:r>
              <a:rPr lang="es-CL" sz="2800" dirty="0" smtClean="0"/>
              <a:t>. </a:t>
            </a:r>
            <a:r>
              <a:rPr lang="es-CL" sz="2800" dirty="0" err="1"/>
              <a:t>U</a:t>
            </a:r>
            <a:r>
              <a:rPr lang="es-CL" sz="2800" dirty="0" err="1" smtClean="0"/>
              <a:t>nique</a:t>
            </a:r>
            <a:r>
              <a:rPr lang="es-CL" sz="2800" dirty="0" smtClean="0"/>
              <a:t> to </a:t>
            </a:r>
            <a:r>
              <a:rPr lang="es-CL" sz="2800" dirty="0" err="1" smtClean="0"/>
              <a:t>us</a:t>
            </a:r>
            <a:r>
              <a:rPr lang="es-CL" sz="2800" dirty="0" smtClean="0"/>
              <a:t>.</a:t>
            </a:r>
          </a:p>
          <a:p>
            <a:r>
              <a:rPr lang="es-CL" sz="2800" dirty="0" err="1" smtClean="0"/>
              <a:t>Innovations</a:t>
            </a:r>
            <a:r>
              <a:rPr lang="es-CL" sz="2800" dirty="0" smtClean="0"/>
              <a:t>:</a:t>
            </a:r>
          </a:p>
          <a:p>
            <a:pPr lvl="1"/>
            <a:r>
              <a:rPr lang="es-CL" sz="2400" dirty="0" err="1" smtClean="0"/>
              <a:t>Flood</a:t>
            </a:r>
            <a:r>
              <a:rPr lang="es-CL" sz="2400" dirty="0" smtClean="0"/>
              <a:t> </a:t>
            </a:r>
            <a:r>
              <a:rPr lang="es-CL" sz="2400" dirty="0" err="1" smtClean="0"/>
              <a:t>irrigation</a:t>
            </a:r>
            <a:r>
              <a:rPr lang="es-CL" sz="2400" dirty="0" smtClean="0"/>
              <a:t> </a:t>
            </a:r>
            <a:r>
              <a:rPr lang="es-CL" sz="2400" dirty="0" err="1" smtClean="0"/>
              <a:t>trials</a:t>
            </a:r>
            <a:endParaRPr lang="es-CL" sz="2400" dirty="0" smtClean="0"/>
          </a:p>
          <a:p>
            <a:pPr lvl="1"/>
            <a:r>
              <a:rPr lang="es-CL" sz="2400" dirty="0" err="1" smtClean="0"/>
              <a:t>Pinot</a:t>
            </a:r>
            <a:r>
              <a:rPr lang="es-CL" sz="2400" dirty="0" smtClean="0"/>
              <a:t> </a:t>
            </a:r>
            <a:r>
              <a:rPr lang="es-CL" sz="2400" dirty="0" err="1" smtClean="0"/>
              <a:t>Grigio</a:t>
            </a:r>
            <a:r>
              <a:rPr lang="es-CL" sz="2400" dirty="0" smtClean="0"/>
              <a:t>, Tempranillo, </a:t>
            </a:r>
            <a:r>
              <a:rPr lang="es-CL" sz="2400" dirty="0" err="1" smtClean="0"/>
              <a:t>Marselan</a:t>
            </a:r>
            <a:endParaRPr lang="es-CL" sz="2400" dirty="0" smtClean="0"/>
          </a:p>
          <a:p>
            <a:pPr marL="457200" lvl="1" indent="0">
              <a:buNone/>
            </a:pPr>
            <a:endParaRPr lang="en-GB" sz="2400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1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viña Chilhue 0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157" y="188640"/>
            <a:ext cx="9612313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-1" y="332656"/>
            <a:ext cx="9144000" cy="533400"/>
          </a:xfrm>
          <a:prstGeom prst="rect">
            <a:avLst/>
          </a:prstGeom>
          <a:solidFill>
            <a:srgbClr val="A7A18D">
              <a:alpha val="3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GB" b="1">
                <a:solidFill>
                  <a:schemeClr val="bg1"/>
                </a:solidFill>
                <a:cs typeface="Arial" pitchFamily="34" charset="0"/>
              </a:rPr>
              <a:t>  ACONGACUA COSTA  (2009)</a:t>
            </a:r>
            <a:endParaRPr lang="es-ES" b="1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sentacion 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28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35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i="1" dirty="0" err="1" smtClean="0"/>
              <a:t>Winemaking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strategy</a:t>
            </a:r>
            <a:r>
              <a:rPr lang="es-CL" sz="3600" b="1" i="1" dirty="0" smtClean="0"/>
              <a:t>…..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s-CL" dirty="0" err="1" smtClean="0"/>
              <a:t>State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art, US$50m </a:t>
            </a:r>
            <a:r>
              <a:rPr lang="es-CL" dirty="0" err="1" smtClean="0"/>
              <a:t>winery</a:t>
            </a:r>
            <a:r>
              <a:rPr lang="es-CL" dirty="0" smtClean="0"/>
              <a:t> </a:t>
            </a:r>
            <a:r>
              <a:rPr lang="es-CL" dirty="0" err="1" smtClean="0"/>
              <a:t>opened</a:t>
            </a:r>
            <a:r>
              <a:rPr lang="es-CL" dirty="0" smtClean="0"/>
              <a:t> in 2010:</a:t>
            </a:r>
          </a:p>
          <a:p>
            <a:pPr lvl="1"/>
            <a:r>
              <a:rPr lang="es-CL" dirty="0" err="1" smtClean="0"/>
              <a:t>Only</a:t>
            </a:r>
            <a:r>
              <a:rPr lang="es-CL" dirty="0" smtClean="0"/>
              <a:t> 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our</a:t>
            </a:r>
            <a:r>
              <a:rPr lang="es-CL" dirty="0" smtClean="0"/>
              <a:t> </a:t>
            </a:r>
            <a:r>
              <a:rPr lang="es-CL" dirty="0" err="1" smtClean="0"/>
              <a:t>Icon</a:t>
            </a:r>
            <a:r>
              <a:rPr lang="es-CL" dirty="0" smtClean="0"/>
              <a:t> </a:t>
            </a:r>
            <a:r>
              <a:rPr lang="es-CL" dirty="0" err="1" smtClean="0"/>
              <a:t>wines</a:t>
            </a:r>
            <a:endParaRPr lang="es-CL" dirty="0" smtClean="0"/>
          </a:p>
          <a:p>
            <a:pPr lvl="1"/>
            <a:r>
              <a:rPr lang="es-CL" dirty="0" err="1" smtClean="0"/>
              <a:t>Gravity</a:t>
            </a:r>
            <a:r>
              <a:rPr lang="es-CL" dirty="0" smtClean="0"/>
              <a:t> </a:t>
            </a:r>
            <a:r>
              <a:rPr lang="es-CL" dirty="0" err="1" smtClean="0"/>
              <a:t>flow</a:t>
            </a:r>
            <a:r>
              <a:rPr lang="es-CL" dirty="0" smtClean="0"/>
              <a:t>, </a:t>
            </a:r>
            <a:r>
              <a:rPr lang="es-CL" dirty="0" err="1" smtClean="0"/>
              <a:t>temperature</a:t>
            </a:r>
            <a:r>
              <a:rPr lang="es-CL" dirty="0" smtClean="0"/>
              <a:t> </a:t>
            </a:r>
            <a:r>
              <a:rPr lang="es-CL" dirty="0" err="1" smtClean="0"/>
              <a:t>controlled</a:t>
            </a:r>
            <a:r>
              <a:rPr lang="es-CL" dirty="0" smtClean="0"/>
              <a:t>, </a:t>
            </a:r>
            <a:r>
              <a:rPr lang="es-CL" dirty="0" err="1" smtClean="0"/>
              <a:t>sustainable</a:t>
            </a:r>
            <a:endParaRPr lang="es-CL" dirty="0" smtClean="0"/>
          </a:p>
          <a:p>
            <a:r>
              <a:rPr lang="es-CL" dirty="0" smtClean="0"/>
              <a:t>New 222 </a:t>
            </a:r>
            <a:r>
              <a:rPr lang="es-CL" dirty="0" err="1" smtClean="0"/>
              <a:t>tank</a:t>
            </a:r>
            <a:r>
              <a:rPr lang="es-CL" dirty="0" smtClean="0"/>
              <a:t> Max Reserva </a:t>
            </a:r>
            <a:r>
              <a:rPr lang="es-CL" dirty="0" err="1" smtClean="0"/>
              <a:t>winery</a:t>
            </a:r>
            <a:r>
              <a:rPr lang="es-CL" dirty="0" smtClean="0"/>
              <a:t> </a:t>
            </a:r>
            <a:r>
              <a:rPr lang="es-CL" dirty="0" err="1" smtClean="0"/>
              <a:t>commissioned</a:t>
            </a:r>
            <a:r>
              <a:rPr lang="es-CL" dirty="0" smtClean="0"/>
              <a:t> at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same</a:t>
            </a:r>
            <a:r>
              <a:rPr lang="es-CL" dirty="0" smtClean="0"/>
              <a:t> time.</a:t>
            </a:r>
          </a:p>
          <a:p>
            <a:r>
              <a:rPr lang="es-CL" dirty="0" err="1" smtClean="0"/>
              <a:t>Double</a:t>
            </a:r>
            <a:r>
              <a:rPr lang="es-CL" dirty="0" smtClean="0"/>
              <a:t> </a:t>
            </a:r>
            <a:r>
              <a:rPr lang="es-CL" dirty="0" err="1" smtClean="0"/>
              <a:t>sorting</a:t>
            </a:r>
            <a:r>
              <a:rPr lang="es-CL" dirty="0" smtClean="0"/>
              <a:t> </a:t>
            </a:r>
            <a:r>
              <a:rPr lang="es-CL" dirty="0" err="1" smtClean="0"/>
              <a:t>tables</a:t>
            </a:r>
            <a:endParaRPr lang="es-CL" dirty="0" smtClean="0"/>
          </a:p>
          <a:p>
            <a:r>
              <a:rPr lang="es-CL" dirty="0" err="1" smtClean="0"/>
              <a:t>Oak</a:t>
            </a:r>
            <a:r>
              <a:rPr lang="es-CL" dirty="0" smtClean="0"/>
              <a:t>:</a:t>
            </a:r>
          </a:p>
          <a:p>
            <a:pPr lvl="1"/>
            <a:r>
              <a:rPr lang="es-CL" dirty="0" err="1" smtClean="0"/>
              <a:t>Less</a:t>
            </a:r>
            <a:r>
              <a:rPr lang="es-CL" dirty="0" smtClean="0"/>
              <a:t> </a:t>
            </a:r>
            <a:r>
              <a:rPr lang="es-CL" dirty="0" err="1" smtClean="0"/>
              <a:t>used</a:t>
            </a:r>
            <a:r>
              <a:rPr lang="es-CL" dirty="0" smtClean="0"/>
              <a:t>, and </a:t>
            </a:r>
            <a:r>
              <a:rPr lang="es-CL" dirty="0" err="1" smtClean="0"/>
              <a:t>less</a:t>
            </a:r>
            <a:r>
              <a:rPr lang="es-CL" dirty="0" smtClean="0"/>
              <a:t> new </a:t>
            </a:r>
            <a:r>
              <a:rPr lang="es-CL" dirty="0" err="1" smtClean="0"/>
              <a:t>oak</a:t>
            </a:r>
            <a:r>
              <a:rPr lang="es-CL" dirty="0" smtClean="0"/>
              <a:t> </a:t>
            </a:r>
            <a:r>
              <a:rPr lang="es-CL" dirty="0" err="1" smtClean="0"/>
              <a:t>used</a:t>
            </a:r>
            <a:endParaRPr lang="es-CL" dirty="0"/>
          </a:p>
          <a:p>
            <a:pPr lvl="1"/>
            <a:r>
              <a:rPr lang="es-CL" dirty="0" err="1" smtClean="0"/>
              <a:t>Proportionally</a:t>
            </a:r>
            <a:r>
              <a:rPr lang="es-CL" dirty="0" smtClean="0"/>
              <a:t> more French </a:t>
            </a:r>
            <a:r>
              <a:rPr lang="es-CL" dirty="0" err="1" smtClean="0"/>
              <a:t>oak</a:t>
            </a:r>
            <a:r>
              <a:rPr lang="es-CL" dirty="0" smtClean="0"/>
              <a:t> </a:t>
            </a:r>
            <a:r>
              <a:rPr lang="es-CL" dirty="0" err="1" smtClean="0"/>
              <a:t>used</a:t>
            </a:r>
            <a:r>
              <a:rPr lang="es-CL" dirty="0" smtClean="0"/>
              <a:t> </a:t>
            </a:r>
            <a:r>
              <a:rPr lang="es-CL" dirty="0" err="1" smtClean="0"/>
              <a:t>than</a:t>
            </a:r>
            <a:r>
              <a:rPr lang="es-CL" dirty="0" smtClean="0"/>
              <a:t> </a:t>
            </a:r>
            <a:r>
              <a:rPr lang="es-CL" dirty="0" err="1" smtClean="0"/>
              <a:t>ever</a:t>
            </a:r>
            <a:r>
              <a:rPr lang="es-CL" dirty="0" smtClean="0"/>
              <a:t> </a:t>
            </a:r>
            <a:r>
              <a:rPr lang="es-CL" dirty="0" err="1" smtClean="0"/>
              <a:t>before</a:t>
            </a:r>
            <a:endParaRPr lang="es-CL" dirty="0" smtClean="0"/>
          </a:p>
          <a:p>
            <a:pPr lvl="1"/>
            <a:r>
              <a:rPr lang="es-CL" dirty="0" err="1" smtClean="0"/>
              <a:t>Coopers</a:t>
            </a:r>
            <a:r>
              <a:rPr lang="es-CL" dirty="0" smtClean="0"/>
              <a:t>: </a:t>
            </a:r>
            <a:r>
              <a:rPr lang="es-CL" dirty="0" err="1" smtClean="0"/>
              <a:t>Saury</a:t>
            </a:r>
            <a:r>
              <a:rPr lang="es-CL" dirty="0" smtClean="0"/>
              <a:t>, </a:t>
            </a:r>
            <a:r>
              <a:rPr lang="es-CL" dirty="0" err="1" smtClean="0"/>
              <a:t>Taransaud</a:t>
            </a:r>
            <a:r>
              <a:rPr lang="es-CL" dirty="0" smtClean="0"/>
              <a:t> and </a:t>
            </a:r>
            <a:r>
              <a:rPr lang="es-CL" dirty="0" err="1" smtClean="0"/>
              <a:t>Adour</a:t>
            </a:r>
            <a:r>
              <a:rPr lang="es-CL" dirty="0" smtClean="0"/>
              <a:t> –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best</a:t>
            </a:r>
            <a:endParaRPr lang="es-CL" dirty="0"/>
          </a:p>
          <a:p>
            <a:r>
              <a:rPr lang="es-CL" dirty="0" err="1" smtClean="0"/>
              <a:t>Changing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r>
              <a:rPr lang="es-CL" dirty="0" smtClean="0"/>
              <a:t>:</a:t>
            </a:r>
          </a:p>
          <a:p>
            <a:pPr lvl="1"/>
            <a:r>
              <a:rPr lang="es-CL" dirty="0" err="1" smtClean="0"/>
              <a:t>Less</a:t>
            </a:r>
            <a:r>
              <a:rPr lang="es-CL" dirty="0" smtClean="0"/>
              <a:t> new </a:t>
            </a:r>
            <a:r>
              <a:rPr lang="es-CL" dirty="0" err="1" smtClean="0"/>
              <a:t>oak</a:t>
            </a:r>
            <a:r>
              <a:rPr lang="es-CL" dirty="0" smtClean="0"/>
              <a:t>, </a:t>
            </a:r>
            <a:r>
              <a:rPr lang="es-CL" dirty="0" err="1" smtClean="0"/>
              <a:t>earlier</a:t>
            </a:r>
            <a:r>
              <a:rPr lang="es-CL" dirty="0" smtClean="0"/>
              <a:t> </a:t>
            </a:r>
            <a:r>
              <a:rPr lang="es-CL" dirty="0" err="1" smtClean="0"/>
              <a:t>picked</a:t>
            </a:r>
            <a:r>
              <a:rPr lang="es-CL" dirty="0" smtClean="0"/>
              <a:t>, more </a:t>
            </a:r>
            <a:r>
              <a:rPr lang="es-CL" dirty="0" err="1" smtClean="0"/>
              <a:t>emphasis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freshness</a:t>
            </a:r>
            <a:r>
              <a:rPr lang="es-CL" dirty="0" smtClean="0"/>
              <a:t>, </a:t>
            </a:r>
            <a:r>
              <a:rPr lang="es-CL" dirty="0" err="1" smtClean="0"/>
              <a:t>aromatics</a:t>
            </a:r>
            <a:r>
              <a:rPr lang="es-CL" dirty="0" smtClean="0"/>
              <a:t>, </a:t>
            </a:r>
            <a:r>
              <a:rPr lang="es-CL" dirty="0" err="1" smtClean="0"/>
              <a:t>structure</a:t>
            </a:r>
            <a:r>
              <a:rPr lang="es-CL" dirty="0" smtClean="0"/>
              <a:t>. </a:t>
            </a:r>
            <a:r>
              <a:rPr lang="es-CL" dirty="0" err="1" smtClean="0"/>
              <a:t>Less</a:t>
            </a:r>
            <a:r>
              <a:rPr lang="es-CL" dirty="0" smtClean="0"/>
              <a:t> </a:t>
            </a:r>
            <a:r>
              <a:rPr lang="es-CL" dirty="0" err="1" smtClean="0"/>
              <a:t>emphasis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ripeness</a:t>
            </a:r>
            <a:r>
              <a:rPr lang="es-CL" dirty="0" smtClean="0"/>
              <a:t>, </a:t>
            </a:r>
            <a:r>
              <a:rPr lang="es-CL" dirty="0" err="1" smtClean="0"/>
              <a:t>body</a:t>
            </a:r>
            <a:r>
              <a:rPr lang="es-CL" dirty="0" smtClean="0"/>
              <a:t>, alcohol.</a:t>
            </a:r>
          </a:p>
          <a:p>
            <a:r>
              <a:rPr lang="es-CL" dirty="0" err="1" smtClean="0"/>
              <a:t>Annual</a:t>
            </a:r>
            <a:r>
              <a:rPr lang="es-CL" dirty="0" smtClean="0"/>
              <a:t> </a:t>
            </a:r>
            <a:r>
              <a:rPr lang="es-CL" dirty="0" err="1" smtClean="0"/>
              <a:t>study</a:t>
            </a:r>
            <a:r>
              <a:rPr lang="es-CL" dirty="0" smtClean="0"/>
              <a:t> </a:t>
            </a:r>
            <a:r>
              <a:rPr lang="es-CL" dirty="0" err="1" smtClean="0"/>
              <a:t>trip</a:t>
            </a:r>
            <a:r>
              <a:rPr lang="es-CL" dirty="0" smtClean="0"/>
              <a:t> </a:t>
            </a:r>
            <a:r>
              <a:rPr lang="es-CL" dirty="0" err="1" smtClean="0"/>
              <a:t>yields</a:t>
            </a:r>
            <a:r>
              <a:rPr lang="es-CL" dirty="0" smtClean="0"/>
              <a:t> </a:t>
            </a:r>
            <a:r>
              <a:rPr lang="es-CL" dirty="0" err="1" smtClean="0"/>
              <a:t>additional</a:t>
            </a:r>
            <a:r>
              <a:rPr lang="es-CL" dirty="0" smtClean="0"/>
              <a:t> </a:t>
            </a:r>
            <a:r>
              <a:rPr lang="es-CL" dirty="0" err="1" smtClean="0"/>
              <a:t>innovations</a:t>
            </a:r>
            <a:endParaRPr lang="es-CL" dirty="0" smtClean="0"/>
          </a:p>
          <a:p>
            <a:pPr lvl="1"/>
            <a:r>
              <a:rPr lang="es-CL" dirty="0" err="1" smtClean="0"/>
              <a:t>Trials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concrete </a:t>
            </a:r>
            <a:r>
              <a:rPr lang="es-CL" dirty="0" err="1" smtClean="0"/>
              <a:t>tanks</a:t>
            </a:r>
            <a:r>
              <a:rPr lang="es-CL" dirty="0" smtClean="0"/>
              <a:t> and </a:t>
            </a:r>
            <a:r>
              <a:rPr lang="es-CL" dirty="0" err="1" smtClean="0"/>
              <a:t>wooden</a:t>
            </a:r>
            <a:r>
              <a:rPr lang="es-CL" dirty="0" smtClean="0"/>
              <a:t> </a:t>
            </a:r>
            <a:r>
              <a:rPr lang="es-CL" dirty="0" err="1" smtClean="0"/>
              <a:t>eggs</a:t>
            </a:r>
            <a:endParaRPr lang="en-GB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_ERA15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5" y="332656"/>
            <a:ext cx="9166152" cy="62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-31567" y="548680"/>
            <a:ext cx="9144000" cy="5334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 wrap="none" anchor="ctr"/>
          <a:lstStyle/>
          <a:p>
            <a:r>
              <a:rPr lang="es-ES_tradnl" b="1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s-ES_tradnl" b="1" dirty="0">
                <a:solidFill>
                  <a:schemeClr val="bg1"/>
                </a:solidFill>
              </a:rPr>
              <a:t>VIÑA ERRAZURIZ: DON MAXIMIANO FLAGSHIP WINERY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vista 7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5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1079971"/>
            <a:ext cx="9144000" cy="404813"/>
          </a:xfrm>
          <a:prstGeom prst="rect">
            <a:avLst/>
          </a:prstGeom>
          <a:solidFill>
            <a:srgbClr val="A7A18D">
              <a:alpha val="3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1"/>
            <a:r>
              <a:rPr lang="es-ES_tradnl" b="1" dirty="0">
                <a:solidFill>
                  <a:schemeClr val="bg1"/>
                </a:solidFill>
              </a:rPr>
              <a:t>MAX RESERVA WINERY 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i="1" dirty="0" err="1" smtClean="0"/>
              <a:t>People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making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the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wine</a:t>
            </a:r>
            <a:r>
              <a:rPr lang="es-CL" sz="3600" b="1" i="1" dirty="0" smtClean="0"/>
              <a:t>…..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s-CL" dirty="0" smtClean="0"/>
              <a:t>Francisco Baettig</a:t>
            </a:r>
          </a:p>
          <a:p>
            <a:pPr lvl="1"/>
            <a:r>
              <a:rPr lang="es-CL" dirty="0" err="1" smtClean="0"/>
              <a:t>Winemaker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Year</a:t>
            </a:r>
            <a:r>
              <a:rPr lang="es-CL" dirty="0" smtClean="0"/>
              <a:t> 2011, </a:t>
            </a:r>
            <a:r>
              <a:rPr lang="es-CL" dirty="0" err="1" smtClean="0"/>
              <a:t>Chilean</a:t>
            </a:r>
            <a:r>
              <a:rPr lang="es-CL" dirty="0" smtClean="0"/>
              <a:t> </a:t>
            </a:r>
            <a:r>
              <a:rPr lang="es-CL" dirty="0" err="1" smtClean="0"/>
              <a:t>Guild</a:t>
            </a:r>
            <a:r>
              <a:rPr lang="es-CL" dirty="0" smtClean="0"/>
              <a:t> of </a:t>
            </a:r>
            <a:r>
              <a:rPr lang="es-CL" dirty="0" err="1" smtClean="0"/>
              <a:t>Food</a:t>
            </a:r>
            <a:r>
              <a:rPr lang="es-CL" dirty="0" smtClean="0"/>
              <a:t> and Wine </a:t>
            </a:r>
            <a:r>
              <a:rPr lang="es-CL" dirty="0" err="1" smtClean="0"/>
              <a:t>Writers</a:t>
            </a:r>
            <a:endParaRPr lang="es-CL" dirty="0" smtClean="0"/>
          </a:p>
          <a:p>
            <a:r>
              <a:rPr lang="es-CL" dirty="0" err="1" smtClean="0"/>
              <a:t>Consultants</a:t>
            </a:r>
            <a:endParaRPr lang="es-CL" dirty="0" smtClean="0"/>
          </a:p>
          <a:p>
            <a:pPr lvl="1"/>
            <a:r>
              <a:rPr lang="es-CL" dirty="0" err="1" smtClean="0"/>
              <a:t>Kym</a:t>
            </a:r>
            <a:r>
              <a:rPr lang="es-CL" dirty="0" smtClean="0"/>
              <a:t> </a:t>
            </a:r>
            <a:r>
              <a:rPr lang="es-CL" dirty="0" err="1" smtClean="0"/>
              <a:t>Milne</a:t>
            </a:r>
            <a:r>
              <a:rPr lang="es-CL" dirty="0" smtClean="0"/>
              <a:t> MW</a:t>
            </a:r>
          </a:p>
          <a:p>
            <a:pPr lvl="2"/>
            <a:r>
              <a:rPr lang="es-CL" dirty="0" err="1" smtClean="0"/>
              <a:t>Formerly</a:t>
            </a:r>
            <a:r>
              <a:rPr lang="es-CL" dirty="0" smtClean="0"/>
              <a:t> of Villa Maria</a:t>
            </a:r>
          </a:p>
          <a:p>
            <a:pPr lvl="2"/>
            <a:r>
              <a:rPr lang="es-CL" dirty="0" err="1" smtClean="0"/>
              <a:t>Chair</a:t>
            </a:r>
            <a:r>
              <a:rPr lang="es-CL" dirty="0" smtClean="0"/>
              <a:t> of </a:t>
            </a:r>
            <a:r>
              <a:rPr lang="es-CL" dirty="0" err="1" smtClean="0"/>
              <a:t>judges</a:t>
            </a:r>
            <a:r>
              <a:rPr lang="es-CL" dirty="0" smtClean="0"/>
              <a:t> at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Sydney</a:t>
            </a:r>
            <a:r>
              <a:rPr lang="es-CL" dirty="0" smtClean="0"/>
              <a:t> International Wine Show</a:t>
            </a:r>
          </a:p>
          <a:p>
            <a:pPr lvl="1"/>
            <a:r>
              <a:rPr lang="es-CL" dirty="0" smtClean="0"/>
              <a:t>Louis-Michel </a:t>
            </a:r>
            <a:r>
              <a:rPr lang="es-CL" dirty="0" err="1" smtClean="0"/>
              <a:t>Liger-Belair</a:t>
            </a:r>
            <a:endParaRPr lang="es-CL" dirty="0" smtClean="0"/>
          </a:p>
          <a:p>
            <a:pPr lvl="2"/>
            <a:r>
              <a:rPr lang="es-CL" dirty="0" err="1" smtClean="0"/>
              <a:t>Domaine</a:t>
            </a:r>
            <a:r>
              <a:rPr lang="es-CL" dirty="0" smtClean="0"/>
              <a:t> </a:t>
            </a:r>
            <a:r>
              <a:rPr lang="es-CL" dirty="0" err="1" smtClean="0"/>
              <a:t>Liger-Belair</a:t>
            </a:r>
            <a:r>
              <a:rPr lang="es-CL" dirty="0" smtClean="0"/>
              <a:t>, </a:t>
            </a:r>
            <a:r>
              <a:rPr lang="es-CL" dirty="0" err="1" smtClean="0"/>
              <a:t>Vosne-Romanée</a:t>
            </a:r>
            <a:endParaRPr lang="en-GB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6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i="1" dirty="0" smtClean="0"/>
              <a:t>Marketing </a:t>
            </a:r>
            <a:r>
              <a:rPr lang="es-CL" sz="3600" b="1" i="1" dirty="0" err="1" smtClean="0"/>
              <a:t>strategy</a:t>
            </a:r>
            <a:r>
              <a:rPr lang="es-CL" sz="3600" b="1" i="1" dirty="0" smtClean="0"/>
              <a:t>…..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  <a:p>
            <a:r>
              <a:rPr lang="es-CL" dirty="0" err="1" smtClean="0"/>
              <a:t>Things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do </a:t>
            </a:r>
            <a:r>
              <a:rPr lang="es-CL" dirty="0" err="1" smtClean="0"/>
              <a:t>hear</a:t>
            </a:r>
            <a:r>
              <a:rPr lang="es-CL" dirty="0" smtClean="0"/>
              <a:t> </a:t>
            </a:r>
            <a:r>
              <a:rPr lang="es-CL" dirty="0" err="1" smtClean="0"/>
              <a:t>us</a:t>
            </a:r>
            <a:r>
              <a:rPr lang="es-CL" dirty="0" smtClean="0"/>
              <a:t> </a:t>
            </a:r>
            <a:r>
              <a:rPr lang="es-CL" dirty="0" err="1" smtClean="0"/>
              <a:t>say</a:t>
            </a:r>
            <a:r>
              <a:rPr lang="es-CL" dirty="0" smtClean="0"/>
              <a:t>:</a:t>
            </a:r>
          </a:p>
          <a:p>
            <a:pPr lvl="1"/>
            <a:r>
              <a:rPr lang="es-CL" dirty="0" smtClean="0"/>
              <a:t>World </a:t>
            </a:r>
            <a:r>
              <a:rPr lang="es-CL" dirty="0" err="1" smtClean="0"/>
              <a:t>class</a:t>
            </a:r>
            <a:r>
              <a:rPr lang="es-CL" dirty="0" smtClean="0"/>
              <a:t>, </a:t>
            </a:r>
            <a:r>
              <a:rPr lang="es-CL" dirty="0" err="1" smtClean="0"/>
              <a:t>benchmark</a:t>
            </a:r>
            <a:r>
              <a:rPr lang="es-CL" dirty="0" smtClean="0"/>
              <a:t>, </a:t>
            </a:r>
            <a:r>
              <a:rPr lang="es-CL" dirty="0" err="1" smtClean="0"/>
              <a:t>best</a:t>
            </a:r>
            <a:r>
              <a:rPr lang="es-CL" dirty="0" smtClean="0"/>
              <a:t>, </a:t>
            </a:r>
            <a:r>
              <a:rPr lang="es-CL" dirty="0" err="1" smtClean="0"/>
              <a:t>quality</a:t>
            </a:r>
            <a:r>
              <a:rPr lang="es-CL" dirty="0" smtClean="0"/>
              <a:t>, </a:t>
            </a:r>
            <a:r>
              <a:rPr lang="es-CL" dirty="0" err="1" smtClean="0"/>
              <a:t>pioneers</a:t>
            </a:r>
            <a:endParaRPr lang="es-CL" dirty="0" smtClean="0"/>
          </a:p>
          <a:p>
            <a:pPr lvl="1"/>
            <a:endParaRPr lang="es-CL" dirty="0" smtClean="0"/>
          </a:p>
          <a:p>
            <a:r>
              <a:rPr lang="es-CL" dirty="0" err="1" smtClean="0"/>
              <a:t>Things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do </a:t>
            </a:r>
            <a:r>
              <a:rPr lang="es-CL" dirty="0" err="1" smtClean="0"/>
              <a:t>not</a:t>
            </a:r>
            <a:r>
              <a:rPr lang="es-CL" dirty="0" smtClean="0"/>
              <a:t> </a:t>
            </a:r>
            <a:r>
              <a:rPr lang="es-CL" dirty="0" err="1" smtClean="0"/>
              <a:t>hear</a:t>
            </a:r>
            <a:r>
              <a:rPr lang="es-CL" dirty="0" smtClean="0"/>
              <a:t> </a:t>
            </a:r>
            <a:r>
              <a:rPr lang="es-CL" dirty="0" err="1" smtClean="0"/>
              <a:t>us</a:t>
            </a:r>
            <a:r>
              <a:rPr lang="es-CL" dirty="0" smtClean="0"/>
              <a:t> </a:t>
            </a:r>
            <a:r>
              <a:rPr lang="es-CL" dirty="0" err="1" smtClean="0"/>
              <a:t>say</a:t>
            </a:r>
            <a:r>
              <a:rPr lang="es-CL" dirty="0" smtClean="0"/>
              <a:t>:</a:t>
            </a:r>
          </a:p>
          <a:p>
            <a:pPr lvl="1"/>
            <a:r>
              <a:rPr lang="es-CL" dirty="0" err="1" smtClean="0"/>
              <a:t>Volume</a:t>
            </a:r>
            <a:r>
              <a:rPr lang="es-CL" dirty="0" smtClean="0"/>
              <a:t>, </a:t>
            </a:r>
            <a:r>
              <a:rPr lang="es-CL" dirty="0" err="1" smtClean="0"/>
              <a:t>scale</a:t>
            </a:r>
            <a:r>
              <a:rPr lang="es-CL" dirty="0" smtClean="0"/>
              <a:t>, </a:t>
            </a:r>
            <a:r>
              <a:rPr lang="es-CL" dirty="0" err="1" smtClean="0"/>
              <a:t>costs</a:t>
            </a:r>
            <a:r>
              <a:rPr lang="es-CL" dirty="0" smtClean="0"/>
              <a:t>, </a:t>
            </a:r>
            <a:r>
              <a:rPr lang="es-CL" dirty="0" err="1" smtClean="0"/>
              <a:t>yields</a:t>
            </a:r>
            <a:r>
              <a:rPr lang="es-CL" dirty="0" smtClean="0"/>
              <a:t>, </a:t>
            </a:r>
            <a:r>
              <a:rPr lang="es-CL" dirty="0" err="1" smtClean="0"/>
              <a:t>market</a:t>
            </a:r>
            <a:r>
              <a:rPr lang="es-CL" dirty="0" smtClean="0"/>
              <a:t> share</a:t>
            </a:r>
            <a:endParaRPr lang="en-GB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5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L" sz="3600" b="1" i="1" dirty="0" err="1" smtClean="0"/>
              <a:t>We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have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the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best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quality</a:t>
            </a:r>
            <a:r>
              <a:rPr lang="es-CL" sz="3600" b="1" i="1" dirty="0" smtClean="0"/>
              <a:t> in </a:t>
            </a:r>
            <a:r>
              <a:rPr lang="es-CL" sz="3600" b="1" i="1" dirty="0" err="1" smtClean="0"/>
              <a:t>the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bottle</a:t>
            </a:r>
            <a:r>
              <a:rPr lang="es-CL" sz="3600" b="1" i="1" dirty="0" smtClean="0"/>
              <a:t> at </a:t>
            </a:r>
            <a:r>
              <a:rPr lang="es-CL" sz="3600" b="1" i="1" dirty="0" err="1" smtClean="0"/>
              <a:t>any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price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tier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because</a:t>
            </a:r>
            <a:r>
              <a:rPr lang="es-CL" sz="3600" b="1" i="1" dirty="0" smtClean="0"/>
              <a:t>: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es-CL" sz="2400" dirty="0" err="1" smtClean="0"/>
              <a:t>Our</a:t>
            </a:r>
            <a:r>
              <a:rPr lang="es-CL" sz="2400" dirty="0" smtClean="0"/>
              <a:t> </a:t>
            </a:r>
            <a:r>
              <a:rPr lang="es-CL" sz="2400" dirty="0" err="1" smtClean="0"/>
              <a:t>business</a:t>
            </a:r>
            <a:r>
              <a:rPr lang="es-CL" sz="2400" dirty="0" smtClean="0"/>
              <a:t> </a:t>
            </a:r>
            <a:r>
              <a:rPr lang="es-CL" sz="2400" dirty="0" err="1" smtClean="0"/>
              <a:t>model</a:t>
            </a:r>
            <a:r>
              <a:rPr lang="es-CL" sz="2400" dirty="0" smtClean="0"/>
              <a:t> and </a:t>
            </a:r>
            <a:r>
              <a:rPr lang="es-CL" sz="2400" dirty="0" err="1" smtClean="0"/>
              <a:t>our</a:t>
            </a:r>
            <a:r>
              <a:rPr lang="es-CL" sz="2400" dirty="0" smtClean="0"/>
              <a:t> </a:t>
            </a:r>
            <a:r>
              <a:rPr lang="es-CL" sz="2400" dirty="0" err="1" smtClean="0"/>
              <a:t>viticulture</a:t>
            </a:r>
            <a:r>
              <a:rPr lang="es-CL" sz="2400" dirty="0"/>
              <a:t>,</a:t>
            </a:r>
            <a:r>
              <a:rPr lang="es-CL" sz="2400" dirty="0" smtClean="0"/>
              <a:t> </a:t>
            </a:r>
            <a:r>
              <a:rPr lang="es-CL" sz="2400" dirty="0" err="1" smtClean="0"/>
              <a:t>winemaking</a:t>
            </a:r>
            <a:r>
              <a:rPr lang="es-CL" sz="2400" dirty="0" smtClean="0"/>
              <a:t> and marketing </a:t>
            </a:r>
            <a:r>
              <a:rPr lang="es-CL" sz="2400" dirty="0" err="1" smtClean="0"/>
              <a:t>strategies</a:t>
            </a:r>
            <a:r>
              <a:rPr lang="es-CL" sz="2400" dirty="0" smtClean="0"/>
              <a:t> </a:t>
            </a:r>
            <a:r>
              <a:rPr lang="es-CL" sz="2400" dirty="0" err="1" smtClean="0"/>
              <a:t>all</a:t>
            </a:r>
            <a:r>
              <a:rPr lang="es-CL" sz="2400" dirty="0" smtClean="0"/>
              <a:t> </a:t>
            </a:r>
            <a:r>
              <a:rPr lang="es-CL" sz="2400" dirty="0" err="1" smtClean="0"/>
              <a:t>start</a:t>
            </a:r>
            <a:r>
              <a:rPr lang="es-CL" sz="2400" dirty="0" smtClean="0"/>
              <a:t> </a:t>
            </a:r>
            <a:r>
              <a:rPr lang="es-CL" sz="2400" dirty="0" err="1" smtClean="0"/>
              <a:t>with</a:t>
            </a:r>
            <a:r>
              <a:rPr lang="es-CL" sz="2400" dirty="0" smtClean="0"/>
              <a:t> </a:t>
            </a:r>
            <a:r>
              <a:rPr lang="es-CL" sz="2400" dirty="0" err="1" smtClean="0"/>
              <a:t>our</a:t>
            </a:r>
            <a:r>
              <a:rPr lang="es-CL" sz="2400" dirty="0" smtClean="0"/>
              <a:t> </a:t>
            </a:r>
            <a:r>
              <a:rPr lang="es-CL" sz="2400" dirty="0" err="1" smtClean="0"/>
              <a:t>Flagship</a:t>
            </a:r>
            <a:r>
              <a:rPr lang="es-CL" sz="2400" dirty="0" smtClean="0"/>
              <a:t> </a:t>
            </a:r>
            <a:r>
              <a:rPr lang="es-CL" sz="2400" dirty="0" err="1" smtClean="0"/>
              <a:t>wines</a:t>
            </a:r>
            <a:r>
              <a:rPr lang="en-GB" sz="2400" dirty="0" smtClean="0"/>
              <a:t>.</a:t>
            </a:r>
          </a:p>
          <a:p>
            <a:r>
              <a:rPr lang="es-CL" sz="2400" dirty="0" err="1" smtClean="0"/>
              <a:t>We</a:t>
            </a:r>
            <a:r>
              <a:rPr lang="es-CL" sz="2400" dirty="0" smtClean="0"/>
              <a:t> are </a:t>
            </a:r>
            <a:r>
              <a:rPr lang="es-CL" sz="2400" dirty="0" err="1" smtClean="0"/>
              <a:t>not</a:t>
            </a:r>
            <a:r>
              <a:rPr lang="es-CL" sz="2400" dirty="0" smtClean="0"/>
              <a:t> </a:t>
            </a:r>
            <a:r>
              <a:rPr lang="es-CL" sz="2400" dirty="0" err="1" smtClean="0"/>
              <a:t>focussed</a:t>
            </a:r>
            <a:r>
              <a:rPr lang="es-CL" sz="2400" dirty="0" smtClean="0"/>
              <a:t> </a:t>
            </a:r>
            <a:r>
              <a:rPr lang="es-CL" sz="2400" dirty="0" err="1" smtClean="0"/>
              <a:t>on</a:t>
            </a:r>
            <a:r>
              <a:rPr lang="es-CL" sz="2400" dirty="0" smtClean="0"/>
              <a:t> </a:t>
            </a:r>
            <a:r>
              <a:rPr lang="es-CL" sz="2400" dirty="0" err="1" smtClean="0"/>
              <a:t>making</a:t>
            </a:r>
            <a:r>
              <a:rPr lang="es-CL" sz="2400" dirty="0" smtClean="0"/>
              <a:t> </a:t>
            </a:r>
            <a:r>
              <a:rPr lang="es-CL" sz="2400" dirty="0" err="1" smtClean="0"/>
              <a:t>the</a:t>
            </a:r>
            <a:r>
              <a:rPr lang="es-CL" sz="2400" dirty="0" smtClean="0"/>
              <a:t> </a:t>
            </a:r>
            <a:r>
              <a:rPr lang="es-CL" sz="2400" dirty="0" err="1" smtClean="0"/>
              <a:t>most</a:t>
            </a:r>
            <a:r>
              <a:rPr lang="es-CL" sz="2400" dirty="0" smtClean="0"/>
              <a:t> </a:t>
            </a:r>
            <a:r>
              <a:rPr lang="es-CL" sz="2400" dirty="0" err="1" smtClean="0"/>
              <a:t>volume</a:t>
            </a:r>
            <a:r>
              <a:rPr lang="es-CL" sz="2400" dirty="0"/>
              <a:t> </a:t>
            </a:r>
            <a:r>
              <a:rPr lang="es-CL" sz="2400" dirty="0" err="1" smtClean="0"/>
              <a:t>or</a:t>
            </a:r>
            <a:r>
              <a:rPr lang="es-CL" sz="2400" dirty="0" smtClean="0"/>
              <a:t> </a:t>
            </a:r>
            <a:r>
              <a:rPr lang="es-CL" sz="2400" dirty="0" err="1" smtClean="0"/>
              <a:t>being</a:t>
            </a:r>
            <a:r>
              <a:rPr lang="es-CL" sz="2400" dirty="0" smtClean="0"/>
              <a:t> </a:t>
            </a:r>
            <a:r>
              <a:rPr lang="es-CL" sz="2400" dirty="0" err="1" smtClean="0"/>
              <a:t>the</a:t>
            </a:r>
            <a:r>
              <a:rPr lang="es-CL" sz="2400" dirty="0" smtClean="0"/>
              <a:t> </a:t>
            </a:r>
            <a:r>
              <a:rPr lang="es-CL" sz="2400" dirty="0" err="1" smtClean="0"/>
              <a:t>lowest</a:t>
            </a:r>
            <a:r>
              <a:rPr lang="es-CL" sz="2400" dirty="0" smtClean="0"/>
              <a:t> </a:t>
            </a:r>
            <a:r>
              <a:rPr lang="es-CL" sz="2400" dirty="0" err="1" smtClean="0"/>
              <a:t>cost</a:t>
            </a:r>
            <a:r>
              <a:rPr lang="es-CL" sz="2400" dirty="0" smtClean="0"/>
              <a:t> </a:t>
            </a:r>
            <a:r>
              <a:rPr lang="es-CL" sz="2400" dirty="0" err="1" smtClean="0"/>
              <a:t>operator</a:t>
            </a:r>
            <a:r>
              <a:rPr lang="es-CL" sz="2400" dirty="0" smtClean="0"/>
              <a:t>.</a:t>
            </a:r>
          </a:p>
          <a:p>
            <a:r>
              <a:rPr lang="es-CL" sz="2400" dirty="0" err="1" smtClean="0"/>
              <a:t>We</a:t>
            </a:r>
            <a:r>
              <a:rPr lang="es-CL" sz="2400" dirty="0" smtClean="0"/>
              <a:t> </a:t>
            </a:r>
            <a:r>
              <a:rPr lang="es-CL" sz="2400" dirty="0" err="1" smtClean="0"/>
              <a:t>own</a:t>
            </a:r>
            <a:r>
              <a:rPr lang="es-CL" sz="2400" dirty="0"/>
              <a:t> </a:t>
            </a:r>
            <a:r>
              <a:rPr lang="es-CL" sz="2400" dirty="0" err="1" smtClean="0"/>
              <a:t>our</a:t>
            </a:r>
            <a:r>
              <a:rPr lang="es-CL" sz="2400" dirty="0" smtClean="0"/>
              <a:t> </a:t>
            </a:r>
            <a:r>
              <a:rPr lang="es-CL" sz="2400" dirty="0" err="1" smtClean="0"/>
              <a:t>own</a:t>
            </a:r>
            <a:r>
              <a:rPr lang="es-CL" sz="2400" dirty="0" smtClean="0"/>
              <a:t> </a:t>
            </a:r>
            <a:r>
              <a:rPr lang="es-CL" sz="2400" dirty="0" err="1" smtClean="0"/>
              <a:t>vineyards</a:t>
            </a:r>
            <a:r>
              <a:rPr lang="es-CL" sz="2400" dirty="0" smtClean="0"/>
              <a:t> – </a:t>
            </a:r>
            <a:r>
              <a:rPr lang="es-CL" sz="2400" dirty="0" err="1" smtClean="0"/>
              <a:t>we</a:t>
            </a:r>
            <a:r>
              <a:rPr lang="es-CL" sz="2400" dirty="0" smtClean="0"/>
              <a:t> do </a:t>
            </a:r>
            <a:r>
              <a:rPr lang="es-CL" sz="2400" dirty="0" err="1" smtClean="0"/>
              <a:t>not</a:t>
            </a:r>
            <a:r>
              <a:rPr lang="es-CL" sz="2400" dirty="0" smtClean="0"/>
              <a:t> </a:t>
            </a:r>
            <a:r>
              <a:rPr lang="es-CL" sz="2400" dirty="0" err="1" smtClean="0"/>
              <a:t>buy</a:t>
            </a:r>
            <a:r>
              <a:rPr lang="es-CL" sz="2400" dirty="0" smtClean="0"/>
              <a:t> grapes </a:t>
            </a:r>
            <a:r>
              <a:rPr lang="es-CL" sz="2400" dirty="0" err="1" smtClean="0"/>
              <a:t>or</a:t>
            </a:r>
            <a:r>
              <a:rPr lang="es-CL" sz="2400" dirty="0" smtClean="0"/>
              <a:t> </a:t>
            </a:r>
            <a:r>
              <a:rPr lang="es-CL" sz="2400" dirty="0" err="1" smtClean="0"/>
              <a:t>wine</a:t>
            </a:r>
            <a:r>
              <a:rPr lang="es-CL" sz="2400" dirty="0" smtClean="0"/>
              <a:t>.</a:t>
            </a:r>
          </a:p>
          <a:p>
            <a:r>
              <a:rPr lang="es-CL" sz="2400" dirty="0" err="1" smtClean="0"/>
              <a:t>We</a:t>
            </a:r>
            <a:r>
              <a:rPr lang="es-CL" sz="2400" dirty="0" smtClean="0"/>
              <a:t> </a:t>
            </a:r>
            <a:r>
              <a:rPr lang="es-CL" sz="2400" dirty="0" err="1" smtClean="0"/>
              <a:t>employ</a:t>
            </a:r>
            <a:r>
              <a:rPr lang="es-CL" sz="2400" dirty="0" smtClean="0"/>
              <a:t> </a:t>
            </a:r>
            <a:r>
              <a:rPr lang="es-CL" sz="2400" dirty="0" err="1" smtClean="0"/>
              <a:t>the</a:t>
            </a:r>
            <a:r>
              <a:rPr lang="es-CL" sz="2400" dirty="0" smtClean="0"/>
              <a:t> </a:t>
            </a:r>
            <a:r>
              <a:rPr lang="es-CL" sz="2400" dirty="0" err="1" smtClean="0"/>
              <a:t>best</a:t>
            </a:r>
            <a:r>
              <a:rPr lang="es-CL" sz="2400" dirty="0" smtClean="0"/>
              <a:t> </a:t>
            </a:r>
            <a:r>
              <a:rPr lang="es-CL" sz="2400" dirty="0" err="1" smtClean="0"/>
              <a:t>people</a:t>
            </a:r>
            <a:r>
              <a:rPr lang="es-CL" sz="2400" dirty="0" smtClean="0"/>
              <a:t>.</a:t>
            </a:r>
          </a:p>
          <a:p>
            <a:r>
              <a:rPr lang="es-CL" sz="2400" dirty="0" err="1" smtClean="0"/>
              <a:t>We</a:t>
            </a:r>
            <a:r>
              <a:rPr lang="es-CL" sz="2400" dirty="0" smtClean="0"/>
              <a:t> </a:t>
            </a:r>
            <a:r>
              <a:rPr lang="es-CL" sz="2400" dirty="0" err="1" smtClean="0"/>
              <a:t>continue</a:t>
            </a:r>
            <a:r>
              <a:rPr lang="es-CL" sz="2400" dirty="0" smtClean="0"/>
              <a:t> </a:t>
            </a:r>
            <a:r>
              <a:rPr lang="es-CL" sz="2400" dirty="0" err="1" smtClean="0"/>
              <a:t>to</a:t>
            </a:r>
            <a:r>
              <a:rPr lang="es-CL" sz="2400" dirty="0" smtClean="0"/>
              <a:t> </a:t>
            </a:r>
            <a:r>
              <a:rPr lang="es-CL" sz="2400" dirty="0" err="1" smtClean="0"/>
              <a:t>innovate</a:t>
            </a:r>
            <a:r>
              <a:rPr lang="es-CL" sz="2400" dirty="0" smtClean="0"/>
              <a:t> and </a:t>
            </a:r>
            <a:r>
              <a:rPr lang="es-CL" sz="2400" dirty="0" err="1" smtClean="0"/>
              <a:t>invest</a:t>
            </a:r>
            <a:r>
              <a:rPr lang="es-CL" sz="2400" dirty="0" smtClean="0"/>
              <a:t> </a:t>
            </a:r>
            <a:r>
              <a:rPr lang="es-CL" sz="2400" dirty="0" err="1" smtClean="0"/>
              <a:t>to</a:t>
            </a:r>
            <a:r>
              <a:rPr lang="es-CL" sz="2400" dirty="0" smtClean="0"/>
              <a:t> </a:t>
            </a:r>
            <a:r>
              <a:rPr lang="es-CL" sz="2400" dirty="0" err="1" smtClean="0"/>
              <a:t>improve</a:t>
            </a:r>
            <a:r>
              <a:rPr lang="es-CL" sz="2400" dirty="0" smtClean="0"/>
              <a:t> </a:t>
            </a:r>
            <a:r>
              <a:rPr lang="es-CL" sz="2400" dirty="0" err="1" smtClean="0"/>
              <a:t>quality</a:t>
            </a:r>
            <a:r>
              <a:rPr lang="es-CL" sz="2400" dirty="0" smtClean="0"/>
              <a:t>.</a:t>
            </a:r>
          </a:p>
          <a:p>
            <a:r>
              <a:rPr lang="es-CL" sz="2400" dirty="0" err="1" smtClean="0"/>
              <a:t>With</a:t>
            </a:r>
            <a:r>
              <a:rPr lang="es-CL" sz="2400" dirty="0" smtClean="0"/>
              <a:t> the </a:t>
            </a:r>
            <a:r>
              <a:rPr lang="es-CL" sz="2400" dirty="0" err="1" smtClean="0"/>
              <a:t>recognition</a:t>
            </a:r>
            <a:endParaRPr lang="es-CL" sz="2400" dirty="0" smtClean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19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i="1" dirty="0" smtClean="0"/>
              <a:t>The pitch – “</a:t>
            </a:r>
            <a:r>
              <a:rPr lang="es-CL" sz="3600" b="1" i="1" dirty="0" err="1" smtClean="0"/>
              <a:t>why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should</a:t>
            </a:r>
            <a:r>
              <a:rPr lang="es-CL" sz="3600" b="1" i="1" dirty="0" smtClean="0"/>
              <a:t> I </a:t>
            </a:r>
            <a:r>
              <a:rPr lang="es-CL" sz="3600" b="1" i="1" dirty="0" err="1" smtClean="0"/>
              <a:t>list</a:t>
            </a:r>
            <a:r>
              <a:rPr lang="es-CL" sz="3600" b="1" i="1" dirty="0" smtClean="0"/>
              <a:t> Errazuriz?”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55365"/>
            <a:ext cx="8856984" cy="4525963"/>
          </a:xfrm>
        </p:spPr>
        <p:txBody>
          <a:bodyPr>
            <a:noAutofit/>
          </a:bodyPr>
          <a:lstStyle/>
          <a:p>
            <a:r>
              <a:rPr lang="es-CL" sz="2400" dirty="0" err="1" smtClean="0"/>
              <a:t>We</a:t>
            </a:r>
            <a:r>
              <a:rPr lang="es-CL" sz="2400" dirty="0" smtClean="0"/>
              <a:t> </a:t>
            </a:r>
            <a:r>
              <a:rPr lang="es-CL" sz="2400" dirty="0" err="1" smtClean="0"/>
              <a:t>believe</a:t>
            </a:r>
            <a:r>
              <a:rPr lang="es-CL" sz="2400" dirty="0" smtClean="0"/>
              <a:t> </a:t>
            </a:r>
            <a:r>
              <a:rPr lang="es-CL" sz="2400" dirty="0" err="1" smtClean="0"/>
              <a:t>we</a:t>
            </a:r>
            <a:r>
              <a:rPr lang="es-CL" sz="2400" dirty="0" smtClean="0"/>
              <a:t> </a:t>
            </a:r>
            <a:r>
              <a:rPr lang="es-CL" sz="2400" dirty="0" err="1" smtClean="0"/>
              <a:t>have</a:t>
            </a:r>
            <a:r>
              <a:rPr lang="es-CL" sz="2400" dirty="0" smtClean="0"/>
              <a:t> superior </a:t>
            </a:r>
            <a:r>
              <a:rPr lang="es-CL" sz="2400" dirty="0" err="1" smtClean="0"/>
              <a:t>quality</a:t>
            </a:r>
            <a:r>
              <a:rPr lang="es-CL" sz="2400" dirty="0" smtClean="0"/>
              <a:t> in the </a:t>
            </a:r>
            <a:r>
              <a:rPr lang="es-CL" sz="2400" dirty="0" err="1" smtClean="0"/>
              <a:t>bottle</a:t>
            </a:r>
            <a:r>
              <a:rPr lang="es-CL" sz="2400" dirty="0" smtClean="0"/>
              <a:t> at </a:t>
            </a:r>
            <a:r>
              <a:rPr lang="es-CL" sz="2400" dirty="0" err="1" smtClean="0"/>
              <a:t>any</a:t>
            </a:r>
            <a:r>
              <a:rPr lang="es-CL" sz="2400" dirty="0" smtClean="0"/>
              <a:t> </a:t>
            </a:r>
            <a:r>
              <a:rPr lang="es-CL" sz="2400" dirty="0" err="1" smtClean="0"/>
              <a:t>price</a:t>
            </a:r>
            <a:r>
              <a:rPr lang="es-CL" sz="2400" dirty="0" smtClean="0"/>
              <a:t> </a:t>
            </a:r>
            <a:r>
              <a:rPr lang="es-CL" sz="2400" dirty="0" err="1" smtClean="0"/>
              <a:t>tier</a:t>
            </a:r>
            <a:endParaRPr lang="es-CL" sz="2400" dirty="0" smtClean="0"/>
          </a:p>
          <a:p>
            <a:pPr lvl="1"/>
            <a:r>
              <a:rPr lang="es-CL" sz="2000" dirty="0" smtClean="0"/>
              <a:t>Try </a:t>
            </a:r>
            <a:r>
              <a:rPr lang="es-CL" sz="2000" dirty="0" err="1" smtClean="0"/>
              <a:t>it</a:t>
            </a:r>
            <a:r>
              <a:rPr lang="es-CL" sz="2000" dirty="0" smtClean="0"/>
              <a:t> </a:t>
            </a:r>
            <a:r>
              <a:rPr lang="es-CL" sz="2000" dirty="0" err="1" smtClean="0"/>
              <a:t>with</a:t>
            </a:r>
            <a:r>
              <a:rPr lang="es-CL" sz="2000" dirty="0" smtClean="0"/>
              <a:t> your </a:t>
            </a:r>
            <a:r>
              <a:rPr lang="es-CL" sz="2000" dirty="0" err="1" smtClean="0"/>
              <a:t>customers</a:t>
            </a:r>
            <a:endParaRPr lang="es-CL" sz="2000" dirty="0" smtClean="0"/>
          </a:p>
          <a:p>
            <a:r>
              <a:rPr lang="es-CL" sz="2400" dirty="0" smtClean="0"/>
              <a:t>Wine </a:t>
            </a:r>
            <a:r>
              <a:rPr lang="es-CL" sz="2400" dirty="0" err="1" smtClean="0"/>
              <a:t>style</a:t>
            </a:r>
            <a:r>
              <a:rPr lang="es-CL" sz="2400" dirty="0" smtClean="0"/>
              <a:t> </a:t>
            </a:r>
            <a:r>
              <a:rPr lang="es-CL" sz="2400" dirty="0" err="1" smtClean="0"/>
              <a:t>evolution</a:t>
            </a:r>
            <a:r>
              <a:rPr lang="es-CL" sz="2400" dirty="0" smtClean="0"/>
              <a:t> – </a:t>
            </a:r>
            <a:r>
              <a:rPr lang="es-CL" sz="2400" dirty="0" err="1"/>
              <a:t>e</a:t>
            </a:r>
            <a:r>
              <a:rPr lang="es-CL" sz="2400" dirty="0" err="1" smtClean="0"/>
              <a:t>legant</a:t>
            </a:r>
            <a:r>
              <a:rPr lang="es-CL" sz="2400" dirty="0" smtClean="0"/>
              <a:t>, </a:t>
            </a:r>
            <a:r>
              <a:rPr lang="es-CL" sz="2400" dirty="0" err="1" smtClean="0"/>
              <a:t>contemporary</a:t>
            </a:r>
            <a:r>
              <a:rPr lang="es-CL" sz="2400" dirty="0" smtClean="0"/>
              <a:t>, </a:t>
            </a:r>
            <a:r>
              <a:rPr lang="es-CL" sz="2400" dirty="0" err="1" smtClean="0"/>
              <a:t>food</a:t>
            </a:r>
            <a:r>
              <a:rPr lang="es-CL" sz="2400" dirty="0" smtClean="0"/>
              <a:t> </a:t>
            </a:r>
            <a:r>
              <a:rPr lang="es-CL" sz="2400" dirty="0" err="1" smtClean="0"/>
              <a:t>friendly</a:t>
            </a:r>
            <a:r>
              <a:rPr lang="es-CL" sz="2400" dirty="0" smtClean="0"/>
              <a:t> </a:t>
            </a:r>
            <a:r>
              <a:rPr lang="es-CL" sz="2400" dirty="0" err="1" smtClean="0"/>
              <a:t>Chilean</a:t>
            </a:r>
            <a:r>
              <a:rPr lang="es-CL" sz="2400" dirty="0" smtClean="0"/>
              <a:t> </a:t>
            </a:r>
            <a:r>
              <a:rPr lang="es-CL" sz="2400" dirty="0" err="1" smtClean="0"/>
              <a:t>wines</a:t>
            </a:r>
            <a:r>
              <a:rPr lang="es-CL" sz="2400" dirty="0" smtClean="0"/>
              <a:t>.</a:t>
            </a:r>
          </a:p>
          <a:p>
            <a:r>
              <a:rPr lang="es-CL" sz="2400" dirty="0" err="1" smtClean="0"/>
              <a:t>Proven</a:t>
            </a:r>
            <a:r>
              <a:rPr lang="es-CL" sz="2400" dirty="0" smtClean="0"/>
              <a:t> </a:t>
            </a:r>
            <a:r>
              <a:rPr lang="es-CL" sz="2400" dirty="0" err="1" smtClean="0"/>
              <a:t>success</a:t>
            </a:r>
            <a:r>
              <a:rPr lang="es-CL" sz="2400" dirty="0" smtClean="0"/>
              <a:t> – a </a:t>
            </a:r>
            <a:r>
              <a:rPr lang="es-CL" sz="2400" dirty="0" err="1" smtClean="0"/>
              <a:t>long</a:t>
            </a:r>
            <a:r>
              <a:rPr lang="es-CL" sz="2400" dirty="0" smtClean="0"/>
              <a:t> and </a:t>
            </a:r>
            <a:r>
              <a:rPr lang="es-CL" sz="2400" dirty="0" err="1" smtClean="0"/>
              <a:t>successful</a:t>
            </a:r>
            <a:r>
              <a:rPr lang="es-CL" sz="2400" dirty="0" smtClean="0"/>
              <a:t> </a:t>
            </a:r>
            <a:r>
              <a:rPr lang="es-CL" sz="2400" dirty="0" err="1" smtClean="0"/>
              <a:t>history</a:t>
            </a:r>
            <a:r>
              <a:rPr lang="es-CL" sz="2400" dirty="0" smtClean="0"/>
              <a:t> in </a:t>
            </a:r>
            <a:r>
              <a:rPr lang="es-CL" sz="2400" dirty="0" err="1" smtClean="0"/>
              <a:t>Europe</a:t>
            </a:r>
            <a:r>
              <a:rPr lang="es-CL" sz="2400" dirty="0" smtClean="0"/>
              <a:t> – and </a:t>
            </a:r>
            <a:r>
              <a:rPr lang="es-CL" sz="2400" u="sng" dirty="0" err="1" smtClean="0"/>
              <a:t>powerful</a:t>
            </a:r>
            <a:r>
              <a:rPr lang="es-CL" sz="2400" u="sng" dirty="0" smtClean="0"/>
              <a:t> </a:t>
            </a:r>
            <a:r>
              <a:rPr lang="es-CL" sz="2400" u="sng" dirty="0" err="1" smtClean="0"/>
              <a:t>accolades</a:t>
            </a:r>
            <a:endParaRPr lang="es-CL" sz="2400" u="sng" dirty="0" smtClean="0"/>
          </a:p>
          <a:p>
            <a:r>
              <a:rPr lang="es-CL" sz="2400" dirty="0" err="1" smtClean="0"/>
              <a:t>We</a:t>
            </a:r>
            <a:r>
              <a:rPr lang="es-CL" sz="2400" dirty="0" smtClean="0"/>
              <a:t> </a:t>
            </a:r>
            <a:r>
              <a:rPr lang="es-CL" sz="2400" dirty="0" err="1" smtClean="0"/>
              <a:t>continue</a:t>
            </a:r>
            <a:r>
              <a:rPr lang="es-CL" sz="2400" dirty="0" smtClean="0"/>
              <a:t> to </a:t>
            </a:r>
            <a:r>
              <a:rPr lang="es-CL" sz="2400" dirty="0" err="1" smtClean="0"/>
              <a:t>innovate</a:t>
            </a:r>
            <a:r>
              <a:rPr lang="es-CL" sz="2400" dirty="0" smtClean="0"/>
              <a:t> to </a:t>
            </a:r>
            <a:r>
              <a:rPr lang="es-CL" sz="2400" dirty="0" err="1" smtClean="0"/>
              <a:t>improve</a:t>
            </a:r>
            <a:r>
              <a:rPr lang="es-CL" sz="2400" dirty="0" smtClean="0"/>
              <a:t> and </a:t>
            </a:r>
            <a:r>
              <a:rPr lang="es-CL" sz="2400" dirty="0" err="1" smtClean="0"/>
              <a:t>demonstrate</a:t>
            </a:r>
            <a:r>
              <a:rPr lang="es-CL" sz="2400" dirty="0" smtClean="0"/>
              <a:t> </a:t>
            </a:r>
            <a:r>
              <a:rPr lang="es-CL" sz="2400" dirty="0" err="1" smtClean="0"/>
              <a:t>our</a:t>
            </a:r>
            <a:r>
              <a:rPr lang="es-CL" sz="2400" dirty="0" smtClean="0"/>
              <a:t> </a:t>
            </a:r>
            <a:r>
              <a:rPr lang="es-CL" sz="2400" dirty="0" err="1" smtClean="0"/>
              <a:t>quality</a:t>
            </a:r>
            <a:endParaRPr lang="es-CL" sz="2400" dirty="0" smtClean="0"/>
          </a:p>
          <a:p>
            <a:r>
              <a:rPr lang="es-CL" sz="2400" dirty="0" err="1" smtClean="0"/>
              <a:t>Support</a:t>
            </a:r>
            <a:r>
              <a:rPr lang="es-CL" sz="2400" dirty="0" smtClean="0"/>
              <a:t> </a:t>
            </a:r>
            <a:r>
              <a:rPr lang="es-CL" sz="2400" dirty="0" err="1" smtClean="0"/>
              <a:t>with</a:t>
            </a:r>
            <a:r>
              <a:rPr lang="es-CL" sz="2400" dirty="0" smtClean="0"/>
              <a:t> </a:t>
            </a:r>
            <a:r>
              <a:rPr lang="es-CL" sz="2400" dirty="0" err="1" smtClean="0"/>
              <a:t>events</a:t>
            </a:r>
            <a:r>
              <a:rPr lang="es-CL" sz="2400" dirty="0" smtClean="0"/>
              <a:t>/ </a:t>
            </a:r>
            <a:r>
              <a:rPr lang="es-CL" sz="2400" dirty="0" err="1" smtClean="0"/>
              <a:t>tastings</a:t>
            </a:r>
            <a:r>
              <a:rPr lang="es-CL" sz="2400" dirty="0" smtClean="0"/>
              <a:t>/ staff training</a:t>
            </a:r>
            <a:endParaRPr lang="en-GB" sz="2400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6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 smtClean="0"/>
              <a:t>Thank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endParaRPr lang="en-GB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0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19"/>
          <p:cNvSpPr txBox="1">
            <a:spLocks noChangeArrowheads="1"/>
          </p:cNvSpPr>
          <p:nvPr/>
        </p:nvSpPr>
        <p:spPr bwMode="auto">
          <a:xfrm>
            <a:off x="6281960" y="549275"/>
            <a:ext cx="5222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altLang="en-US" b="1" dirty="0"/>
              <a:t>30º</a:t>
            </a:r>
          </a:p>
        </p:txBody>
      </p:sp>
      <p:pic>
        <p:nvPicPr>
          <p:cNvPr id="11269" name="Picture 20" descr="MapOfChile DBVer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54" y="550090"/>
            <a:ext cx="4033838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Line 21"/>
          <p:cNvSpPr>
            <a:spLocks noChangeShapeType="1"/>
          </p:cNvSpPr>
          <p:nvPr/>
        </p:nvSpPr>
        <p:spPr bwMode="auto">
          <a:xfrm>
            <a:off x="4571851" y="692150"/>
            <a:ext cx="15843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1" name="Line 22"/>
          <p:cNvSpPr>
            <a:spLocks noChangeShapeType="1"/>
          </p:cNvSpPr>
          <p:nvPr/>
        </p:nvSpPr>
        <p:spPr bwMode="auto">
          <a:xfrm>
            <a:off x="3348782" y="6237288"/>
            <a:ext cx="25193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2" name="Text Box 23"/>
          <p:cNvSpPr txBox="1">
            <a:spLocks noChangeArrowheads="1"/>
          </p:cNvSpPr>
          <p:nvPr/>
        </p:nvSpPr>
        <p:spPr bwMode="auto">
          <a:xfrm>
            <a:off x="6137945" y="6021388"/>
            <a:ext cx="522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b="1" dirty="0"/>
              <a:t>40º</a:t>
            </a:r>
          </a:p>
        </p:txBody>
      </p:sp>
      <p:pic>
        <p:nvPicPr>
          <p:cNvPr id="8" name="Imagen 1" descr="logo FW Errazuri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5112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5537225" cy="5477993"/>
          </a:xfrm>
          <a:prstGeom prst="rect">
            <a:avLst/>
          </a:prstGeom>
        </p:spPr>
      </p:pic>
      <p:pic>
        <p:nvPicPr>
          <p:cNvPr id="3" name="Imagen 1" descr="logo FW Errazu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3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n 3" descr="Aconcagua Vall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31838"/>
            <a:ext cx="8713788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A7A1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s-ES_tradnl" b="1" dirty="0">
                <a:solidFill>
                  <a:schemeClr val="bg1"/>
                </a:solidFill>
                <a:cs typeface="Arial" charset="0"/>
              </a:rPr>
              <a:t>ACONCAGUA PEAK: TOWERING </a:t>
            </a:r>
            <a:r>
              <a:rPr lang="es-ES_tradnl" b="1" dirty="0" smtClean="0">
                <a:solidFill>
                  <a:schemeClr val="bg1"/>
                </a:solidFill>
                <a:cs typeface="Arial" charset="0"/>
              </a:rPr>
              <a:t>OVER THE VALLE </a:t>
            </a:r>
            <a:r>
              <a:rPr lang="es-ES_tradnl" b="1" dirty="0">
                <a:solidFill>
                  <a:schemeClr val="bg1"/>
                </a:solidFill>
                <a:cs typeface="Arial" charset="0"/>
              </a:rPr>
              <a:t>DE ACONCAGUA</a:t>
            </a:r>
            <a:endParaRPr lang="es-ES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on Maximiano E.02 (baja)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21" y="0"/>
            <a:ext cx="4397979" cy="6858000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A7A1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es-ES_tradnl" sz="1800" b="1" dirty="0" smtClean="0">
                <a:solidFill>
                  <a:schemeClr val="bg1"/>
                </a:solidFill>
              </a:rPr>
              <a:t>DON MAXIMIANO ERRAZURIZ: OUR FOUNDER</a:t>
            </a:r>
            <a:endParaRPr lang="es-E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i="1" dirty="0" err="1" smtClean="0"/>
              <a:t>What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is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the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significance</a:t>
            </a:r>
            <a:r>
              <a:rPr lang="es-CL" sz="3600" b="1" i="1" dirty="0" smtClean="0"/>
              <a:t> of </a:t>
            </a:r>
            <a:r>
              <a:rPr lang="es-CL" sz="3600" b="1" i="1" dirty="0" err="1" smtClean="0"/>
              <a:t>this</a:t>
            </a:r>
            <a:r>
              <a:rPr lang="es-CL" sz="3600" b="1" i="1" dirty="0" smtClean="0"/>
              <a:t>?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Innovative</a:t>
            </a:r>
            <a:r>
              <a:rPr lang="es-CL" dirty="0" smtClean="0"/>
              <a:t>/ </a:t>
            </a:r>
            <a:r>
              <a:rPr lang="es-CL" dirty="0" err="1" smtClean="0"/>
              <a:t>pioneering</a:t>
            </a:r>
            <a:endParaRPr lang="es-CL" dirty="0" smtClean="0"/>
          </a:p>
          <a:p>
            <a:r>
              <a:rPr lang="es-CL" dirty="0" err="1" smtClean="0"/>
              <a:t>Quality</a:t>
            </a:r>
            <a:r>
              <a:rPr lang="es-CL" dirty="0" smtClean="0"/>
              <a:t> </a:t>
            </a:r>
            <a:r>
              <a:rPr lang="es-CL" dirty="0" err="1" smtClean="0"/>
              <a:t>focussed</a:t>
            </a:r>
            <a:endParaRPr lang="es-CL" dirty="0" smtClean="0"/>
          </a:p>
          <a:p>
            <a:pPr lvl="1"/>
            <a:r>
              <a:rPr lang="es-CL" dirty="0" smtClean="0"/>
              <a:t>“</a:t>
            </a:r>
            <a:r>
              <a:rPr lang="es-CL" dirty="0" err="1" smtClean="0"/>
              <a:t>From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best</a:t>
            </a:r>
            <a:r>
              <a:rPr lang="es-CL" dirty="0" smtClean="0"/>
              <a:t> </a:t>
            </a:r>
            <a:r>
              <a:rPr lang="es-CL" dirty="0" err="1" smtClean="0"/>
              <a:t>land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best</a:t>
            </a:r>
            <a:r>
              <a:rPr lang="es-CL" dirty="0" smtClean="0"/>
              <a:t> </a:t>
            </a:r>
            <a:r>
              <a:rPr lang="es-CL" dirty="0" err="1" smtClean="0"/>
              <a:t>wine</a:t>
            </a:r>
            <a:r>
              <a:rPr lang="es-CL" dirty="0" smtClean="0"/>
              <a:t>”</a:t>
            </a:r>
          </a:p>
          <a:p>
            <a:pPr lvl="1"/>
            <a:endParaRPr lang="es-CL" dirty="0"/>
          </a:p>
          <a:p>
            <a:pPr lvl="1"/>
            <a:endParaRPr lang="es-CL" dirty="0" smtClean="0"/>
          </a:p>
          <a:p>
            <a:r>
              <a:rPr lang="es-CL" dirty="0" err="1" smtClean="0"/>
              <a:t>Independent</a:t>
            </a:r>
            <a:r>
              <a:rPr lang="es-CL" dirty="0" smtClean="0"/>
              <a:t> and </a:t>
            </a:r>
            <a:r>
              <a:rPr lang="es-CL" dirty="0" err="1" smtClean="0"/>
              <a:t>family</a:t>
            </a:r>
            <a:r>
              <a:rPr lang="es-CL" dirty="0" smtClean="0"/>
              <a:t> </a:t>
            </a:r>
            <a:r>
              <a:rPr lang="es-CL" dirty="0" err="1" smtClean="0"/>
              <a:t>owned</a:t>
            </a:r>
            <a:r>
              <a:rPr lang="es-CL" dirty="0" smtClean="0"/>
              <a:t> and </a:t>
            </a:r>
            <a:r>
              <a:rPr lang="es-CL" dirty="0" err="1" smtClean="0"/>
              <a:t>run</a:t>
            </a:r>
            <a:endParaRPr lang="es-CL" dirty="0" smtClean="0"/>
          </a:p>
          <a:p>
            <a:pPr lvl="1"/>
            <a:r>
              <a:rPr lang="es-CL" dirty="0" err="1" smtClean="0"/>
              <a:t>now</a:t>
            </a:r>
            <a:r>
              <a:rPr lang="es-CL" dirty="0" smtClean="0"/>
              <a:t> </a:t>
            </a:r>
            <a:r>
              <a:rPr lang="es-CL" dirty="0" err="1" smtClean="0"/>
              <a:t>by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visionary</a:t>
            </a:r>
            <a:r>
              <a:rPr lang="es-CL" dirty="0" smtClean="0"/>
              <a:t> Eduardo Chadwick.</a:t>
            </a:r>
            <a:endParaRPr lang="es-CL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4213" y="2674765"/>
            <a:ext cx="79470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cs typeface="Arial" pitchFamily="34" charset="0"/>
              </a:rPr>
              <a:t> 1991: First steep hill drip irrigated vineyard in Chile; Don </a:t>
            </a:r>
            <a:r>
              <a:rPr lang="en-US" dirty="0" err="1">
                <a:cs typeface="Arial" pitchFamily="34" charset="0"/>
              </a:rPr>
              <a:t>Maximiano</a:t>
            </a:r>
            <a:r>
              <a:rPr lang="en-US" dirty="0">
                <a:cs typeface="Arial" pitchFamily="34" charset="0"/>
              </a:rPr>
              <a:t> Estate.</a:t>
            </a:r>
          </a:p>
          <a:p>
            <a:pPr eaLnBrk="1" hangingPunct="1"/>
            <a:endParaRPr lang="es-ES" dirty="0">
              <a:cs typeface="Arial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3305002"/>
            <a:ext cx="516731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lnSpc>
                <a:spcPct val="5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1994: Shiraz first introduction to Chile</a:t>
            </a:r>
            <a:r>
              <a:rPr lang="en-US" dirty="0">
                <a:cs typeface="Arial" pitchFamily="34" charset="0"/>
              </a:rPr>
              <a:t>.</a:t>
            </a:r>
            <a:endParaRPr lang="es-ES" dirty="0">
              <a:cs typeface="Arial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4213" y="3670127"/>
            <a:ext cx="6061275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dirty="0">
                <a:cs typeface="Arial" pitchFamily="34" charset="0"/>
              </a:rPr>
              <a:t> </a:t>
            </a:r>
            <a:r>
              <a:rPr lang="en-GB" b="1" dirty="0">
                <a:cs typeface="Arial" pitchFamily="34" charset="0"/>
              </a:rPr>
              <a:t>1997:  First Chilean winery to use indigenous yeasts</a:t>
            </a:r>
          </a:p>
          <a:p>
            <a:pPr eaLnBrk="1" hangingPunct="1"/>
            <a:endParaRPr lang="es-ES" dirty="0">
              <a:cs typeface="Arial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4213" y="4101927"/>
            <a:ext cx="4797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cs typeface="Arial" pitchFamily="34" charset="0"/>
              </a:rPr>
              <a:t> 1999:  Sangiovese first introduction to Chile.</a:t>
            </a:r>
            <a:endParaRPr lang="es-ES">
              <a:cs typeface="Arial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4212" y="4528890"/>
            <a:ext cx="47339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SzPct val="85000"/>
              <a:buFontTx/>
              <a:buChar char="•"/>
            </a:pPr>
            <a:r>
              <a:rPr lang="en-GB" dirty="0">
                <a:cs typeface="Arial" pitchFamily="34" charset="0"/>
              </a:rPr>
              <a:t> 2004:</a:t>
            </a:r>
            <a:r>
              <a:rPr lang="en-GB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GB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GB" dirty="0">
                <a:cs typeface="Arial" pitchFamily="34" charset="0"/>
              </a:rPr>
              <a:t>Packaging</a:t>
            </a:r>
            <a:r>
              <a:rPr lang="en-GB" b="1" dirty="0">
                <a:cs typeface="Arial" pitchFamily="34" charset="0"/>
              </a:rPr>
              <a:t> - </a:t>
            </a:r>
            <a:r>
              <a:rPr lang="en-GB" dirty="0">
                <a:cs typeface="Arial" pitchFamily="34" charset="0"/>
              </a:rPr>
              <a:t>use of </a:t>
            </a:r>
            <a:r>
              <a:rPr lang="en-GB" dirty="0" err="1">
                <a:cs typeface="Arial" pitchFamily="34" charset="0"/>
              </a:rPr>
              <a:t>screwcap</a:t>
            </a:r>
            <a:r>
              <a:rPr lang="en-GB" dirty="0">
                <a:cs typeface="Arial" pitchFamily="34" charset="0"/>
              </a:rPr>
              <a:t> closure</a:t>
            </a:r>
          </a:p>
          <a:p>
            <a:pPr eaLnBrk="1" hangingPunct="1"/>
            <a:endParaRPr lang="es-ES" dirty="0">
              <a:cs typeface="Arial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4213" y="2169940"/>
            <a:ext cx="4599336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1985: First hillside plantations in Chile.</a:t>
            </a:r>
          </a:p>
          <a:p>
            <a:pPr eaLnBrk="1" hangingPunct="1"/>
            <a:endParaRPr lang="es-ES" dirty="0">
              <a:cs typeface="Arial" pitchFamily="34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06457" y="5032946"/>
            <a:ext cx="7152920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SzPct val="85000"/>
              <a:buFontTx/>
              <a:buChar char="•"/>
            </a:pPr>
            <a:r>
              <a:rPr lang="en-GB" b="1" dirty="0">
                <a:cs typeface="Arial" pitchFamily="34" charset="0"/>
              </a:rPr>
              <a:t> 2005:</a:t>
            </a:r>
            <a:r>
              <a:rPr lang="en-GB" b="1" dirty="0">
                <a:solidFill>
                  <a:srgbClr val="000099"/>
                </a:solidFill>
                <a:cs typeface="Arial" pitchFamily="34" charset="0"/>
              </a:rPr>
              <a:t>  </a:t>
            </a:r>
            <a:r>
              <a:rPr lang="en-GB" b="1" dirty="0" err="1">
                <a:cs typeface="Arial" pitchFamily="34" charset="0"/>
              </a:rPr>
              <a:t>Viña</a:t>
            </a:r>
            <a:r>
              <a:rPr lang="en-GB" b="1" dirty="0">
                <a:cs typeface="Arial" pitchFamily="34" charset="0"/>
              </a:rPr>
              <a:t> Errazuriz starts </a:t>
            </a:r>
            <a:r>
              <a:rPr lang="en-GB" b="1" dirty="0" smtClean="0">
                <a:cs typeface="Arial" pitchFamily="34" charset="0"/>
              </a:rPr>
              <a:t>planting in Aconcagua Costa</a:t>
            </a:r>
            <a:endParaRPr lang="en-GB" b="1" dirty="0">
              <a:cs typeface="Arial" pitchFamily="34" charset="0"/>
            </a:endParaRPr>
          </a:p>
          <a:p>
            <a:pPr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SzPct val="85000"/>
              <a:buFontTx/>
              <a:buChar char="•"/>
            </a:pPr>
            <a:r>
              <a:rPr lang="en-GB" dirty="0">
                <a:cs typeface="Arial" pitchFamily="34" charset="0"/>
              </a:rPr>
              <a:t>2009: Introduction of lightweight glass for Estates </a:t>
            </a:r>
            <a:r>
              <a:rPr lang="en-GB" dirty="0" smtClean="0">
                <a:cs typeface="Arial" pitchFamily="34" charset="0"/>
              </a:rPr>
              <a:t>and Max </a:t>
            </a:r>
            <a:r>
              <a:rPr lang="en-GB" dirty="0">
                <a:cs typeface="Arial" pitchFamily="34" charset="0"/>
              </a:rPr>
              <a:t>Reserva</a:t>
            </a:r>
          </a:p>
          <a:p>
            <a:pPr eaLnBrk="1" hangingPunct="1"/>
            <a:endParaRPr lang="es-ES" dirty="0"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51" y="3405128"/>
            <a:ext cx="1164311" cy="175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3854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i="1" dirty="0" err="1" smtClean="0"/>
              <a:t>Other</a:t>
            </a:r>
            <a:r>
              <a:rPr lang="es-CL" sz="3600" b="1" i="1" dirty="0" smtClean="0"/>
              <a:t> ‘</a:t>
            </a:r>
            <a:r>
              <a:rPr lang="es-CL" sz="3600" b="1" i="1" dirty="0" err="1" smtClean="0"/>
              <a:t>firsts</a:t>
            </a:r>
            <a:r>
              <a:rPr lang="es-CL" sz="3600" b="1" i="1" dirty="0" smtClean="0"/>
              <a:t>’</a:t>
            </a:r>
            <a:endParaRPr lang="en-GB" sz="3600" b="1" i="1" dirty="0"/>
          </a:p>
        </p:txBody>
      </p:sp>
      <p:pic>
        <p:nvPicPr>
          <p:cNvPr id="12" name="Imagen 1" descr="logo FW Errazuri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 descr="pesentacion BT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35"/>
            <a:ext cx="9144000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-25897" y="735360"/>
            <a:ext cx="9144000" cy="533400"/>
          </a:xfrm>
          <a:prstGeom prst="rect">
            <a:avLst/>
          </a:prstGeom>
          <a:solidFill>
            <a:srgbClr val="0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s-ES_tradnl" b="1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s-ES_tradnl" b="1" dirty="0">
                <a:solidFill>
                  <a:schemeClr val="bg1"/>
                </a:solidFill>
              </a:rPr>
              <a:t>VIÑA ERRAZURIZ: DON MAXIMIANO HILLSIDE TERROIR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0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767</Words>
  <Application>Microsoft Office PowerPoint</Application>
  <PresentationFormat>On-screen Show (4:3)</PresentationFormat>
  <Paragraphs>104</Paragraphs>
  <Slides>27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VASCo presentation and tasting.  Ternat, 5th September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significance of this?</vt:lpstr>
      <vt:lpstr>PowerPoint Presentation</vt:lpstr>
      <vt:lpstr>PowerPoint Presentation</vt:lpstr>
      <vt:lpstr>PowerPoint Presentation</vt:lpstr>
      <vt:lpstr>Our accolades…..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Viticulture Strategy</vt:lpstr>
      <vt:lpstr>PowerPoint Presentation</vt:lpstr>
      <vt:lpstr>Winemaking strategy…..</vt:lpstr>
      <vt:lpstr>PowerPoint Presentation</vt:lpstr>
      <vt:lpstr>PowerPoint Presentation</vt:lpstr>
      <vt:lpstr>People making the wine…..</vt:lpstr>
      <vt:lpstr>Marketing strategy…..</vt:lpstr>
      <vt:lpstr>We have the best quality in the bottle at any price tier because:</vt:lpstr>
      <vt:lpstr>The pitch – “why should I list Errazuriz?”</vt:lpstr>
      <vt:lpstr>Thank you</vt:lpstr>
    </vt:vector>
  </TitlesOfParts>
  <Company>vesa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Jstevens</dc:creator>
  <cp:lastModifiedBy>Jeroen Van Greunsven</cp:lastModifiedBy>
  <cp:revision>18</cp:revision>
  <dcterms:created xsi:type="dcterms:W3CDTF">2015-02-04T14:35:46Z</dcterms:created>
  <dcterms:modified xsi:type="dcterms:W3CDTF">2016-09-01T07:47:59Z</dcterms:modified>
</cp:coreProperties>
</file>