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44.JP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9" r:id="rId3"/>
    <p:sldId id="280" r:id="rId4"/>
    <p:sldId id="257" r:id="rId5"/>
    <p:sldId id="263" r:id="rId6"/>
    <p:sldId id="265" r:id="rId7"/>
    <p:sldId id="266" r:id="rId8"/>
    <p:sldId id="267" r:id="rId9"/>
    <p:sldId id="281" r:id="rId10"/>
    <p:sldId id="297" r:id="rId11"/>
    <p:sldId id="288" r:id="rId12"/>
    <p:sldId id="289" r:id="rId13"/>
    <p:sldId id="290" r:id="rId14"/>
    <p:sldId id="291" r:id="rId15"/>
    <p:sldId id="271" r:id="rId16"/>
    <p:sldId id="285" r:id="rId17"/>
    <p:sldId id="286" r:id="rId18"/>
    <p:sldId id="287" r:id="rId19"/>
    <p:sldId id="283" r:id="rId20"/>
    <p:sldId id="298" r:id="rId21"/>
    <p:sldId id="278" r:id="rId22"/>
  </p:sldIdLst>
  <p:sldSz cx="10693400" cy="7562850"/>
  <p:notesSz cx="756285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49"/>
    <p:restoredTop sz="94712"/>
  </p:normalViewPr>
  <p:slideViewPr>
    <p:cSldViewPr>
      <p:cViewPr varScale="1">
        <p:scale>
          <a:sx n="80" d="100"/>
          <a:sy n="80" d="100"/>
        </p:scale>
        <p:origin x="-105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International Growth Trend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trendline>
            <c:spPr>
              <a:ln w="19050" cap="rnd">
                <a:solidFill>
                  <a:srgbClr val="FFC000"/>
                </a:solidFill>
              </a:ln>
              <a:effectLst/>
            </c:spPr>
            <c:trendlineType val="exp"/>
            <c:dispRSqr val="0"/>
            <c:dispEq val="0"/>
          </c:trendline>
          <c:cat>
            <c:numRef>
              <c:f>Sheet1!$F$5:$F$14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Sheet1!$G$5:$G$14</c:f>
              <c:numCache>
                <c:formatCode>General</c:formatCode>
                <c:ptCount val="10"/>
                <c:pt idx="0">
                  <c:v>11000</c:v>
                </c:pt>
                <c:pt idx="1">
                  <c:v>30000</c:v>
                </c:pt>
                <c:pt idx="2">
                  <c:v>90000</c:v>
                </c:pt>
                <c:pt idx="3">
                  <c:v>130000</c:v>
                </c:pt>
                <c:pt idx="4">
                  <c:v>160000</c:v>
                </c:pt>
                <c:pt idx="5">
                  <c:v>180000</c:v>
                </c:pt>
                <c:pt idx="6">
                  <c:v>190000</c:v>
                </c:pt>
                <c:pt idx="7">
                  <c:v>220000</c:v>
                </c:pt>
                <c:pt idx="8">
                  <c:v>240000</c:v>
                </c:pt>
                <c:pt idx="9">
                  <c:v>350000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4914688"/>
        <c:axId val="164916608"/>
      </c:barChart>
      <c:catAx>
        <c:axId val="164914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4916608"/>
        <c:crosses val="autoZero"/>
        <c:auto val="1"/>
        <c:lblAlgn val="ctr"/>
        <c:lblOffset val="100"/>
        <c:noMultiLvlLbl val="0"/>
      </c:catAx>
      <c:valAx>
        <c:axId val="16491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Cases sold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491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277310" cy="5364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4418" y="1"/>
            <a:ext cx="3276187" cy="5364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7BABD-CB50-C648-B60B-9BC8C48FCC49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6935"/>
            <a:ext cx="3277310" cy="5364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4418" y="10156935"/>
            <a:ext cx="3276187" cy="5364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704BB-55F8-F04B-B837-EE43EF6081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84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277310" cy="5364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4418" y="1"/>
            <a:ext cx="3276187" cy="5364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01461-FCDD-864B-89DB-6C886ECD6625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1338263"/>
            <a:ext cx="5099050" cy="3606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6734" y="5146929"/>
            <a:ext cx="6049382" cy="4210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935"/>
            <a:ext cx="3277310" cy="5364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4418" y="10156935"/>
            <a:ext cx="3276187" cy="5364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B400E-DD4C-F24E-AEDB-B1BA11A00B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2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400E-DD4C-F24E-AEDB-B1BA11A00B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44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400E-DD4C-F24E-AEDB-B1BA11A00B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31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400E-DD4C-F24E-AEDB-B1BA11A00B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7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400E-DD4C-F24E-AEDB-B1BA11A00B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4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400E-DD4C-F24E-AEDB-B1BA11A00B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26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400E-DD4C-F24E-AEDB-B1BA11A00B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45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400E-DD4C-F24E-AEDB-B1BA11A00B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9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400E-DD4C-F24E-AEDB-B1BA11A00B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1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400E-DD4C-F24E-AEDB-B1BA11A00B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29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400E-DD4C-F24E-AEDB-B1BA11A00B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22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400E-DD4C-F24E-AEDB-B1BA11A00B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30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400E-DD4C-F24E-AEDB-B1BA11A00B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7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400E-DD4C-F24E-AEDB-B1BA11A00B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7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400E-DD4C-F24E-AEDB-B1BA11A00B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400E-DD4C-F24E-AEDB-B1BA11A00B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400E-DD4C-F24E-AEDB-B1BA11A00B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70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400E-DD4C-F24E-AEDB-B1BA11A00B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82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400E-DD4C-F24E-AEDB-B1BA11A00B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50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400E-DD4C-F24E-AEDB-B1BA11A00B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53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B400E-DD4C-F24E-AEDB-B1BA11A00B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8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329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094584" y="4462743"/>
            <a:ext cx="1689097" cy="1054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329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57226"/>
            <a:ext cx="10692003" cy="140282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271284" y="962902"/>
            <a:ext cx="2421255" cy="0"/>
          </a:xfrm>
          <a:custGeom>
            <a:avLst/>
            <a:gdLst/>
            <a:ahLst/>
            <a:cxnLst/>
            <a:rect l="l" t="t" r="r" b="b"/>
            <a:pathLst>
              <a:path w="2421254">
                <a:moveTo>
                  <a:pt x="0" y="0"/>
                </a:moveTo>
                <a:lnTo>
                  <a:pt x="2420719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962902"/>
            <a:ext cx="2421255" cy="0"/>
          </a:xfrm>
          <a:custGeom>
            <a:avLst/>
            <a:gdLst/>
            <a:ahLst/>
            <a:cxnLst/>
            <a:rect l="l" t="t" r="r" b="b"/>
            <a:pathLst>
              <a:path w="2421255">
                <a:moveTo>
                  <a:pt x="0" y="0"/>
                </a:moveTo>
                <a:lnTo>
                  <a:pt x="2420711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126346" y="6157226"/>
            <a:ext cx="1565910" cy="0"/>
          </a:xfrm>
          <a:custGeom>
            <a:avLst/>
            <a:gdLst/>
            <a:ahLst/>
            <a:cxnLst/>
            <a:rect l="l" t="t" r="r" b="b"/>
            <a:pathLst>
              <a:path w="1565909">
                <a:moveTo>
                  <a:pt x="0" y="0"/>
                </a:moveTo>
                <a:lnTo>
                  <a:pt x="1565655" y="0"/>
                </a:lnTo>
              </a:path>
            </a:pathLst>
          </a:custGeom>
          <a:ln w="762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189359" y="6157226"/>
            <a:ext cx="313690" cy="0"/>
          </a:xfrm>
          <a:custGeom>
            <a:avLst/>
            <a:gdLst/>
            <a:ahLst/>
            <a:cxnLst/>
            <a:rect l="l" t="t" r="r" b="b"/>
            <a:pathLst>
              <a:path w="313689">
                <a:moveTo>
                  <a:pt x="0" y="0"/>
                </a:moveTo>
                <a:lnTo>
                  <a:pt x="313245" y="0"/>
                </a:lnTo>
              </a:path>
            </a:pathLst>
          </a:custGeom>
          <a:ln w="762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6157226"/>
            <a:ext cx="1565910" cy="0"/>
          </a:xfrm>
          <a:custGeom>
            <a:avLst/>
            <a:gdLst/>
            <a:ahLst/>
            <a:cxnLst/>
            <a:rect l="l" t="t" r="r" b="b"/>
            <a:pathLst>
              <a:path w="1565910">
                <a:moveTo>
                  <a:pt x="0" y="0"/>
                </a:moveTo>
                <a:lnTo>
                  <a:pt x="1565617" y="0"/>
                </a:lnTo>
              </a:path>
            </a:pathLst>
          </a:custGeom>
          <a:ln w="762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329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97023" y="735691"/>
            <a:ext cx="3299353" cy="445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329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8836" y="1872043"/>
            <a:ext cx="6495727" cy="3987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eg"/><Relationship Id="rId5" Type="http://schemas.openxmlformats.org/officeDocument/2006/relationships/image" Target="../media/image36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36.png"/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jpe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36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26" Type="http://schemas.openxmlformats.org/officeDocument/2006/relationships/image" Target="../media/image114.png"/><Relationship Id="rId39" Type="http://schemas.openxmlformats.org/officeDocument/2006/relationships/image" Target="../media/image127.png"/><Relationship Id="rId21" Type="http://schemas.openxmlformats.org/officeDocument/2006/relationships/image" Target="../media/image109.png"/><Relationship Id="rId34" Type="http://schemas.openxmlformats.org/officeDocument/2006/relationships/image" Target="../media/image122.png"/><Relationship Id="rId42" Type="http://schemas.openxmlformats.org/officeDocument/2006/relationships/image" Target="../media/image130.png"/><Relationship Id="rId47" Type="http://schemas.openxmlformats.org/officeDocument/2006/relationships/image" Target="../media/image135.png"/><Relationship Id="rId50" Type="http://schemas.openxmlformats.org/officeDocument/2006/relationships/image" Target="../media/image138.png"/><Relationship Id="rId55" Type="http://schemas.openxmlformats.org/officeDocument/2006/relationships/image" Target="../media/image143.jpeg"/><Relationship Id="rId63" Type="http://schemas.openxmlformats.org/officeDocument/2006/relationships/image" Target="../media/image151.png"/><Relationship Id="rId68" Type="http://schemas.openxmlformats.org/officeDocument/2006/relationships/image" Target="../media/image156.png"/><Relationship Id="rId76" Type="http://schemas.openxmlformats.org/officeDocument/2006/relationships/image" Target="../media/image164.png"/><Relationship Id="rId7" Type="http://schemas.openxmlformats.org/officeDocument/2006/relationships/image" Target="../media/image95.png"/><Relationship Id="rId71" Type="http://schemas.openxmlformats.org/officeDocument/2006/relationships/image" Target="../media/image159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4.png"/><Relationship Id="rId29" Type="http://schemas.openxmlformats.org/officeDocument/2006/relationships/image" Target="../media/image117.png"/><Relationship Id="rId11" Type="http://schemas.openxmlformats.org/officeDocument/2006/relationships/image" Target="../media/image99.png"/><Relationship Id="rId24" Type="http://schemas.openxmlformats.org/officeDocument/2006/relationships/image" Target="../media/image112.png"/><Relationship Id="rId32" Type="http://schemas.openxmlformats.org/officeDocument/2006/relationships/image" Target="../media/image120.png"/><Relationship Id="rId37" Type="http://schemas.openxmlformats.org/officeDocument/2006/relationships/image" Target="../media/image125.png"/><Relationship Id="rId40" Type="http://schemas.openxmlformats.org/officeDocument/2006/relationships/image" Target="../media/image128.png"/><Relationship Id="rId45" Type="http://schemas.openxmlformats.org/officeDocument/2006/relationships/image" Target="../media/image133.png"/><Relationship Id="rId53" Type="http://schemas.openxmlformats.org/officeDocument/2006/relationships/image" Target="../media/image141.png"/><Relationship Id="rId58" Type="http://schemas.openxmlformats.org/officeDocument/2006/relationships/image" Target="../media/image146.png"/><Relationship Id="rId66" Type="http://schemas.openxmlformats.org/officeDocument/2006/relationships/image" Target="../media/image154.jpeg"/><Relationship Id="rId74" Type="http://schemas.openxmlformats.org/officeDocument/2006/relationships/image" Target="../media/image162.png"/><Relationship Id="rId79" Type="http://schemas.openxmlformats.org/officeDocument/2006/relationships/image" Target="../media/image36.png"/><Relationship Id="rId5" Type="http://schemas.openxmlformats.org/officeDocument/2006/relationships/image" Target="../media/image93.jpeg"/><Relationship Id="rId61" Type="http://schemas.openxmlformats.org/officeDocument/2006/relationships/image" Target="../media/image149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31" Type="http://schemas.openxmlformats.org/officeDocument/2006/relationships/image" Target="../media/image119.png"/><Relationship Id="rId44" Type="http://schemas.openxmlformats.org/officeDocument/2006/relationships/image" Target="../media/image132.png"/><Relationship Id="rId52" Type="http://schemas.openxmlformats.org/officeDocument/2006/relationships/image" Target="../media/image140.png"/><Relationship Id="rId60" Type="http://schemas.openxmlformats.org/officeDocument/2006/relationships/image" Target="../media/image148.png"/><Relationship Id="rId65" Type="http://schemas.openxmlformats.org/officeDocument/2006/relationships/image" Target="../media/image153.png"/><Relationship Id="rId73" Type="http://schemas.openxmlformats.org/officeDocument/2006/relationships/image" Target="../media/image161.png"/><Relationship Id="rId78" Type="http://schemas.openxmlformats.org/officeDocument/2006/relationships/image" Target="../media/image166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jpeg"/><Relationship Id="rId22" Type="http://schemas.openxmlformats.org/officeDocument/2006/relationships/image" Target="../media/image110.png"/><Relationship Id="rId27" Type="http://schemas.openxmlformats.org/officeDocument/2006/relationships/image" Target="../media/image115.png"/><Relationship Id="rId30" Type="http://schemas.openxmlformats.org/officeDocument/2006/relationships/image" Target="../media/image118.png"/><Relationship Id="rId35" Type="http://schemas.openxmlformats.org/officeDocument/2006/relationships/image" Target="../media/image123.png"/><Relationship Id="rId43" Type="http://schemas.openxmlformats.org/officeDocument/2006/relationships/image" Target="../media/image131.png"/><Relationship Id="rId48" Type="http://schemas.openxmlformats.org/officeDocument/2006/relationships/image" Target="../media/image136.png"/><Relationship Id="rId56" Type="http://schemas.openxmlformats.org/officeDocument/2006/relationships/image" Target="../media/image144.png"/><Relationship Id="rId64" Type="http://schemas.openxmlformats.org/officeDocument/2006/relationships/image" Target="../media/image152.png"/><Relationship Id="rId69" Type="http://schemas.openxmlformats.org/officeDocument/2006/relationships/image" Target="../media/image157.jpeg"/><Relationship Id="rId77" Type="http://schemas.openxmlformats.org/officeDocument/2006/relationships/image" Target="../media/image165.png"/><Relationship Id="rId8" Type="http://schemas.openxmlformats.org/officeDocument/2006/relationships/image" Target="../media/image96.png"/><Relationship Id="rId51" Type="http://schemas.openxmlformats.org/officeDocument/2006/relationships/image" Target="../media/image139.png"/><Relationship Id="rId72" Type="http://schemas.openxmlformats.org/officeDocument/2006/relationships/image" Target="../media/image160.png"/><Relationship Id="rId3" Type="http://schemas.openxmlformats.org/officeDocument/2006/relationships/image" Target="../media/image91.jpe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33" Type="http://schemas.openxmlformats.org/officeDocument/2006/relationships/image" Target="../media/image121.png"/><Relationship Id="rId38" Type="http://schemas.openxmlformats.org/officeDocument/2006/relationships/image" Target="../media/image126.png"/><Relationship Id="rId46" Type="http://schemas.openxmlformats.org/officeDocument/2006/relationships/image" Target="../media/image134.png"/><Relationship Id="rId59" Type="http://schemas.openxmlformats.org/officeDocument/2006/relationships/image" Target="../media/image147.jpeg"/><Relationship Id="rId67" Type="http://schemas.openxmlformats.org/officeDocument/2006/relationships/image" Target="../media/image155.png"/><Relationship Id="rId20" Type="http://schemas.openxmlformats.org/officeDocument/2006/relationships/image" Target="../media/image108.png"/><Relationship Id="rId41" Type="http://schemas.openxmlformats.org/officeDocument/2006/relationships/image" Target="../media/image129.png"/><Relationship Id="rId54" Type="http://schemas.openxmlformats.org/officeDocument/2006/relationships/image" Target="../media/image142.png"/><Relationship Id="rId62" Type="http://schemas.openxmlformats.org/officeDocument/2006/relationships/image" Target="../media/image150.jpeg"/><Relationship Id="rId70" Type="http://schemas.openxmlformats.org/officeDocument/2006/relationships/image" Target="../media/image158.png"/><Relationship Id="rId75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5" Type="http://schemas.openxmlformats.org/officeDocument/2006/relationships/image" Target="../media/image103.jpeg"/><Relationship Id="rId23" Type="http://schemas.openxmlformats.org/officeDocument/2006/relationships/image" Target="../media/image111.png"/><Relationship Id="rId28" Type="http://schemas.openxmlformats.org/officeDocument/2006/relationships/image" Target="../media/image116.png"/><Relationship Id="rId36" Type="http://schemas.openxmlformats.org/officeDocument/2006/relationships/image" Target="../media/image124.png"/><Relationship Id="rId49" Type="http://schemas.openxmlformats.org/officeDocument/2006/relationships/image" Target="../media/image137.png"/><Relationship Id="rId57" Type="http://schemas.openxmlformats.org/officeDocument/2006/relationships/image" Target="../media/image1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jpeg"/><Relationship Id="rId7" Type="http://schemas.openxmlformats.org/officeDocument/2006/relationships/image" Target="../media/image17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2.png"/><Relationship Id="rId11" Type="http://schemas.openxmlformats.org/officeDocument/2006/relationships/hyperlink" Target="http://www.domainebousquet.com/" TargetMode="External"/><Relationship Id="rId5" Type="http://schemas.openxmlformats.org/officeDocument/2006/relationships/image" Target="../media/image171.png"/><Relationship Id="rId10" Type="http://schemas.openxmlformats.org/officeDocument/2006/relationships/hyperlink" Target="mailto:nfo@domainebousquet.com" TargetMode="External"/><Relationship Id="rId4" Type="http://schemas.openxmlformats.org/officeDocument/2006/relationships/image" Target="../media/image170.png"/><Relationship Id="rId9" Type="http://schemas.openxmlformats.org/officeDocument/2006/relationships/hyperlink" Target="mailto:info@domainebousquet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36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756005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2200" y="289256"/>
            <a:ext cx="10286998" cy="706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200" y="395008"/>
            <a:ext cx="9980295" cy="6762750"/>
          </a:xfrm>
          <a:custGeom>
            <a:avLst/>
            <a:gdLst/>
            <a:ahLst/>
            <a:cxnLst/>
            <a:rect l="l" t="t" r="r" b="b"/>
            <a:pathLst>
              <a:path w="9980295" h="6762750">
                <a:moveTo>
                  <a:pt x="9979990" y="6762407"/>
                </a:moveTo>
                <a:lnTo>
                  <a:pt x="0" y="6762407"/>
                </a:lnTo>
                <a:lnTo>
                  <a:pt x="0" y="0"/>
                </a:lnTo>
                <a:lnTo>
                  <a:pt x="9979990" y="0"/>
                </a:lnTo>
                <a:lnTo>
                  <a:pt x="9979990" y="6762407"/>
                </a:lnTo>
                <a:close/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7500" y="382308"/>
            <a:ext cx="10005695" cy="6788150"/>
          </a:xfrm>
          <a:custGeom>
            <a:avLst/>
            <a:gdLst/>
            <a:ahLst/>
            <a:cxnLst/>
            <a:rect l="l" t="t" r="r" b="b"/>
            <a:pathLst>
              <a:path w="10005695" h="6788150">
                <a:moveTo>
                  <a:pt x="0" y="6787807"/>
                </a:moveTo>
                <a:lnTo>
                  <a:pt x="10005390" y="6787807"/>
                </a:lnTo>
                <a:lnTo>
                  <a:pt x="10005390" y="0"/>
                </a:lnTo>
                <a:lnTo>
                  <a:pt x="0" y="0"/>
                </a:lnTo>
                <a:lnTo>
                  <a:pt x="0" y="6787807"/>
                </a:lnTo>
                <a:close/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81300" y="0"/>
            <a:ext cx="5397500" cy="1819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82061" y="0"/>
            <a:ext cx="4993640" cy="1583055"/>
          </a:xfrm>
          <a:custGeom>
            <a:avLst/>
            <a:gdLst/>
            <a:ahLst/>
            <a:cxnLst/>
            <a:rect l="l" t="t" r="r" b="b"/>
            <a:pathLst>
              <a:path w="4993640" h="1583055">
                <a:moveTo>
                  <a:pt x="0" y="1582673"/>
                </a:moveTo>
                <a:lnTo>
                  <a:pt x="4993563" y="1582673"/>
                </a:lnTo>
                <a:lnTo>
                  <a:pt x="4993563" y="0"/>
                </a:lnTo>
                <a:lnTo>
                  <a:pt x="0" y="0"/>
                </a:lnTo>
                <a:lnTo>
                  <a:pt x="0" y="1582673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55950" y="171450"/>
            <a:ext cx="4636135" cy="1257300"/>
          </a:xfrm>
          <a:custGeom>
            <a:avLst/>
            <a:gdLst/>
            <a:ahLst/>
            <a:cxnLst/>
            <a:rect l="l" t="t" r="r" b="b"/>
            <a:pathLst>
              <a:path w="4636134" h="1257300">
                <a:moveTo>
                  <a:pt x="4635525" y="1257312"/>
                </a:moveTo>
                <a:lnTo>
                  <a:pt x="0" y="1257312"/>
                </a:lnTo>
                <a:lnTo>
                  <a:pt x="0" y="0"/>
                </a:lnTo>
                <a:lnTo>
                  <a:pt x="4635525" y="0"/>
                </a:lnTo>
                <a:lnTo>
                  <a:pt x="4635525" y="125731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5963" y="695490"/>
            <a:ext cx="321779" cy="253822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6457" y="916241"/>
            <a:ext cx="97574" cy="83324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18099" y="898436"/>
            <a:ext cx="203720" cy="55232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31242" y="659041"/>
            <a:ext cx="204254" cy="99936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71284" y="659041"/>
            <a:ext cx="210451" cy="290283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9587" y="731723"/>
            <a:ext cx="120700" cy="2299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9587" y="829805"/>
            <a:ext cx="127698" cy="3623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98454" y="732536"/>
            <a:ext cx="155232" cy="118376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54118" y="713854"/>
            <a:ext cx="312051" cy="242582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24272" y="670839"/>
            <a:ext cx="298030" cy="282816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83099" y="670839"/>
            <a:ext cx="22707" cy="192201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35905" y="730288"/>
            <a:ext cx="130492" cy="26162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93296" y="694347"/>
            <a:ext cx="60363" cy="87464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71275" y="810552"/>
            <a:ext cx="180162" cy="43357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50091" y="798716"/>
            <a:ext cx="304660" cy="154940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62422" y="729805"/>
            <a:ext cx="155257" cy="118465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85193" y="711454"/>
            <a:ext cx="45440" cy="187121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93473" y="670839"/>
            <a:ext cx="307200" cy="282816"/>
          </a:xfrm>
          <a:prstGeom prst="rect">
            <a:avLst/>
          </a:pr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52337" y="670839"/>
            <a:ext cx="22694" cy="192201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35775" y="758101"/>
            <a:ext cx="37249" cy="93586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37630" y="862825"/>
            <a:ext cx="300939" cy="98412"/>
          </a:xfrm>
          <a:prstGeom prst="rect">
            <a:avLst/>
          </a:prstGeom>
          <a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31242" y="830262"/>
            <a:ext cx="102450" cy="33439"/>
          </a:xfrm>
          <a:prstGeom prst="rect">
            <a:avLst/>
          </a:prstGeom>
          <a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78180" y="735444"/>
            <a:ext cx="95694" cy="21462"/>
          </a:xfrm>
          <a:prstGeom prst="rect">
            <a:avLst/>
          </a:prstGeom>
          <a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48917" y="1012463"/>
            <a:ext cx="1018872" cy="248771"/>
          </a:xfrm>
          <a:prstGeom prst="rect">
            <a:avLst/>
          </a:prstGeom>
          <a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46208" y="997326"/>
            <a:ext cx="1362653" cy="319412"/>
          </a:xfrm>
          <a:prstGeom prst="rect">
            <a:avLst/>
          </a:prstGeom>
          <a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30462" y="424151"/>
            <a:ext cx="1304290" cy="136525"/>
          </a:xfrm>
          <a:custGeom>
            <a:avLst/>
            <a:gdLst/>
            <a:ahLst/>
            <a:cxnLst/>
            <a:rect l="l" t="t" r="r" b="b"/>
            <a:pathLst>
              <a:path w="1304289" h="136525">
                <a:moveTo>
                  <a:pt x="1302296" y="0"/>
                </a:moveTo>
                <a:lnTo>
                  <a:pt x="1298676" y="0"/>
                </a:lnTo>
                <a:lnTo>
                  <a:pt x="1297292" y="5283"/>
                </a:lnTo>
                <a:lnTo>
                  <a:pt x="1295869" y="5994"/>
                </a:lnTo>
                <a:lnTo>
                  <a:pt x="1159598" y="5994"/>
                </a:lnTo>
                <a:lnTo>
                  <a:pt x="1159598" y="9067"/>
                </a:lnTo>
                <a:lnTo>
                  <a:pt x="1165174" y="9982"/>
                </a:lnTo>
                <a:lnTo>
                  <a:pt x="1166545" y="11404"/>
                </a:lnTo>
                <a:lnTo>
                  <a:pt x="1166545" y="125056"/>
                </a:lnTo>
                <a:lnTo>
                  <a:pt x="1165174" y="126276"/>
                </a:lnTo>
                <a:lnTo>
                  <a:pt x="1159598" y="127469"/>
                </a:lnTo>
                <a:lnTo>
                  <a:pt x="1159598" y="130555"/>
                </a:lnTo>
                <a:lnTo>
                  <a:pt x="1297533" y="130555"/>
                </a:lnTo>
                <a:lnTo>
                  <a:pt x="1299222" y="131787"/>
                </a:lnTo>
                <a:lnTo>
                  <a:pt x="1300391" y="136512"/>
                </a:lnTo>
                <a:lnTo>
                  <a:pt x="1303959" y="136512"/>
                </a:lnTo>
                <a:lnTo>
                  <a:pt x="1303959" y="108216"/>
                </a:lnTo>
                <a:lnTo>
                  <a:pt x="1198537" y="108216"/>
                </a:lnTo>
                <a:lnTo>
                  <a:pt x="1198537" y="75742"/>
                </a:lnTo>
                <a:lnTo>
                  <a:pt x="1268933" y="75742"/>
                </a:lnTo>
                <a:lnTo>
                  <a:pt x="1268933" y="55575"/>
                </a:lnTo>
                <a:lnTo>
                  <a:pt x="1198537" y="55575"/>
                </a:lnTo>
                <a:lnTo>
                  <a:pt x="1198537" y="28028"/>
                </a:lnTo>
                <a:lnTo>
                  <a:pt x="1302296" y="28028"/>
                </a:lnTo>
                <a:lnTo>
                  <a:pt x="1302296" y="0"/>
                </a:lnTo>
                <a:close/>
              </a:path>
              <a:path w="1304289" h="136525">
                <a:moveTo>
                  <a:pt x="1303959" y="102527"/>
                </a:moveTo>
                <a:lnTo>
                  <a:pt x="1300391" y="102527"/>
                </a:lnTo>
                <a:lnTo>
                  <a:pt x="1298917" y="107784"/>
                </a:lnTo>
                <a:lnTo>
                  <a:pt x="1297533" y="108216"/>
                </a:lnTo>
                <a:lnTo>
                  <a:pt x="1303959" y="108216"/>
                </a:lnTo>
                <a:lnTo>
                  <a:pt x="1303959" y="102527"/>
                </a:lnTo>
                <a:close/>
              </a:path>
              <a:path w="1304289" h="136525">
                <a:moveTo>
                  <a:pt x="1268933" y="75742"/>
                </a:moveTo>
                <a:lnTo>
                  <a:pt x="1262532" y="75742"/>
                </a:lnTo>
                <a:lnTo>
                  <a:pt x="1264170" y="76657"/>
                </a:lnTo>
                <a:lnTo>
                  <a:pt x="1265262" y="81432"/>
                </a:lnTo>
                <a:lnTo>
                  <a:pt x="1268933" y="81432"/>
                </a:lnTo>
                <a:lnTo>
                  <a:pt x="1268933" y="75742"/>
                </a:lnTo>
                <a:close/>
              </a:path>
              <a:path w="1304289" h="136525">
                <a:moveTo>
                  <a:pt x="1268933" y="49898"/>
                </a:moveTo>
                <a:lnTo>
                  <a:pt x="1265262" y="49898"/>
                </a:lnTo>
                <a:lnTo>
                  <a:pt x="1263878" y="55079"/>
                </a:lnTo>
                <a:lnTo>
                  <a:pt x="1262532" y="55575"/>
                </a:lnTo>
                <a:lnTo>
                  <a:pt x="1268933" y="55575"/>
                </a:lnTo>
                <a:lnTo>
                  <a:pt x="1268933" y="49898"/>
                </a:lnTo>
                <a:close/>
              </a:path>
              <a:path w="1304289" h="136525">
                <a:moveTo>
                  <a:pt x="1302296" y="28028"/>
                </a:moveTo>
                <a:lnTo>
                  <a:pt x="1295869" y="28028"/>
                </a:lnTo>
                <a:lnTo>
                  <a:pt x="1297533" y="29235"/>
                </a:lnTo>
                <a:lnTo>
                  <a:pt x="1298676" y="33997"/>
                </a:lnTo>
                <a:lnTo>
                  <a:pt x="1302296" y="33997"/>
                </a:lnTo>
                <a:lnTo>
                  <a:pt x="1302296" y="28028"/>
                </a:lnTo>
                <a:close/>
              </a:path>
              <a:path w="1304289" h="136525">
                <a:moveTo>
                  <a:pt x="989507" y="5994"/>
                </a:moveTo>
                <a:lnTo>
                  <a:pt x="937221" y="5994"/>
                </a:lnTo>
                <a:lnTo>
                  <a:pt x="937221" y="9067"/>
                </a:lnTo>
                <a:lnTo>
                  <a:pt x="942784" y="9982"/>
                </a:lnTo>
                <a:lnTo>
                  <a:pt x="944143" y="11404"/>
                </a:lnTo>
                <a:lnTo>
                  <a:pt x="944143" y="125056"/>
                </a:lnTo>
                <a:lnTo>
                  <a:pt x="942784" y="126276"/>
                </a:lnTo>
                <a:lnTo>
                  <a:pt x="937221" y="127469"/>
                </a:lnTo>
                <a:lnTo>
                  <a:pt x="937221" y="130555"/>
                </a:lnTo>
                <a:lnTo>
                  <a:pt x="978915" y="130555"/>
                </a:lnTo>
                <a:lnTo>
                  <a:pt x="978915" y="127469"/>
                </a:lnTo>
                <a:lnTo>
                  <a:pt x="973086" y="126276"/>
                </a:lnTo>
                <a:lnTo>
                  <a:pt x="972248" y="125056"/>
                </a:lnTo>
                <a:lnTo>
                  <a:pt x="972248" y="46037"/>
                </a:lnTo>
                <a:lnTo>
                  <a:pt x="1020597" y="46037"/>
                </a:lnTo>
                <a:lnTo>
                  <a:pt x="988669" y="18326"/>
                </a:lnTo>
                <a:lnTo>
                  <a:pt x="986116" y="16167"/>
                </a:lnTo>
                <a:lnTo>
                  <a:pt x="984719" y="14528"/>
                </a:lnTo>
                <a:lnTo>
                  <a:pt x="984719" y="10960"/>
                </a:lnTo>
                <a:lnTo>
                  <a:pt x="986383" y="9537"/>
                </a:lnTo>
                <a:lnTo>
                  <a:pt x="989507" y="9067"/>
                </a:lnTo>
                <a:lnTo>
                  <a:pt x="989507" y="5994"/>
                </a:lnTo>
                <a:close/>
              </a:path>
              <a:path w="1304289" h="136525">
                <a:moveTo>
                  <a:pt x="1020597" y="46037"/>
                </a:moveTo>
                <a:lnTo>
                  <a:pt x="972248" y="46037"/>
                </a:lnTo>
                <a:lnTo>
                  <a:pt x="1057922" y="120370"/>
                </a:lnTo>
                <a:lnTo>
                  <a:pt x="1059281" y="121983"/>
                </a:lnTo>
                <a:lnTo>
                  <a:pt x="1059281" y="125526"/>
                </a:lnTo>
                <a:lnTo>
                  <a:pt x="1057617" y="126999"/>
                </a:lnTo>
                <a:lnTo>
                  <a:pt x="1054544" y="127469"/>
                </a:lnTo>
                <a:lnTo>
                  <a:pt x="1054544" y="130555"/>
                </a:lnTo>
                <a:lnTo>
                  <a:pt x="1102690" y="130555"/>
                </a:lnTo>
                <a:lnTo>
                  <a:pt x="1102690" y="127469"/>
                </a:lnTo>
                <a:lnTo>
                  <a:pt x="1097165" y="126504"/>
                </a:lnTo>
                <a:lnTo>
                  <a:pt x="1096022" y="125056"/>
                </a:lnTo>
                <a:lnTo>
                  <a:pt x="1096022" y="87109"/>
                </a:lnTo>
                <a:lnTo>
                  <a:pt x="1067917" y="87109"/>
                </a:lnTo>
                <a:lnTo>
                  <a:pt x="1020597" y="46037"/>
                </a:lnTo>
                <a:close/>
              </a:path>
              <a:path w="1304289" h="136525">
                <a:moveTo>
                  <a:pt x="1102994" y="5994"/>
                </a:moveTo>
                <a:lnTo>
                  <a:pt x="1060945" y="5994"/>
                </a:lnTo>
                <a:lnTo>
                  <a:pt x="1060945" y="9067"/>
                </a:lnTo>
                <a:lnTo>
                  <a:pt x="1067079" y="10261"/>
                </a:lnTo>
                <a:lnTo>
                  <a:pt x="1067917" y="11404"/>
                </a:lnTo>
                <a:lnTo>
                  <a:pt x="1067917" y="87109"/>
                </a:lnTo>
                <a:lnTo>
                  <a:pt x="1096022" y="87109"/>
                </a:lnTo>
                <a:lnTo>
                  <a:pt x="1096022" y="11404"/>
                </a:lnTo>
                <a:lnTo>
                  <a:pt x="1097457" y="10261"/>
                </a:lnTo>
                <a:lnTo>
                  <a:pt x="1102994" y="9067"/>
                </a:lnTo>
                <a:lnTo>
                  <a:pt x="1102994" y="5994"/>
                </a:lnTo>
                <a:close/>
              </a:path>
              <a:path w="1304289" h="136525">
                <a:moveTo>
                  <a:pt x="877595" y="5994"/>
                </a:moveTo>
                <a:lnTo>
                  <a:pt x="831976" y="5994"/>
                </a:lnTo>
                <a:lnTo>
                  <a:pt x="831976" y="9067"/>
                </a:lnTo>
                <a:lnTo>
                  <a:pt x="837552" y="9982"/>
                </a:lnTo>
                <a:lnTo>
                  <a:pt x="838669" y="11404"/>
                </a:lnTo>
                <a:lnTo>
                  <a:pt x="838669" y="125056"/>
                </a:lnTo>
                <a:lnTo>
                  <a:pt x="837552" y="126276"/>
                </a:lnTo>
                <a:lnTo>
                  <a:pt x="831976" y="127469"/>
                </a:lnTo>
                <a:lnTo>
                  <a:pt x="831976" y="130555"/>
                </a:lnTo>
                <a:lnTo>
                  <a:pt x="877595" y="130555"/>
                </a:lnTo>
                <a:lnTo>
                  <a:pt x="877595" y="127469"/>
                </a:lnTo>
                <a:lnTo>
                  <a:pt x="871740" y="126276"/>
                </a:lnTo>
                <a:lnTo>
                  <a:pt x="870889" y="125056"/>
                </a:lnTo>
                <a:lnTo>
                  <a:pt x="870889" y="11404"/>
                </a:lnTo>
                <a:lnTo>
                  <a:pt x="872007" y="9982"/>
                </a:lnTo>
                <a:lnTo>
                  <a:pt x="877595" y="9067"/>
                </a:lnTo>
                <a:lnTo>
                  <a:pt x="877595" y="5994"/>
                </a:lnTo>
                <a:close/>
              </a:path>
              <a:path w="1304289" h="136525">
                <a:moveTo>
                  <a:pt x="731443" y="5994"/>
                </a:moveTo>
                <a:lnTo>
                  <a:pt x="681951" y="5994"/>
                </a:lnTo>
                <a:lnTo>
                  <a:pt x="681951" y="9067"/>
                </a:lnTo>
                <a:lnTo>
                  <a:pt x="686993" y="10261"/>
                </a:lnTo>
                <a:lnTo>
                  <a:pt x="689724" y="12115"/>
                </a:lnTo>
                <a:lnTo>
                  <a:pt x="689724" y="16167"/>
                </a:lnTo>
                <a:lnTo>
                  <a:pt x="688352" y="18541"/>
                </a:lnTo>
                <a:lnTo>
                  <a:pt x="634136" y="115354"/>
                </a:lnTo>
                <a:lnTo>
                  <a:pt x="631101" y="121107"/>
                </a:lnTo>
                <a:lnTo>
                  <a:pt x="629348" y="125526"/>
                </a:lnTo>
                <a:lnTo>
                  <a:pt x="621042" y="127469"/>
                </a:lnTo>
                <a:lnTo>
                  <a:pt x="621042" y="130555"/>
                </a:lnTo>
                <a:lnTo>
                  <a:pt x="666356" y="130555"/>
                </a:lnTo>
                <a:lnTo>
                  <a:pt x="666356" y="127469"/>
                </a:lnTo>
                <a:lnTo>
                  <a:pt x="661390" y="125996"/>
                </a:lnTo>
                <a:lnTo>
                  <a:pt x="659409" y="124586"/>
                </a:lnTo>
                <a:lnTo>
                  <a:pt x="659409" y="120815"/>
                </a:lnTo>
                <a:lnTo>
                  <a:pt x="660006" y="119405"/>
                </a:lnTo>
                <a:lnTo>
                  <a:pt x="660844" y="117716"/>
                </a:lnTo>
                <a:lnTo>
                  <a:pt x="670788" y="98501"/>
                </a:lnTo>
                <a:lnTo>
                  <a:pt x="772090" y="98501"/>
                </a:lnTo>
                <a:lnTo>
                  <a:pt x="762356" y="81648"/>
                </a:lnTo>
                <a:lnTo>
                  <a:pt x="680567" y="81648"/>
                </a:lnTo>
                <a:lnTo>
                  <a:pt x="705294" y="37744"/>
                </a:lnTo>
                <a:lnTo>
                  <a:pt x="736997" y="37744"/>
                </a:lnTo>
                <a:lnTo>
                  <a:pt x="725906" y="18541"/>
                </a:lnTo>
                <a:lnTo>
                  <a:pt x="725042" y="16916"/>
                </a:lnTo>
                <a:lnTo>
                  <a:pt x="724522" y="15468"/>
                </a:lnTo>
                <a:lnTo>
                  <a:pt x="724522" y="11658"/>
                </a:lnTo>
                <a:lnTo>
                  <a:pt x="726478" y="10490"/>
                </a:lnTo>
                <a:lnTo>
                  <a:pt x="731443" y="9067"/>
                </a:lnTo>
                <a:lnTo>
                  <a:pt x="731443" y="5994"/>
                </a:lnTo>
                <a:close/>
              </a:path>
              <a:path w="1304289" h="136525">
                <a:moveTo>
                  <a:pt x="772090" y="98501"/>
                </a:moveTo>
                <a:lnTo>
                  <a:pt x="737844" y="98501"/>
                </a:lnTo>
                <a:lnTo>
                  <a:pt x="748436" y="117716"/>
                </a:lnTo>
                <a:lnTo>
                  <a:pt x="749223" y="119405"/>
                </a:lnTo>
                <a:lnTo>
                  <a:pt x="749795" y="120815"/>
                </a:lnTo>
                <a:lnTo>
                  <a:pt x="749795" y="124586"/>
                </a:lnTo>
                <a:lnTo>
                  <a:pt x="747890" y="125996"/>
                </a:lnTo>
                <a:lnTo>
                  <a:pt x="742848" y="127469"/>
                </a:lnTo>
                <a:lnTo>
                  <a:pt x="742848" y="130555"/>
                </a:lnTo>
                <a:lnTo>
                  <a:pt x="795413" y="130555"/>
                </a:lnTo>
                <a:lnTo>
                  <a:pt x="795413" y="127469"/>
                </a:lnTo>
                <a:lnTo>
                  <a:pt x="788746" y="125996"/>
                </a:lnTo>
                <a:lnTo>
                  <a:pt x="785634" y="121983"/>
                </a:lnTo>
                <a:lnTo>
                  <a:pt x="772090" y="98501"/>
                </a:lnTo>
                <a:close/>
              </a:path>
              <a:path w="1304289" h="136525">
                <a:moveTo>
                  <a:pt x="736997" y="37744"/>
                </a:moveTo>
                <a:lnTo>
                  <a:pt x="705294" y="37744"/>
                </a:lnTo>
                <a:lnTo>
                  <a:pt x="728941" y="81648"/>
                </a:lnTo>
                <a:lnTo>
                  <a:pt x="762356" y="81648"/>
                </a:lnTo>
                <a:lnTo>
                  <a:pt x="736997" y="37744"/>
                </a:lnTo>
                <a:close/>
              </a:path>
              <a:path w="1304289" h="136525">
                <a:moveTo>
                  <a:pt x="457339" y="5994"/>
                </a:moveTo>
                <a:lnTo>
                  <a:pt x="402272" y="5994"/>
                </a:lnTo>
                <a:lnTo>
                  <a:pt x="402272" y="9067"/>
                </a:lnTo>
                <a:lnTo>
                  <a:pt x="407860" y="9982"/>
                </a:lnTo>
                <a:lnTo>
                  <a:pt x="409244" y="11404"/>
                </a:lnTo>
                <a:lnTo>
                  <a:pt x="409244" y="125056"/>
                </a:lnTo>
                <a:lnTo>
                  <a:pt x="407860" y="126276"/>
                </a:lnTo>
                <a:lnTo>
                  <a:pt x="402272" y="127469"/>
                </a:lnTo>
                <a:lnTo>
                  <a:pt x="402272" y="130555"/>
                </a:lnTo>
                <a:lnTo>
                  <a:pt x="444030" y="130555"/>
                </a:lnTo>
                <a:lnTo>
                  <a:pt x="444030" y="127469"/>
                </a:lnTo>
                <a:lnTo>
                  <a:pt x="438175" y="126276"/>
                </a:lnTo>
                <a:lnTo>
                  <a:pt x="437324" y="125056"/>
                </a:lnTo>
                <a:lnTo>
                  <a:pt x="437324" y="40843"/>
                </a:lnTo>
                <a:lnTo>
                  <a:pt x="467389" y="40843"/>
                </a:lnTo>
                <a:lnTo>
                  <a:pt x="453999" y="18326"/>
                </a:lnTo>
                <a:lnTo>
                  <a:pt x="453199" y="16636"/>
                </a:lnTo>
                <a:lnTo>
                  <a:pt x="452081" y="15468"/>
                </a:lnTo>
                <a:lnTo>
                  <a:pt x="452081" y="11188"/>
                </a:lnTo>
                <a:lnTo>
                  <a:pt x="453720" y="9537"/>
                </a:lnTo>
                <a:lnTo>
                  <a:pt x="457339" y="9067"/>
                </a:lnTo>
                <a:lnTo>
                  <a:pt x="457339" y="5994"/>
                </a:lnTo>
                <a:close/>
              </a:path>
              <a:path w="1304289" h="136525">
                <a:moveTo>
                  <a:pt x="577532" y="40843"/>
                </a:moveTo>
                <a:lnTo>
                  <a:pt x="547496" y="40843"/>
                </a:lnTo>
                <a:lnTo>
                  <a:pt x="547496" y="125056"/>
                </a:lnTo>
                <a:lnTo>
                  <a:pt x="546125" y="126504"/>
                </a:lnTo>
                <a:lnTo>
                  <a:pt x="540550" y="127469"/>
                </a:lnTo>
                <a:lnTo>
                  <a:pt x="540550" y="130555"/>
                </a:lnTo>
                <a:lnTo>
                  <a:pt x="584479" y="130555"/>
                </a:lnTo>
                <a:lnTo>
                  <a:pt x="584479" y="127469"/>
                </a:lnTo>
                <a:lnTo>
                  <a:pt x="578967" y="126504"/>
                </a:lnTo>
                <a:lnTo>
                  <a:pt x="577532" y="125056"/>
                </a:lnTo>
                <a:lnTo>
                  <a:pt x="577532" y="40843"/>
                </a:lnTo>
                <a:close/>
              </a:path>
              <a:path w="1304289" h="136525">
                <a:moveTo>
                  <a:pt x="467389" y="40843"/>
                </a:moveTo>
                <a:lnTo>
                  <a:pt x="437324" y="40843"/>
                </a:lnTo>
                <a:lnTo>
                  <a:pt x="491058" y="129616"/>
                </a:lnTo>
                <a:lnTo>
                  <a:pt x="520181" y="83807"/>
                </a:lnTo>
                <a:lnTo>
                  <a:pt x="492937" y="83807"/>
                </a:lnTo>
                <a:lnTo>
                  <a:pt x="467389" y="40843"/>
                </a:lnTo>
                <a:close/>
              </a:path>
              <a:path w="1304289" h="136525">
                <a:moveTo>
                  <a:pt x="584479" y="5994"/>
                </a:moveTo>
                <a:lnTo>
                  <a:pt x="530821" y="5994"/>
                </a:lnTo>
                <a:lnTo>
                  <a:pt x="530821" y="9067"/>
                </a:lnTo>
                <a:lnTo>
                  <a:pt x="534695" y="9982"/>
                </a:lnTo>
                <a:lnTo>
                  <a:pt x="536359" y="11188"/>
                </a:lnTo>
                <a:lnTo>
                  <a:pt x="536359" y="15176"/>
                </a:lnTo>
                <a:lnTo>
                  <a:pt x="535508" y="16636"/>
                </a:lnTo>
                <a:lnTo>
                  <a:pt x="492937" y="83807"/>
                </a:lnTo>
                <a:lnTo>
                  <a:pt x="520181" y="83807"/>
                </a:lnTo>
                <a:lnTo>
                  <a:pt x="547496" y="40843"/>
                </a:lnTo>
                <a:lnTo>
                  <a:pt x="577532" y="40843"/>
                </a:lnTo>
                <a:lnTo>
                  <a:pt x="577532" y="11404"/>
                </a:lnTo>
                <a:lnTo>
                  <a:pt x="578967" y="10261"/>
                </a:lnTo>
                <a:lnTo>
                  <a:pt x="584479" y="9067"/>
                </a:lnTo>
                <a:lnTo>
                  <a:pt x="584479" y="5994"/>
                </a:lnTo>
                <a:close/>
              </a:path>
              <a:path w="1304289" h="136525">
                <a:moveTo>
                  <a:pt x="279844" y="3835"/>
                </a:moveTo>
                <a:lnTo>
                  <a:pt x="245452" y="8843"/>
                </a:lnTo>
                <a:lnTo>
                  <a:pt x="218936" y="22548"/>
                </a:lnTo>
                <a:lnTo>
                  <a:pt x="201872" y="42968"/>
                </a:lnTo>
                <a:lnTo>
                  <a:pt x="195833" y="68122"/>
                </a:lnTo>
                <a:lnTo>
                  <a:pt x="201993" y="93344"/>
                </a:lnTo>
                <a:lnTo>
                  <a:pt x="219260" y="113876"/>
                </a:lnTo>
                <a:lnTo>
                  <a:pt x="245817" y="127685"/>
                </a:lnTo>
                <a:lnTo>
                  <a:pt x="279844" y="132740"/>
                </a:lnTo>
                <a:lnTo>
                  <a:pt x="314387" y="127685"/>
                </a:lnTo>
                <a:lnTo>
                  <a:pt x="341074" y="113876"/>
                </a:lnTo>
                <a:lnTo>
                  <a:pt x="344805" y="109423"/>
                </a:lnTo>
                <a:lnTo>
                  <a:pt x="280060" y="109423"/>
                </a:lnTo>
                <a:lnTo>
                  <a:pt x="257775" y="106329"/>
                </a:lnTo>
                <a:lnTo>
                  <a:pt x="240966" y="97674"/>
                </a:lnTo>
                <a:lnTo>
                  <a:pt x="230354" y="84396"/>
                </a:lnTo>
                <a:lnTo>
                  <a:pt x="226656" y="67436"/>
                </a:lnTo>
                <a:lnTo>
                  <a:pt x="230386" y="50422"/>
                </a:lnTo>
                <a:lnTo>
                  <a:pt x="241034" y="37050"/>
                </a:lnTo>
                <a:lnTo>
                  <a:pt x="257791" y="28305"/>
                </a:lnTo>
                <a:lnTo>
                  <a:pt x="279844" y="25171"/>
                </a:lnTo>
                <a:lnTo>
                  <a:pt x="343489" y="25171"/>
                </a:lnTo>
                <a:lnTo>
                  <a:pt x="341298" y="22548"/>
                </a:lnTo>
                <a:lnTo>
                  <a:pt x="314639" y="8843"/>
                </a:lnTo>
                <a:lnTo>
                  <a:pt x="279844" y="3835"/>
                </a:lnTo>
                <a:close/>
              </a:path>
              <a:path w="1304289" h="136525">
                <a:moveTo>
                  <a:pt x="343489" y="25171"/>
                </a:moveTo>
                <a:lnTo>
                  <a:pt x="279844" y="25171"/>
                </a:lnTo>
                <a:lnTo>
                  <a:pt x="302301" y="28305"/>
                </a:lnTo>
                <a:lnTo>
                  <a:pt x="319177" y="37050"/>
                </a:lnTo>
                <a:lnTo>
                  <a:pt x="329798" y="50422"/>
                </a:lnTo>
                <a:lnTo>
                  <a:pt x="333489" y="67436"/>
                </a:lnTo>
                <a:lnTo>
                  <a:pt x="329755" y="84396"/>
                </a:lnTo>
                <a:lnTo>
                  <a:pt x="319081" y="97674"/>
                </a:lnTo>
                <a:lnTo>
                  <a:pt x="302253" y="106329"/>
                </a:lnTo>
                <a:lnTo>
                  <a:pt x="280060" y="109423"/>
                </a:lnTo>
                <a:lnTo>
                  <a:pt x="344805" y="109423"/>
                </a:lnTo>
                <a:lnTo>
                  <a:pt x="358279" y="93344"/>
                </a:lnTo>
                <a:lnTo>
                  <a:pt x="364375" y="68122"/>
                </a:lnTo>
                <a:lnTo>
                  <a:pt x="358363" y="42968"/>
                </a:lnTo>
                <a:lnTo>
                  <a:pt x="343489" y="25171"/>
                </a:lnTo>
                <a:close/>
              </a:path>
              <a:path w="1304289" h="136525">
                <a:moveTo>
                  <a:pt x="72034" y="5994"/>
                </a:moveTo>
                <a:lnTo>
                  <a:pt x="0" y="5994"/>
                </a:lnTo>
                <a:lnTo>
                  <a:pt x="0" y="9067"/>
                </a:lnTo>
                <a:lnTo>
                  <a:pt x="5537" y="9982"/>
                </a:lnTo>
                <a:lnTo>
                  <a:pt x="6921" y="11404"/>
                </a:lnTo>
                <a:lnTo>
                  <a:pt x="6921" y="125056"/>
                </a:lnTo>
                <a:lnTo>
                  <a:pt x="5537" y="126276"/>
                </a:lnTo>
                <a:lnTo>
                  <a:pt x="0" y="127469"/>
                </a:lnTo>
                <a:lnTo>
                  <a:pt x="0" y="130555"/>
                </a:lnTo>
                <a:lnTo>
                  <a:pt x="72034" y="130555"/>
                </a:lnTo>
                <a:lnTo>
                  <a:pt x="91630" y="130067"/>
                </a:lnTo>
                <a:lnTo>
                  <a:pt x="108951" y="128085"/>
                </a:lnTo>
                <a:lnTo>
                  <a:pt x="124289" y="123837"/>
                </a:lnTo>
                <a:lnTo>
                  <a:pt x="137934" y="116547"/>
                </a:lnTo>
                <a:lnTo>
                  <a:pt x="145415" y="109677"/>
                </a:lnTo>
                <a:lnTo>
                  <a:pt x="38912" y="109677"/>
                </a:lnTo>
                <a:lnTo>
                  <a:pt x="38912" y="26390"/>
                </a:lnTo>
                <a:lnTo>
                  <a:pt x="144925" y="26390"/>
                </a:lnTo>
                <a:lnTo>
                  <a:pt x="137934" y="19989"/>
                </a:lnTo>
                <a:lnTo>
                  <a:pt x="124289" y="12680"/>
                </a:lnTo>
                <a:lnTo>
                  <a:pt x="108951" y="8439"/>
                </a:lnTo>
                <a:lnTo>
                  <a:pt x="91630" y="6473"/>
                </a:lnTo>
                <a:lnTo>
                  <a:pt x="72034" y="5994"/>
                </a:lnTo>
                <a:close/>
              </a:path>
              <a:path w="1304289" h="136525">
                <a:moveTo>
                  <a:pt x="144925" y="26390"/>
                </a:moveTo>
                <a:lnTo>
                  <a:pt x="77863" y="26390"/>
                </a:lnTo>
                <a:lnTo>
                  <a:pt x="100120" y="29071"/>
                </a:lnTo>
                <a:lnTo>
                  <a:pt x="116024" y="36996"/>
                </a:lnTo>
                <a:lnTo>
                  <a:pt x="125569" y="49991"/>
                </a:lnTo>
                <a:lnTo>
                  <a:pt x="128752" y="67881"/>
                </a:lnTo>
                <a:lnTo>
                  <a:pt x="125569" y="85818"/>
                </a:lnTo>
                <a:lnTo>
                  <a:pt x="116024" y="98918"/>
                </a:lnTo>
                <a:lnTo>
                  <a:pt x="100120" y="106948"/>
                </a:lnTo>
                <a:lnTo>
                  <a:pt x="77863" y="109677"/>
                </a:lnTo>
                <a:lnTo>
                  <a:pt x="145415" y="109677"/>
                </a:lnTo>
                <a:lnTo>
                  <a:pt x="147780" y="107504"/>
                </a:lnTo>
                <a:lnTo>
                  <a:pt x="155116" y="96245"/>
                </a:lnTo>
                <a:lnTo>
                  <a:pt x="159696" y="83031"/>
                </a:lnTo>
                <a:lnTo>
                  <a:pt x="161277" y="68122"/>
                </a:lnTo>
                <a:lnTo>
                  <a:pt x="159696" y="53370"/>
                </a:lnTo>
                <a:lnTo>
                  <a:pt x="155116" y="40232"/>
                </a:lnTo>
                <a:lnTo>
                  <a:pt x="147780" y="29005"/>
                </a:lnTo>
                <a:lnTo>
                  <a:pt x="144925" y="26390"/>
                </a:lnTo>
                <a:close/>
              </a:path>
            </a:pathLst>
          </a:custGeom>
          <a:solidFill>
            <a:srgbClr val="262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30102" y="419659"/>
            <a:ext cx="1303972" cy="136512"/>
          </a:xfrm>
          <a:prstGeom prst="rect">
            <a:avLst/>
          </a:prstGeom>
          <a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08168" y="806707"/>
            <a:ext cx="2483821" cy="6753349"/>
          </a:xfrm>
          <a:prstGeom prst="rect">
            <a:avLst/>
          </a:prstGeom>
          <a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30272" y="3407423"/>
            <a:ext cx="1874507" cy="4152633"/>
          </a:xfrm>
          <a:prstGeom prst="rect">
            <a:avLst/>
          </a:prstGeom>
          <a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72426" y="858685"/>
            <a:ext cx="2827591" cy="6701370"/>
          </a:xfrm>
          <a:prstGeom prst="rect">
            <a:avLst/>
          </a:prstGeom>
          <a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78917" y="661942"/>
            <a:ext cx="2779395" cy="313690"/>
          </a:xfrm>
          <a:custGeom>
            <a:avLst/>
            <a:gdLst/>
            <a:ahLst/>
            <a:cxnLst/>
            <a:rect l="l" t="t" r="r" b="b"/>
            <a:pathLst>
              <a:path w="2779395" h="313690">
                <a:moveTo>
                  <a:pt x="2672600" y="60007"/>
                </a:moveTo>
                <a:lnTo>
                  <a:pt x="2608376" y="60007"/>
                </a:lnTo>
                <a:lnTo>
                  <a:pt x="2608376" y="251637"/>
                </a:lnTo>
                <a:lnTo>
                  <a:pt x="2604008" y="251726"/>
                </a:lnTo>
                <a:lnTo>
                  <a:pt x="2595471" y="253657"/>
                </a:lnTo>
                <a:lnTo>
                  <a:pt x="2595359" y="263766"/>
                </a:lnTo>
                <a:lnTo>
                  <a:pt x="2685046" y="263766"/>
                </a:lnTo>
                <a:lnTo>
                  <a:pt x="2685046" y="253657"/>
                </a:lnTo>
                <a:lnTo>
                  <a:pt x="2676640" y="251841"/>
                </a:lnTo>
                <a:lnTo>
                  <a:pt x="2672600" y="251841"/>
                </a:lnTo>
                <a:lnTo>
                  <a:pt x="2672600" y="60007"/>
                </a:lnTo>
                <a:close/>
              </a:path>
              <a:path w="2779395" h="313690">
                <a:moveTo>
                  <a:pt x="2675699" y="251637"/>
                </a:moveTo>
                <a:lnTo>
                  <a:pt x="2672600" y="251841"/>
                </a:lnTo>
                <a:lnTo>
                  <a:pt x="2676640" y="251841"/>
                </a:lnTo>
                <a:lnTo>
                  <a:pt x="2675699" y="251637"/>
                </a:lnTo>
                <a:close/>
              </a:path>
              <a:path w="2779395" h="313690">
                <a:moveTo>
                  <a:pt x="2779229" y="60007"/>
                </a:moveTo>
                <a:lnTo>
                  <a:pt x="2765386" y="60007"/>
                </a:lnTo>
                <a:lnTo>
                  <a:pt x="2766504" y="62484"/>
                </a:lnTo>
                <a:lnTo>
                  <a:pt x="2768561" y="71793"/>
                </a:lnTo>
                <a:lnTo>
                  <a:pt x="2779229" y="71793"/>
                </a:lnTo>
                <a:lnTo>
                  <a:pt x="2779229" y="60007"/>
                </a:lnTo>
                <a:close/>
              </a:path>
              <a:path w="2779395" h="313690">
                <a:moveTo>
                  <a:pt x="2512898" y="0"/>
                </a:moveTo>
                <a:lnTo>
                  <a:pt x="2502242" y="0"/>
                </a:lnTo>
                <a:lnTo>
                  <a:pt x="2502242" y="71323"/>
                </a:lnTo>
                <a:lnTo>
                  <a:pt x="2512809" y="71323"/>
                </a:lnTo>
                <a:lnTo>
                  <a:pt x="2515387" y="61683"/>
                </a:lnTo>
                <a:lnTo>
                  <a:pt x="2515908" y="60007"/>
                </a:lnTo>
                <a:lnTo>
                  <a:pt x="2779229" y="60007"/>
                </a:lnTo>
                <a:lnTo>
                  <a:pt x="2779229" y="11760"/>
                </a:lnTo>
                <a:lnTo>
                  <a:pt x="2516073" y="11760"/>
                </a:lnTo>
                <a:lnTo>
                  <a:pt x="2514968" y="9283"/>
                </a:lnTo>
                <a:lnTo>
                  <a:pt x="2512898" y="0"/>
                </a:lnTo>
                <a:close/>
              </a:path>
              <a:path w="2779395" h="313690">
                <a:moveTo>
                  <a:pt x="2779229" y="0"/>
                </a:moveTo>
                <a:lnTo>
                  <a:pt x="2768612" y="0"/>
                </a:lnTo>
                <a:lnTo>
                  <a:pt x="2766136" y="9842"/>
                </a:lnTo>
                <a:lnTo>
                  <a:pt x="2765767" y="11760"/>
                </a:lnTo>
                <a:lnTo>
                  <a:pt x="2779229" y="11760"/>
                </a:lnTo>
                <a:lnTo>
                  <a:pt x="2779229" y="0"/>
                </a:lnTo>
                <a:close/>
              </a:path>
              <a:path w="2779395" h="313690">
                <a:moveTo>
                  <a:pt x="2433002" y="0"/>
                </a:moveTo>
                <a:lnTo>
                  <a:pt x="2422321" y="0"/>
                </a:lnTo>
                <a:lnTo>
                  <a:pt x="2419883" y="9842"/>
                </a:lnTo>
                <a:lnTo>
                  <a:pt x="2419489" y="11760"/>
                </a:lnTo>
                <a:lnTo>
                  <a:pt x="2161667" y="11760"/>
                </a:lnTo>
                <a:lnTo>
                  <a:pt x="2161667" y="21894"/>
                </a:lnTo>
                <a:lnTo>
                  <a:pt x="2170544" y="23507"/>
                </a:lnTo>
                <a:lnTo>
                  <a:pt x="2174697" y="23787"/>
                </a:lnTo>
                <a:lnTo>
                  <a:pt x="2174697" y="251637"/>
                </a:lnTo>
                <a:lnTo>
                  <a:pt x="2170353" y="251726"/>
                </a:lnTo>
                <a:lnTo>
                  <a:pt x="2161667" y="253682"/>
                </a:lnTo>
                <a:lnTo>
                  <a:pt x="2161667" y="263766"/>
                </a:lnTo>
                <a:lnTo>
                  <a:pt x="2422245" y="263766"/>
                </a:lnTo>
                <a:lnTo>
                  <a:pt x="2423363" y="266331"/>
                </a:lnTo>
                <a:lnTo>
                  <a:pt x="2425420" y="275640"/>
                </a:lnTo>
                <a:lnTo>
                  <a:pt x="2436088" y="275640"/>
                </a:lnTo>
                <a:lnTo>
                  <a:pt x="2436088" y="215049"/>
                </a:lnTo>
                <a:lnTo>
                  <a:pt x="2238908" y="215049"/>
                </a:lnTo>
                <a:lnTo>
                  <a:pt x="2238908" y="154800"/>
                </a:lnTo>
                <a:lnTo>
                  <a:pt x="2370543" y="154800"/>
                </a:lnTo>
                <a:lnTo>
                  <a:pt x="2370543" y="110337"/>
                </a:lnTo>
                <a:lnTo>
                  <a:pt x="2238908" y="110337"/>
                </a:lnTo>
                <a:lnTo>
                  <a:pt x="2238908" y="60007"/>
                </a:lnTo>
                <a:lnTo>
                  <a:pt x="2433002" y="60007"/>
                </a:lnTo>
                <a:lnTo>
                  <a:pt x="2433002" y="0"/>
                </a:lnTo>
                <a:close/>
              </a:path>
              <a:path w="2779395" h="313690">
                <a:moveTo>
                  <a:pt x="2436088" y="203720"/>
                </a:moveTo>
                <a:lnTo>
                  <a:pt x="2425471" y="203720"/>
                </a:lnTo>
                <a:lnTo>
                  <a:pt x="2422956" y="213766"/>
                </a:lnTo>
                <a:lnTo>
                  <a:pt x="2422588" y="215049"/>
                </a:lnTo>
                <a:lnTo>
                  <a:pt x="2436088" y="215049"/>
                </a:lnTo>
                <a:lnTo>
                  <a:pt x="2436088" y="203720"/>
                </a:lnTo>
                <a:close/>
              </a:path>
              <a:path w="2779395" h="313690">
                <a:moveTo>
                  <a:pt x="2370543" y="154800"/>
                </a:moveTo>
                <a:lnTo>
                  <a:pt x="2356662" y="154800"/>
                </a:lnTo>
                <a:lnTo>
                  <a:pt x="2357780" y="156679"/>
                </a:lnTo>
                <a:lnTo>
                  <a:pt x="2359888" y="166103"/>
                </a:lnTo>
                <a:lnTo>
                  <a:pt x="2370543" y="166103"/>
                </a:lnTo>
                <a:lnTo>
                  <a:pt x="2370543" y="154800"/>
                </a:lnTo>
                <a:close/>
              </a:path>
              <a:path w="2779395" h="313690">
                <a:moveTo>
                  <a:pt x="2370543" y="99021"/>
                </a:moveTo>
                <a:lnTo>
                  <a:pt x="2359914" y="99021"/>
                </a:lnTo>
                <a:lnTo>
                  <a:pt x="2357374" y="109067"/>
                </a:lnTo>
                <a:lnTo>
                  <a:pt x="2357005" y="110337"/>
                </a:lnTo>
                <a:lnTo>
                  <a:pt x="2370543" y="110337"/>
                </a:lnTo>
                <a:lnTo>
                  <a:pt x="2370543" y="99021"/>
                </a:lnTo>
                <a:close/>
              </a:path>
              <a:path w="2779395" h="313690">
                <a:moveTo>
                  <a:pt x="2433002" y="60007"/>
                </a:moveTo>
                <a:lnTo>
                  <a:pt x="2419146" y="60007"/>
                </a:lnTo>
                <a:lnTo>
                  <a:pt x="2420239" y="62484"/>
                </a:lnTo>
                <a:lnTo>
                  <a:pt x="2422271" y="71793"/>
                </a:lnTo>
                <a:lnTo>
                  <a:pt x="2433002" y="71793"/>
                </a:lnTo>
                <a:lnTo>
                  <a:pt x="2433002" y="60007"/>
                </a:lnTo>
                <a:close/>
              </a:path>
              <a:path w="2779395" h="313690">
                <a:moveTo>
                  <a:pt x="1872526" y="11760"/>
                </a:moveTo>
                <a:lnTo>
                  <a:pt x="1782876" y="11760"/>
                </a:lnTo>
                <a:lnTo>
                  <a:pt x="1782876" y="21894"/>
                </a:lnTo>
                <a:lnTo>
                  <a:pt x="1791931" y="23545"/>
                </a:lnTo>
                <a:lnTo>
                  <a:pt x="1795310" y="23787"/>
                </a:lnTo>
                <a:lnTo>
                  <a:pt x="1795310" y="167208"/>
                </a:lnTo>
                <a:lnTo>
                  <a:pt x="1803370" y="213398"/>
                </a:lnTo>
                <a:lnTo>
                  <a:pt x="1828434" y="244684"/>
                </a:lnTo>
                <a:lnTo>
                  <a:pt x="1871830" y="262445"/>
                </a:lnTo>
                <a:lnTo>
                  <a:pt x="1934883" y="268058"/>
                </a:lnTo>
                <a:lnTo>
                  <a:pt x="1989471" y="264540"/>
                </a:lnTo>
                <a:lnTo>
                  <a:pt x="2031620" y="253469"/>
                </a:lnTo>
                <a:lnTo>
                  <a:pt x="2061505" y="234073"/>
                </a:lnTo>
                <a:lnTo>
                  <a:pt x="2068669" y="222605"/>
                </a:lnTo>
                <a:lnTo>
                  <a:pt x="1935429" y="222605"/>
                </a:lnTo>
                <a:lnTo>
                  <a:pt x="1898975" y="219056"/>
                </a:lnTo>
                <a:lnTo>
                  <a:pt x="1875812" y="208253"/>
                </a:lnTo>
                <a:lnTo>
                  <a:pt x="1863616" y="189960"/>
                </a:lnTo>
                <a:lnTo>
                  <a:pt x="1860067" y="163944"/>
                </a:lnTo>
                <a:lnTo>
                  <a:pt x="1860067" y="23787"/>
                </a:lnTo>
                <a:lnTo>
                  <a:pt x="1863471" y="23545"/>
                </a:lnTo>
                <a:lnTo>
                  <a:pt x="1872526" y="21894"/>
                </a:lnTo>
                <a:lnTo>
                  <a:pt x="1872526" y="11760"/>
                </a:lnTo>
                <a:close/>
              </a:path>
              <a:path w="2779395" h="313690">
                <a:moveTo>
                  <a:pt x="2098217" y="11760"/>
                </a:moveTo>
                <a:lnTo>
                  <a:pt x="2008009" y="11760"/>
                </a:lnTo>
                <a:lnTo>
                  <a:pt x="2008009" y="21894"/>
                </a:lnTo>
                <a:lnTo>
                  <a:pt x="2017128" y="23545"/>
                </a:lnTo>
                <a:lnTo>
                  <a:pt x="2020481" y="23787"/>
                </a:lnTo>
                <a:lnTo>
                  <a:pt x="2020481" y="33743"/>
                </a:lnTo>
                <a:lnTo>
                  <a:pt x="2020976" y="160629"/>
                </a:lnTo>
                <a:lnTo>
                  <a:pt x="2000291" y="206995"/>
                </a:lnTo>
                <a:lnTo>
                  <a:pt x="1935429" y="222605"/>
                </a:lnTo>
                <a:lnTo>
                  <a:pt x="2068669" y="222605"/>
                </a:lnTo>
                <a:lnTo>
                  <a:pt x="2079306" y="205577"/>
                </a:lnTo>
                <a:lnTo>
                  <a:pt x="2085200" y="167208"/>
                </a:lnTo>
                <a:lnTo>
                  <a:pt x="2085200" y="23787"/>
                </a:lnTo>
                <a:lnTo>
                  <a:pt x="2089365" y="23507"/>
                </a:lnTo>
                <a:lnTo>
                  <a:pt x="2098217" y="21894"/>
                </a:lnTo>
                <a:lnTo>
                  <a:pt x="2098217" y="11760"/>
                </a:lnTo>
                <a:close/>
              </a:path>
              <a:path w="2779395" h="313690">
                <a:moveTo>
                  <a:pt x="1716486" y="255587"/>
                </a:moveTo>
                <a:lnTo>
                  <a:pt x="1637449" y="255587"/>
                </a:lnTo>
                <a:lnTo>
                  <a:pt x="1669249" y="289547"/>
                </a:lnTo>
                <a:lnTo>
                  <a:pt x="1672971" y="293395"/>
                </a:lnTo>
                <a:lnTo>
                  <a:pt x="1673860" y="295186"/>
                </a:lnTo>
                <a:lnTo>
                  <a:pt x="1673860" y="299631"/>
                </a:lnTo>
                <a:lnTo>
                  <a:pt x="1668970" y="306298"/>
                </a:lnTo>
                <a:lnTo>
                  <a:pt x="1676514" y="313118"/>
                </a:lnTo>
                <a:lnTo>
                  <a:pt x="1739747" y="260680"/>
                </a:lnTo>
                <a:lnTo>
                  <a:pt x="1736240" y="257505"/>
                </a:lnTo>
                <a:lnTo>
                  <a:pt x="1720151" y="257505"/>
                </a:lnTo>
                <a:lnTo>
                  <a:pt x="1716989" y="256108"/>
                </a:lnTo>
                <a:lnTo>
                  <a:pt x="1716486" y="255587"/>
                </a:lnTo>
                <a:close/>
              </a:path>
              <a:path w="2779395" h="313690">
                <a:moveTo>
                  <a:pt x="1567294" y="7505"/>
                </a:moveTo>
                <a:lnTo>
                  <a:pt x="1514226" y="14043"/>
                </a:lnTo>
                <a:lnTo>
                  <a:pt x="1470152" y="32319"/>
                </a:lnTo>
                <a:lnTo>
                  <a:pt x="1436680" y="60328"/>
                </a:lnTo>
                <a:lnTo>
                  <a:pt x="1415417" y="96066"/>
                </a:lnTo>
                <a:lnTo>
                  <a:pt x="1407972" y="137528"/>
                </a:lnTo>
                <a:lnTo>
                  <a:pt x="1415520" y="179042"/>
                </a:lnTo>
                <a:lnTo>
                  <a:pt x="1436987" y="214906"/>
                </a:lnTo>
                <a:lnTo>
                  <a:pt x="1470613" y="243066"/>
                </a:lnTo>
                <a:lnTo>
                  <a:pt x="1514636" y="261468"/>
                </a:lnTo>
                <a:lnTo>
                  <a:pt x="1567294" y="268058"/>
                </a:lnTo>
                <a:lnTo>
                  <a:pt x="1585226" y="267274"/>
                </a:lnTo>
                <a:lnTo>
                  <a:pt x="1602776" y="264928"/>
                </a:lnTo>
                <a:lnTo>
                  <a:pt x="1620124" y="261029"/>
                </a:lnTo>
                <a:lnTo>
                  <a:pt x="1637449" y="255587"/>
                </a:lnTo>
                <a:lnTo>
                  <a:pt x="1716486" y="255587"/>
                </a:lnTo>
                <a:lnTo>
                  <a:pt x="1713522" y="252514"/>
                </a:lnTo>
                <a:lnTo>
                  <a:pt x="1687499" y="226707"/>
                </a:lnTo>
                <a:lnTo>
                  <a:pt x="1695153" y="217893"/>
                </a:lnTo>
                <a:lnTo>
                  <a:pt x="1567294" y="217893"/>
                </a:lnTo>
                <a:lnTo>
                  <a:pt x="1527447" y="211863"/>
                </a:lnTo>
                <a:lnTo>
                  <a:pt x="1496782" y="194998"/>
                </a:lnTo>
                <a:lnTo>
                  <a:pt x="1477077" y="169137"/>
                </a:lnTo>
                <a:lnTo>
                  <a:pt x="1470113" y="136118"/>
                </a:lnTo>
                <a:lnTo>
                  <a:pt x="1476865" y="103277"/>
                </a:lnTo>
                <a:lnTo>
                  <a:pt x="1496215" y="77387"/>
                </a:lnTo>
                <a:lnTo>
                  <a:pt x="1526810" y="60412"/>
                </a:lnTo>
                <a:lnTo>
                  <a:pt x="1567294" y="54317"/>
                </a:lnTo>
                <a:lnTo>
                  <a:pt x="1692024" y="54317"/>
                </a:lnTo>
                <a:lnTo>
                  <a:pt x="1666102" y="32650"/>
                </a:lnTo>
                <a:lnTo>
                  <a:pt x="1621511" y="14166"/>
                </a:lnTo>
                <a:lnTo>
                  <a:pt x="1567294" y="7505"/>
                </a:lnTo>
                <a:close/>
              </a:path>
              <a:path w="2779395" h="313690">
                <a:moveTo>
                  <a:pt x="1732102" y="253758"/>
                </a:moveTo>
                <a:lnTo>
                  <a:pt x="1729447" y="255092"/>
                </a:lnTo>
                <a:lnTo>
                  <a:pt x="1724863" y="257505"/>
                </a:lnTo>
                <a:lnTo>
                  <a:pt x="1736240" y="257505"/>
                </a:lnTo>
                <a:lnTo>
                  <a:pt x="1732102" y="253758"/>
                </a:lnTo>
                <a:close/>
              </a:path>
              <a:path w="2779395" h="313690">
                <a:moveTo>
                  <a:pt x="1582928" y="165531"/>
                </a:moveTo>
                <a:lnTo>
                  <a:pt x="1550327" y="184086"/>
                </a:lnTo>
                <a:lnTo>
                  <a:pt x="1564410" y="188633"/>
                </a:lnTo>
                <a:lnTo>
                  <a:pt x="1576935" y="195495"/>
                </a:lnTo>
                <a:lnTo>
                  <a:pt x="1588490" y="204051"/>
                </a:lnTo>
                <a:lnTo>
                  <a:pt x="1599666" y="213677"/>
                </a:lnTo>
                <a:lnTo>
                  <a:pt x="1590806" y="215477"/>
                </a:lnTo>
                <a:lnTo>
                  <a:pt x="1582513" y="216800"/>
                </a:lnTo>
                <a:lnTo>
                  <a:pt x="1574704" y="217615"/>
                </a:lnTo>
                <a:lnTo>
                  <a:pt x="1567294" y="217893"/>
                </a:lnTo>
                <a:lnTo>
                  <a:pt x="1695153" y="217893"/>
                </a:lnTo>
                <a:lnTo>
                  <a:pt x="1705212" y="206309"/>
                </a:lnTo>
                <a:lnTo>
                  <a:pt x="1715215" y="189001"/>
                </a:lnTo>
                <a:lnTo>
                  <a:pt x="1644967" y="189001"/>
                </a:lnTo>
                <a:lnTo>
                  <a:pt x="1629224" y="179569"/>
                </a:lnTo>
                <a:lnTo>
                  <a:pt x="1614343" y="172142"/>
                </a:lnTo>
                <a:lnTo>
                  <a:pt x="1599263" y="167277"/>
                </a:lnTo>
                <a:lnTo>
                  <a:pt x="1582928" y="165531"/>
                </a:lnTo>
                <a:close/>
              </a:path>
              <a:path w="2779395" h="313690">
                <a:moveTo>
                  <a:pt x="1692024" y="54317"/>
                </a:moveTo>
                <a:lnTo>
                  <a:pt x="1567294" y="54317"/>
                </a:lnTo>
                <a:lnTo>
                  <a:pt x="1608611" y="60412"/>
                </a:lnTo>
                <a:lnTo>
                  <a:pt x="1639503" y="77387"/>
                </a:lnTo>
                <a:lnTo>
                  <a:pt x="1658855" y="103277"/>
                </a:lnTo>
                <a:lnTo>
                  <a:pt x="1665554" y="136118"/>
                </a:lnTo>
                <a:lnTo>
                  <a:pt x="1664289" y="150744"/>
                </a:lnTo>
                <a:lnTo>
                  <a:pt x="1660466" y="164479"/>
                </a:lnTo>
                <a:lnTo>
                  <a:pt x="1654040" y="177254"/>
                </a:lnTo>
                <a:lnTo>
                  <a:pt x="1644967" y="189001"/>
                </a:lnTo>
                <a:lnTo>
                  <a:pt x="1715215" y="189001"/>
                </a:lnTo>
                <a:lnTo>
                  <a:pt x="1717943" y="184281"/>
                </a:lnTo>
                <a:lnTo>
                  <a:pt x="1725627" y="160936"/>
                </a:lnTo>
                <a:lnTo>
                  <a:pt x="1728103" y="137528"/>
                </a:lnTo>
                <a:lnTo>
                  <a:pt x="1728117" y="136118"/>
                </a:lnTo>
                <a:lnTo>
                  <a:pt x="1720839" y="96107"/>
                </a:lnTo>
                <a:lnTo>
                  <a:pt x="1699675" y="60712"/>
                </a:lnTo>
                <a:lnTo>
                  <a:pt x="1692024" y="54317"/>
                </a:lnTo>
                <a:close/>
              </a:path>
              <a:path w="2779395" h="313690">
                <a:moveTo>
                  <a:pt x="1316424" y="241592"/>
                </a:moveTo>
                <a:lnTo>
                  <a:pt x="1094714" y="241592"/>
                </a:lnTo>
                <a:lnTo>
                  <a:pt x="1101534" y="244690"/>
                </a:lnTo>
                <a:lnTo>
                  <a:pt x="1157163" y="262605"/>
                </a:lnTo>
                <a:lnTo>
                  <a:pt x="1213726" y="268058"/>
                </a:lnTo>
                <a:lnTo>
                  <a:pt x="1270580" y="261531"/>
                </a:lnTo>
                <a:lnTo>
                  <a:pt x="1314307" y="243611"/>
                </a:lnTo>
                <a:lnTo>
                  <a:pt x="1316424" y="241592"/>
                </a:lnTo>
                <a:close/>
              </a:path>
              <a:path w="2779395" h="313690">
                <a:moveTo>
                  <a:pt x="1105484" y="180517"/>
                </a:moveTo>
                <a:lnTo>
                  <a:pt x="1074318" y="243611"/>
                </a:lnTo>
                <a:lnTo>
                  <a:pt x="1086980" y="247218"/>
                </a:lnTo>
                <a:lnTo>
                  <a:pt x="1088212" y="244221"/>
                </a:lnTo>
                <a:lnTo>
                  <a:pt x="1088567" y="241592"/>
                </a:lnTo>
                <a:lnTo>
                  <a:pt x="1316424" y="241592"/>
                </a:lnTo>
                <a:lnTo>
                  <a:pt x="1338818" y="220230"/>
                </a:lnTo>
                <a:lnTo>
                  <a:pt x="1215834" y="220230"/>
                </a:lnTo>
                <a:lnTo>
                  <a:pt x="1177641" y="216806"/>
                </a:lnTo>
                <a:lnTo>
                  <a:pt x="1145833" y="208689"/>
                </a:lnTo>
                <a:lnTo>
                  <a:pt x="1124067" y="199110"/>
                </a:lnTo>
                <a:lnTo>
                  <a:pt x="1115999" y="191300"/>
                </a:lnTo>
                <a:lnTo>
                  <a:pt x="1115999" y="190842"/>
                </a:lnTo>
                <a:lnTo>
                  <a:pt x="1116965" y="187159"/>
                </a:lnTo>
                <a:lnTo>
                  <a:pt x="1117511" y="185280"/>
                </a:lnTo>
                <a:lnTo>
                  <a:pt x="1105484" y="180517"/>
                </a:lnTo>
                <a:close/>
              </a:path>
              <a:path w="2779395" h="313690">
                <a:moveTo>
                  <a:pt x="1209560" y="8432"/>
                </a:moveTo>
                <a:lnTo>
                  <a:pt x="1156329" y="14555"/>
                </a:lnTo>
                <a:lnTo>
                  <a:pt x="1115621" y="31742"/>
                </a:lnTo>
                <a:lnTo>
                  <a:pt x="1089606" y="58222"/>
                </a:lnTo>
                <a:lnTo>
                  <a:pt x="1080452" y="92227"/>
                </a:lnTo>
                <a:lnTo>
                  <a:pt x="1086790" y="120635"/>
                </a:lnTo>
                <a:lnTo>
                  <a:pt x="1136698" y="155624"/>
                </a:lnTo>
                <a:lnTo>
                  <a:pt x="1179741" y="162801"/>
                </a:lnTo>
                <a:lnTo>
                  <a:pt x="1241314" y="166064"/>
                </a:lnTo>
                <a:lnTo>
                  <a:pt x="1257134" y="167563"/>
                </a:lnTo>
                <a:lnTo>
                  <a:pt x="1269761" y="170161"/>
                </a:lnTo>
                <a:lnTo>
                  <a:pt x="1278769" y="174286"/>
                </a:lnTo>
                <a:lnTo>
                  <a:pt x="1284166" y="180381"/>
                </a:lnTo>
                <a:lnTo>
                  <a:pt x="1285963" y="188887"/>
                </a:lnTo>
                <a:lnTo>
                  <a:pt x="1281274" y="200583"/>
                </a:lnTo>
                <a:lnTo>
                  <a:pt x="1267615" y="210602"/>
                </a:lnTo>
                <a:lnTo>
                  <a:pt x="1245598" y="217599"/>
                </a:lnTo>
                <a:lnTo>
                  <a:pt x="1215834" y="220230"/>
                </a:lnTo>
                <a:lnTo>
                  <a:pt x="1338818" y="220230"/>
                </a:lnTo>
                <a:lnTo>
                  <a:pt x="1342358" y="216854"/>
                </a:lnTo>
                <a:lnTo>
                  <a:pt x="1352270" y="183730"/>
                </a:lnTo>
                <a:lnTo>
                  <a:pt x="1345506" y="155477"/>
                </a:lnTo>
                <a:lnTo>
                  <a:pt x="1293206" y="117183"/>
                </a:lnTo>
                <a:lnTo>
                  <a:pt x="1248879" y="107975"/>
                </a:lnTo>
                <a:lnTo>
                  <a:pt x="1185697" y="103398"/>
                </a:lnTo>
                <a:lnTo>
                  <a:pt x="1170292" y="102006"/>
                </a:lnTo>
                <a:lnTo>
                  <a:pt x="1158306" y="99720"/>
                </a:lnTo>
                <a:lnTo>
                  <a:pt x="1150002" y="96142"/>
                </a:lnTo>
                <a:lnTo>
                  <a:pt x="1145173" y="90815"/>
                </a:lnTo>
                <a:lnTo>
                  <a:pt x="1143609" y="83286"/>
                </a:lnTo>
                <a:lnTo>
                  <a:pt x="1147624" y="72645"/>
                </a:lnTo>
                <a:lnTo>
                  <a:pt x="1159683" y="63536"/>
                </a:lnTo>
                <a:lnTo>
                  <a:pt x="1179801" y="57177"/>
                </a:lnTo>
                <a:lnTo>
                  <a:pt x="1207998" y="54787"/>
                </a:lnTo>
                <a:lnTo>
                  <a:pt x="1338082" y="54787"/>
                </a:lnTo>
                <a:lnTo>
                  <a:pt x="1348635" y="36271"/>
                </a:lnTo>
                <a:lnTo>
                  <a:pt x="1327708" y="36271"/>
                </a:lnTo>
                <a:lnTo>
                  <a:pt x="1323517" y="34785"/>
                </a:lnTo>
                <a:lnTo>
                  <a:pt x="1316672" y="32080"/>
                </a:lnTo>
                <a:lnTo>
                  <a:pt x="1290442" y="22470"/>
                </a:lnTo>
                <a:lnTo>
                  <a:pt x="1264535" y="14998"/>
                </a:lnTo>
                <a:lnTo>
                  <a:pt x="1237919" y="10156"/>
                </a:lnTo>
                <a:lnTo>
                  <a:pt x="1209560" y="8432"/>
                </a:lnTo>
                <a:close/>
              </a:path>
              <a:path w="2779395" h="313690">
                <a:moveTo>
                  <a:pt x="1338082" y="54787"/>
                </a:moveTo>
                <a:lnTo>
                  <a:pt x="1207998" y="54787"/>
                </a:lnTo>
                <a:lnTo>
                  <a:pt x="1244290" y="58617"/>
                </a:lnTo>
                <a:lnTo>
                  <a:pt x="1274240" y="67871"/>
                </a:lnTo>
                <a:lnTo>
                  <a:pt x="1294586" y="79197"/>
                </a:lnTo>
                <a:lnTo>
                  <a:pt x="1302067" y="89242"/>
                </a:lnTo>
                <a:lnTo>
                  <a:pt x="1301915" y="90182"/>
                </a:lnTo>
                <a:lnTo>
                  <a:pt x="1301165" y="90970"/>
                </a:lnTo>
                <a:lnTo>
                  <a:pt x="1300670" y="91757"/>
                </a:lnTo>
                <a:lnTo>
                  <a:pt x="1313522" y="97878"/>
                </a:lnTo>
                <a:lnTo>
                  <a:pt x="1338082" y="54787"/>
                </a:lnTo>
                <a:close/>
              </a:path>
              <a:path w="2779395" h="313690">
                <a:moveTo>
                  <a:pt x="1339494" y="31229"/>
                </a:moveTo>
                <a:lnTo>
                  <a:pt x="1337335" y="32727"/>
                </a:lnTo>
                <a:lnTo>
                  <a:pt x="1332547" y="36271"/>
                </a:lnTo>
                <a:lnTo>
                  <a:pt x="1348635" y="36271"/>
                </a:lnTo>
                <a:lnTo>
                  <a:pt x="1349019" y="35598"/>
                </a:lnTo>
                <a:lnTo>
                  <a:pt x="1339494" y="31229"/>
                </a:lnTo>
                <a:close/>
              </a:path>
              <a:path w="2779395" h="313690">
                <a:moveTo>
                  <a:pt x="803363" y="11760"/>
                </a:moveTo>
                <a:lnTo>
                  <a:pt x="713625" y="11760"/>
                </a:lnTo>
                <a:lnTo>
                  <a:pt x="713625" y="21894"/>
                </a:lnTo>
                <a:lnTo>
                  <a:pt x="722731" y="23545"/>
                </a:lnTo>
                <a:lnTo>
                  <a:pt x="726109" y="23761"/>
                </a:lnTo>
                <a:lnTo>
                  <a:pt x="726109" y="167208"/>
                </a:lnTo>
                <a:lnTo>
                  <a:pt x="734164" y="213398"/>
                </a:lnTo>
                <a:lnTo>
                  <a:pt x="759220" y="244684"/>
                </a:lnTo>
                <a:lnTo>
                  <a:pt x="802614" y="262445"/>
                </a:lnTo>
                <a:lnTo>
                  <a:pt x="865682" y="268058"/>
                </a:lnTo>
                <a:lnTo>
                  <a:pt x="930531" y="262511"/>
                </a:lnTo>
                <a:lnTo>
                  <a:pt x="974286" y="244860"/>
                </a:lnTo>
                <a:lnTo>
                  <a:pt x="991893" y="222605"/>
                </a:lnTo>
                <a:lnTo>
                  <a:pt x="866190" y="222605"/>
                </a:lnTo>
                <a:lnTo>
                  <a:pt x="829752" y="219056"/>
                </a:lnTo>
                <a:lnTo>
                  <a:pt x="806596" y="208253"/>
                </a:lnTo>
                <a:lnTo>
                  <a:pt x="794403" y="189960"/>
                </a:lnTo>
                <a:lnTo>
                  <a:pt x="790854" y="163944"/>
                </a:lnTo>
                <a:lnTo>
                  <a:pt x="790854" y="23761"/>
                </a:lnTo>
                <a:lnTo>
                  <a:pt x="794232" y="23545"/>
                </a:lnTo>
                <a:lnTo>
                  <a:pt x="803363" y="21894"/>
                </a:lnTo>
                <a:lnTo>
                  <a:pt x="803363" y="11760"/>
                </a:lnTo>
                <a:close/>
              </a:path>
              <a:path w="2779395" h="313690">
                <a:moveTo>
                  <a:pt x="1019822" y="11760"/>
                </a:moveTo>
                <a:lnTo>
                  <a:pt x="929627" y="11760"/>
                </a:lnTo>
                <a:lnTo>
                  <a:pt x="929627" y="21894"/>
                </a:lnTo>
                <a:lnTo>
                  <a:pt x="938695" y="23545"/>
                </a:lnTo>
                <a:lnTo>
                  <a:pt x="942073" y="23787"/>
                </a:lnTo>
                <a:lnTo>
                  <a:pt x="942073" y="33743"/>
                </a:lnTo>
                <a:lnTo>
                  <a:pt x="942619" y="160629"/>
                </a:lnTo>
                <a:lnTo>
                  <a:pt x="926498" y="206995"/>
                </a:lnTo>
                <a:lnTo>
                  <a:pt x="866190" y="222605"/>
                </a:lnTo>
                <a:lnTo>
                  <a:pt x="991893" y="222605"/>
                </a:lnTo>
                <a:lnTo>
                  <a:pt x="999020" y="213596"/>
                </a:lnTo>
                <a:lnTo>
                  <a:pt x="1006805" y="167208"/>
                </a:lnTo>
                <a:lnTo>
                  <a:pt x="1006805" y="23787"/>
                </a:lnTo>
                <a:lnTo>
                  <a:pt x="1010945" y="23507"/>
                </a:lnTo>
                <a:lnTo>
                  <a:pt x="1019822" y="21894"/>
                </a:lnTo>
                <a:lnTo>
                  <a:pt x="1019822" y="11760"/>
                </a:lnTo>
                <a:close/>
              </a:path>
              <a:path w="2779395" h="313690">
                <a:moveTo>
                  <a:pt x="503326" y="10261"/>
                </a:moveTo>
                <a:lnTo>
                  <a:pt x="450273" y="16798"/>
                </a:lnTo>
                <a:lnTo>
                  <a:pt x="406201" y="35072"/>
                </a:lnTo>
                <a:lnTo>
                  <a:pt x="372736" y="63070"/>
                </a:lnTo>
                <a:lnTo>
                  <a:pt x="351453" y="98824"/>
                </a:lnTo>
                <a:lnTo>
                  <a:pt x="344004" y="140296"/>
                </a:lnTo>
                <a:lnTo>
                  <a:pt x="351603" y="181818"/>
                </a:lnTo>
                <a:lnTo>
                  <a:pt x="373173" y="217689"/>
                </a:lnTo>
                <a:lnTo>
                  <a:pt x="406876" y="245855"/>
                </a:lnTo>
                <a:lnTo>
                  <a:pt x="450873" y="264261"/>
                </a:lnTo>
                <a:lnTo>
                  <a:pt x="503326" y="270852"/>
                </a:lnTo>
                <a:lnTo>
                  <a:pt x="556700" y="264261"/>
                </a:lnTo>
                <a:lnTo>
                  <a:pt x="601054" y="245855"/>
                </a:lnTo>
                <a:lnTo>
                  <a:pt x="631792" y="220167"/>
                </a:lnTo>
                <a:lnTo>
                  <a:pt x="503859" y="220167"/>
                </a:lnTo>
                <a:lnTo>
                  <a:pt x="462824" y="214146"/>
                </a:lnTo>
                <a:lnTo>
                  <a:pt x="432083" y="197340"/>
                </a:lnTo>
                <a:lnTo>
                  <a:pt x="412794" y="171630"/>
                </a:lnTo>
                <a:lnTo>
                  <a:pt x="406107" y="138899"/>
                </a:lnTo>
                <a:lnTo>
                  <a:pt x="412863" y="106046"/>
                </a:lnTo>
                <a:lnTo>
                  <a:pt x="432223" y="80152"/>
                </a:lnTo>
                <a:lnTo>
                  <a:pt x="462831" y="63179"/>
                </a:lnTo>
                <a:lnTo>
                  <a:pt x="503326" y="57086"/>
                </a:lnTo>
                <a:lnTo>
                  <a:pt x="627875" y="57086"/>
                </a:lnTo>
                <a:lnTo>
                  <a:pt x="601488" y="35065"/>
                </a:lnTo>
                <a:lnTo>
                  <a:pt x="557086" y="16795"/>
                </a:lnTo>
                <a:lnTo>
                  <a:pt x="503326" y="10261"/>
                </a:lnTo>
                <a:close/>
              </a:path>
              <a:path w="2779395" h="313690">
                <a:moveTo>
                  <a:pt x="627875" y="57086"/>
                </a:moveTo>
                <a:lnTo>
                  <a:pt x="503326" y="57086"/>
                </a:lnTo>
                <a:lnTo>
                  <a:pt x="544646" y="63179"/>
                </a:lnTo>
                <a:lnTo>
                  <a:pt x="575533" y="80152"/>
                </a:lnTo>
                <a:lnTo>
                  <a:pt x="594878" y="106046"/>
                </a:lnTo>
                <a:lnTo>
                  <a:pt x="601573" y="138899"/>
                </a:lnTo>
                <a:lnTo>
                  <a:pt x="594804" y="171641"/>
                </a:lnTo>
                <a:lnTo>
                  <a:pt x="575383" y="197350"/>
                </a:lnTo>
                <a:lnTo>
                  <a:pt x="544622" y="214150"/>
                </a:lnTo>
                <a:lnTo>
                  <a:pt x="503859" y="220167"/>
                </a:lnTo>
                <a:lnTo>
                  <a:pt x="631792" y="220167"/>
                </a:lnTo>
                <a:lnTo>
                  <a:pt x="634756" y="217689"/>
                </a:lnTo>
                <a:lnTo>
                  <a:pt x="656174" y="181818"/>
                </a:lnTo>
                <a:lnTo>
                  <a:pt x="663676" y="140296"/>
                </a:lnTo>
                <a:lnTo>
                  <a:pt x="656270" y="98814"/>
                </a:lnTo>
                <a:lnTo>
                  <a:pt x="635045" y="63070"/>
                </a:lnTo>
                <a:lnTo>
                  <a:pt x="627875" y="57086"/>
                </a:lnTo>
                <a:close/>
              </a:path>
              <a:path w="2779395" h="313690">
                <a:moveTo>
                  <a:pt x="186918" y="11760"/>
                </a:moveTo>
                <a:lnTo>
                  <a:pt x="0" y="11760"/>
                </a:lnTo>
                <a:lnTo>
                  <a:pt x="0" y="21894"/>
                </a:lnTo>
                <a:lnTo>
                  <a:pt x="8826" y="23507"/>
                </a:lnTo>
                <a:lnTo>
                  <a:pt x="13004" y="23787"/>
                </a:lnTo>
                <a:lnTo>
                  <a:pt x="13004" y="251637"/>
                </a:lnTo>
                <a:lnTo>
                  <a:pt x="8674" y="251726"/>
                </a:lnTo>
                <a:lnTo>
                  <a:pt x="0" y="253682"/>
                </a:lnTo>
                <a:lnTo>
                  <a:pt x="0" y="263766"/>
                </a:lnTo>
                <a:lnTo>
                  <a:pt x="180670" y="263766"/>
                </a:lnTo>
                <a:lnTo>
                  <a:pt x="229661" y="258649"/>
                </a:lnTo>
                <a:lnTo>
                  <a:pt x="265598" y="243881"/>
                </a:lnTo>
                <a:lnTo>
                  <a:pt x="287719" y="220335"/>
                </a:lnTo>
                <a:lnTo>
                  <a:pt x="288417" y="217424"/>
                </a:lnTo>
                <a:lnTo>
                  <a:pt x="77241" y="217424"/>
                </a:lnTo>
                <a:lnTo>
                  <a:pt x="77241" y="154305"/>
                </a:lnTo>
                <a:lnTo>
                  <a:pt x="284773" y="154305"/>
                </a:lnTo>
                <a:lnTo>
                  <a:pt x="284468" y="153692"/>
                </a:lnTo>
                <a:lnTo>
                  <a:pt x="271039" y="139938"/>
                </a:lnTo>
                <a:lnTo>
                  <a:pt x="252310" y="128498"/>
                </a:lnTo>
                <a:lnTo>
                  <a:pt x="267335" y="118570"/>
                </a:lnTo>
                <a:lnTo>
                  <a:pt x="278163" y="106729"/>
                </a:lnTo>
                <a:lnTo>
                  <a:pt x="278470" y="106083"/>
                </a:lnTo>
                <a:lnTo>
                  <a:pt x="77241" y="106083"/>
                </a:lnTo>
                <a:lnTo>
                  <a:pt x="77241" y="56197"/>
                </a:lnTo>
                <a:lnTo>
                  <a:pt x="281857" y="56197"/>
                </a:lnTo>
                <a:lnTo>
                  <a:pt x="280416" y="50223"/>
                </a:lnTo>
                <a:lnTo>
                  <a:pt x="261245" y="29595"/>
                </a:lnTo>
                <a:lnTo>
                  <a:pt x="229911" y="16404"/>
                </a:lnTo>
                <a:lnTo>
                  <a:pt x="186918" y="11760"/>
                </a:lnTo>
                <a:close/>
              </a:path>
              <a:path w="2779395" h="313690">
                <a:moveTo>
                  <a:pt x="284773" y="154305"/>
                </a:moveTo>
                <a:lnTo>
                  <a:pt x="164515" y="154305"/>
                </a:lnTo>
                <a:lnTo>
                  <a:pt x="194823" y="156087"/>
                </a:lnTo>
                <a:lnTo>
                  <a:pt x="215858" y="161710"/>
                </a:lnTo>
                <a:lnTo>
                  <a:pt x="228116" y="171583"/>
                </a:lnTo>
                <a:lnTo>
                  <a:pt x="232092" y="186118"/>
                </a:lnTo>
                <a:lnTo>
                  <a:pt x="228184" y="201505"/>
                </a:lnTo>
                <a:lnTo>
                  <a:pt x="215865" y="211100"/>
                </a:lnTo>
                <a:lnTo>
                  <a:pt x="194244" y="216031"/>
                </a:lnTo>
                <a:lnTo>
                  <a:pt x="162433" y="217424"/>
                </a:lnTo>
                <a:lnTo>
                  <a:pt x="288417" y="217424"/>
                </a:lnTo>
                <a:lnTo>
                  <a:pt x="295262" y="188887"/>
                </a:lnTo>
                <a:lnTo>
                  <a:pt x="292557" y="169946"/>
                </a:lnTo>
                <a:lnTo>
                  <a:pt x="284773" y="154305"/>
                </a:lnTo>
                <a:close/>
              </a:path>
              <a:path w="2779395" h="313690">
                <a:moveTo>
                  <a:pt x="281857" y="56197"/>
                </a:moveTo>
                <a:lnTo>
                  <a:pt x="171297" y="56197"/>
                </a:lnTo>
                <a:lnTo>
                  <a:pt x="196301" y="57483"/>
                </a:lnTo>
                <a:lnTo>
                  <a:pt x="212826" y="61725"/>
                </a:lnTo>
                <a:lnTo>
                  <a:pt x="221950" y="69495"/>
                </a:lnTo>
                <a:lnTo>
                  <a:pt x="224751" y="81368"/>
                </a:lnTo>
                <a:lnTo>
                  <a:pt x="222160" y="92083"/>
                </a:lnTo>
                <a:lnTo>
                  <a:pt x="213993" y="99817"/>
                </a:lnTo>
                <a:lnTo>
                  <a:pt x="199661" y="104505"/>
                </a:lnTo>
                <a:lnTo>
                  <a:pt x="178574" y="106083"/>
                </a:lnTo>
                <a:lnTo>
                  <a:pt x="278470" y="106083"/>
                </a:lnTo>
                <a:lnTo>
                  <a:pt x="284716" y="92942"/>
                </a:lnTo>
                <a:lnTo>
                  <a:pt x="286918" y="77177"/>
                </a:lnTo>
                <a:lnTo>
                  <a:pt x="281857" y="561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43000" y="5883656"/>
            <a:ext cx="6616700" cy="13208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607219" y="5986596"/>
            <a:ext cx="5856605" cy="79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30"/>
              </a:lnSpc>
            </a:pPr>
            <a:r>
              <a:rPr sz="2800" spc="7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WORLD'S </a:t>
            </a:r>
            <a:r>
              <a:rPr sz="2800" spc="65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Arial"/>
                <a:cs typeface="Arial"/>
              </a:rPr>
              <a:t>AWARDED</a:t>
            </a:r>
            <a:endParaRPr sz="2800" dirty="0">
              <a:latin typeface="Arial"/>
              <a:cs typeface="Arial"/>
            </a:endParaRPr>
          </a:p>
          <a:p>
            <a:pPr marL="742950">
              <a:lnSpc>
                <a:spcPts val="3030"/>
              </a:lnSpc>
            </a:pPr>
            <a:r>
              <a:rPr sz="2800" b="1" spc="90" dirty="0">
                <a:solidFill>
                  <a:srgbClr val="FFFFFF"/>
                </a:solidFill>
                <a:latin typeface="Arial"/>
                <a:cs typeface="Arial"/>
              </a:rPr>
              <a:t>ORGANIC </a:t>
            </a:r>
            <a:r>
              <a:rPr sz="2800" b="1" spc="200" dirty="0">
                <a:solidFill>
                  <a:srgbClr val="FFFFFF"/>
                </a:solidFill>
                <a:latin typeface="Arial"/>
                <a:cs typeface="Arial"/>
              </a:rPr>
              <a:t>WINE</a:t>
            </a:r>
            <a:r>
              <a:rPr sz="2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Arial"/>
                <a:cs typeface="Arial"/>
              </a:rPr>
              <a:t>PRODUCER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1284" y="962914"/>
            <a:ext cx="2421255" cy="0"/>
          </a:xfrm>
          <a:custGeom>
            <a:avLst/>
            <a:gdLst/>
            <a:ahLst/>
            <a:cxnLst/>
            <a:rect l="l" t="t" r="r" b="b"/>
            <a:pathLst>
              <a:path w="2421254">
                <a:moveTo>
                  <a:pt x="0" y="0"/>
                </a:moveTo>
                <a:lnTo>
                  <a:pt x="2420719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62914"/>
            <a:ext cx="2421255" cy="0"/>
          </a:xfrm>
          <a:custGeom>
            <a:avLst/>
            <a:gdLst/>
            <a:ahLst/>
            <a:cxnLst/>
            <a:rect l="l" t="t" r="r" b="b"/>
            <a:pathLst>
              <a:path w="2421255">
                <a:moveTo>
                  <a:pt x="0" y="0"/>
                </a:moveTo>
                <a:lnTo>
                  <a:pt x="2420724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83866" y="670838"/>
            <a:ext cx="5724525" cy="540000"/>
          </a:xfrm>
          <a:prstGeom prst="rect">
            <a:avLst/>
          </a:prstGeom>
          <a:ln w="50800">
            <a:solidFill>
              <a:srgbClr val="87764E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562735">
              <a:lnSpc>
                <a:spcPct val="100000"/>
              </a:lnSpc>
              <a:spcBef>
                <a:spcPts val="400"/>
              </a:spcBef>
            </a:pPr>
            <a:r>
              <a:rPr b="1" spc="70" dirty="0"/>
              <a:t>THE</a:t>
            </a:r>
            <a:r>
              <a:rPr b="1" spc="-25" dirty="0"/>
              <a:t> </a:t>
            </a:r>
            <a:r>
              <a:rPr b="1" spc="95" dirty="0"/>
              <a:t>CELLARS</a:t>
            </a:r>
          </a:p>
        </p:txBody>
      </p:sp>
      <p:sp>
        <p:nvSpPr>
          <p:cNvPr id="5" name="object 5"/>
          <p:cNvSpPr/>
          <p:nvPr/>
        </p:nvSpPr>
        <p:spPr>
          <a:xfrm>
            <a:off x="1089843" y="2795867"/>
            <a:ext cx="3948919" cy="262461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53000" y="2779796"/>
            <a:ext cx="3948918" cy="263261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9463" y="1572876"/>
            <a:ext cx="8874125" cy="69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400"/>
              </a:lnSpc>
            </a:pPr>
            <a:r>
              <a:rPr sz="1900" spc="-185" dirty="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1D1D1B"/>
                </a:solidFill>
                <a:latin typeface="Arial"/>
                <a:cs typeface="Arial"/>
              </a:rPr>
              <a:t>cellar</a:t>
            </a:r>
            <a:r>
              <a:rPr sz="1900" spc="-16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45" dirty="0">
                <a:solidFill>
                  <a:srgbClr val="1D1D1B"/>
                </a:solidFill>
                <a:latin typeface="Arial"/>
                <a:cs typeface="Arial"/>
              </a:rPr>
              <a:t>has</a:t>
            </a: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75" dirty="0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95" dirty="0">
                <a:solidFill>
                  <a:srgbClr val="1D1D1B"/>
                </a:solidFill>
                <a:latin typeface="Arial"/>
                <a:cs typeface="Arial"/>
              </a:rPr>
              <a:t>capacity</a:t>
            </a:r>
            <a:r>
              <a:rPr sz="1900" spc="-16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05" dirty="0">
                <a:solidFill>
                  <a:srgbClr val="1D1D1B"/>
                </a:solidFill>
                <a:latin typeface="Arial"/>
                <a:cs typeface="Arial"/>
              </a:rPr>
              <a:t>about</a:t>
            </a: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10" dirty="0">
                <a:solidFill>
                  <a:srgbClr val="1D1D1B"/>
                </a:solidFill>
                <a:latin typeface="Arial"/>
                <a:cs typeface="Arial"/>
              </a:rPr>
              <a:t>4.5</a:t>
            </a: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1D1D1B"/>
                </a:solidFill>
                <a:latin typeface="Arial"/>
                <a:cs typeface="Arial"/>
              </a:rPr>
              <a:t>million</a:t>
            </a: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1D1D1B"/>
                </a:solidFill>
                <a:latin typeface="Arial"/>
                <a:cs typeface="Arial"/>
              </a:rPr>
              <a:t>liters</a:t>
            </a: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25" dirty="0">
                <a:solidFill>
                  <a:srgbClr val="1D1D1B"/>
                </a:solidFill>
                <a:latin typeface="Arial"/>
                <a:cs typeface="Arial"/>
              </a:rPr>
              <a:t>premium</a:t>
            </a: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25" dirty="0">
                <a:solidFill>
                  <a:srgbClr val="1D1D1B"/>
                </a:solidFill>
                <a:latin typeface="Arial"/>
                <a:cs typeface="Arial"/>
              </a:rPr>
              <a:t>wine</a:t>
            </a: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10" dirty="0">
                <a:solidFill>
                  <a:srgbClr val="1D1D1B"/>
                </a:solidFill>
                <a:latin typeface="Arial"/>
                <a:cs typeface="Arial"/>
              </a:rPr>
              <a:t>which</a:t>
            </a: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00" dirty="0">
                <a:solidFill>
                  <a:srgbClr val="1D1D1B"/>
                </a:solidFill>
                <a:latin typeface="Arial"/>
                <a:cs typeface="Arial"/>
              </a:rPr>
              <a:t>include</a:t>
            </a: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90" dirty="0">
                <a:solidFill>
                  <a:srgbClr val="1D1D1B"/>
                </a:solidFill>
                <a:latin typeface="Arial"/>
                <a:cs typeface="Arial"/>
              </a:rPr>
              <a:t>stainless</a:t>
            </a: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50" dirty="0">
                <a:solidFill>
                  <a:srgbClr val="1D1D1B"/>
                </a:solidFill>
                <a:latin typeface="Arial"/>
                <a:cs typeface="Arial"/>
              </a:rPr>
              <a:t>and  </a:t>
            </a:r>
            <a:r>
              <a:rPr sz="1900" spc="-125" dirty="0">
                <a:solidFill>
                  <a:srgbClr val="1D1D1B"/>
                </a:solidFill>
                <a:latin typeface="Arial"/>
                <a:cs typeface="Arial"/>
              </a:rPr>
              <a:t>cements </a:t>
            </a:r>
            <a:r>
              <a:rPr sz="1900" spc="-110" dirty="0">
                <a:solidFill>
                  <a:srgbClr val="1D1D1B"/>
                </a:solidFill>
                <a:latin typeface="Arial"/>
                <a:cs typeface="Arial"/>
              </a:rPr>
              <a:t>vats, </a:t>
            </a:r>
            <a:r>
              <a:rPr sz="1900" spc="-150" dirty="0">
                <a:solidFill>
                  <a:srgbClr val="1D1D1B"/>
                </a:solidFill>
                <a:latin typeface="Arial"/>
                <a:cs typeface="Arial"/>
              </a:rPr>
              <a:t>as </a:t>
            </a:r>
            <a:r>
              <a:rPr sz="1900" spc="-90" dirty="0">
                <a:solidFill>
                  <a:srgbClr val="1D1D1B"/>
                </a:solidFill>
                <a:latin typeface="Arial"/>
                <a:cs typeface="Arial"/>
              </a:rPr>
              <a:t>well </a:t>
            </a:r>
            <a:r>
              <a:rPr sz="1900" spc="-150" dirty="0">
                <a:solidFill>
                  <a:srgbClr val="1D1D1B"/>
                </a:solidFill>
                <a:latin typeface="Arial"/>
                <a:cs typeface="Arial"/>
              </a:rPr>
              <a:t>as French and </a:t>
            </a:r>
            <a:r>
              <a:rPr sz="1900" spc="-130" dirty="0">
                <a:solidFill>
                  <a:srgbClr val="1D1D1B"/>
                </a:solidFill>
                <a:latin typeface="Arial"/>
                <a:cs typeface="Arial"/>
              </a:rPr>
              <a:t>American </a:t>
            </a:r>
            <a:r>
              <a:rPr sz="1900" spc="-135" dirty="0">
                <a:solidFill>
                  <a:srgbClr val="1D1D1B"/>
                </a:solidFill>
                <a:latin typeface="Arial"/>
                <a:cs typeface="Arial"/>
              </a:rPr>
              <a:t>oak</a:t>
            </a:r>
            <a:r>
              <a:rPr sz="1900" spc="6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00" dirty="0">
                <a:solidFill>
                  <a:srgbClr val="1D1D1B"/>
                </a:solidFill>
                <a:latin typeface="Arial"/>
                <a:cs typeface="Arial"/>
              </a:rPr>
              <a:t>barrels.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157239"/>
            <a:ext cx="10692003" cy="140281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57239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2" y="0"/>
                </a:lnTo>
              </a:path>
            </a:pathLst>
          </a:custGeom>
          <a:ln w="762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6496" y="353711"/>
            <a:ext cx="1463204" cy="4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8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3429" y="5763254"/>
            <a:ext cx="7222490" cy="872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Fresh </a:t>
            </a:r>
            <a:r>
              <a:rPr sz="1300" spc="-15" dirty="0">
                <a:solidFill>
                  <a:srgbClr val="1D1D1B"/>
                </a:solidFill>
                <a:latin typeface="Arial"/>
                <a:cs typeface="Arial"/>
              </a:rPr>
              <a:t>fruit </a:t>
            </a:r>
            <a:r>
              <a:rPr sz="1300" spc="-110" dirty="0">
                <a:solidFill>
                  <a:srgbClr val="1D1D1B"/>
                </a:solidFill>
                <a:latin typeface="Arial"/>
                <a:cs typeface="Arial"/>
              </a:rPr>
              <a:t>and </a:t>
            </a: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easy </a:t>
            </a:r>
            <a:r>
              <a:rPr sz="1300" spc="-35" dirty="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sz="1300" spc="-3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1D1D1B"/>
                </a:solidFill>
                <a:latin typeface="Arial"/>
                <a:cs typeface="Arial"/>
              </a:rPr>
              <a:t>drink.</a:t>
            </a:r>
            <a:endParaRPr sz="1300" dirty="0">
              <a:latin typeface="Arial"/>
              <a:cs typeface="Arial"/>
            </a:endParaRPr>
          </a:p>
          <a:p>
            <a:pPr marL="12700" marR="5080">
              <a:lnSpc>
                <a:spcPct val="166700"/>
              </a:lnSpc>
            </a:pPr>
            <a:r>
              <a:rPr sz="1300" spc="-150" dirty="0">
                <a:solidFill>
                  <a:srgbClr val="1D1D1B"/>
                </a:solidFill>
                <a:latin typeface="Arial"/>
                <a:cs typeface="Arial"/>
              </a:rPr>
              <a:t>They</a:t>
            </a: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130" dirty="0">
                <a:solidFill>
                  <a:srgbClr val="1D1D1B"/>
                </a:solidFill>
                <a:latin typeface="Arial"/>
                <a:cs typeface="Arial"/>
              </a:rPr>
              <a:t>are</a:t>
            </a: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130" dirty="0">
                <a:solidFill>
                  <a:srgbClr val="1D1D1B"/>
                </a:solidFill>
                <a:latin typeface="Arial"/>
                <a:cs typeface="Arial"/>
              </a:rPr>
              <a:t>modern</a:t>
            </a: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100" dirty="0">
                <a:solidFill>
                  <a:srgbClr val="1D1D1B"/>
                </a:solidFill>
                <a:latin typeface="Arial"/>
                <a:cs typeface="Arial"/>
              </a:rPr>
              <a:t>style,</a:t>
            </a: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70" dirty="0">
                <a:solidFill>
                  <a:srgbClr val="1D1D1B"/>
                </a:solidFill>
                <a:latin typeface="Arial"/>
                <a:cs typeface="Arial"/>
              </a:rPr>
              <a:t>with</a:t>
            </a: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120" dirty="0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105" dirty="0">
                <a:solidFill>
                  <a:srgbClr val="1D1D1B"/>
                </a:solidFill>
                <a:latin typeface="Arial"/>
                <a:cs typeface="Arial"/>
              </a:rPr>
              <a:t>nice</a:t>
            </a: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45" dirty="0">
                <a:solidFill>
                  <a:srgbClr val="1D1D1B"/>
                </a:solidFill>
                <a:latin typeface="Arial"/>
                <a:cs typeface="Arial"/>
              </a:rPr>
              <a:t>fruit</a:t>
            </a: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100" dirty="0">
                <a:solidFill>
                  <a:srgbClr val="1D1D1B"/>
                </a:solidFill>
                <a:latin typeface="Arial"/>
                <a:cs typeface="Arial"/>
              </a:rPr>
              <a:t>concentration</a:t>
            </a: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105" dirty="0">
                <a:solidFill>
                  <a:srgbClr val="1D1D1B"/>
                </a:solidFill>
                <a:latin typeface="Arial"/>
                <a:cs typeface="Arial"/>
              </a:rPr>
              <a:t>thanks</a:t>
            </a: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90" dirty="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95" dirty="0">
                <a:solidFill>
                  <a:srgbClr val="1D1D1B"/>
                </a:solidFill>
                <a:latin typeface="Arial"/>
                <a:cs typeface="Arial"/>
              </a:rPr>
              <a:t>consistent</a:t>
            </a: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135" dirty="0">
                <a:solidFill>
                  <a:srgbClr val="1D1D1B"/>
                </a:solidFill>
                <a:latin typeface="Arial"/>
                <a:cs typeface="Arial"/>
              </a:rPr>
              <a:t>exposure</a:t>
            </a: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130" dirty="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120" dirty="0">
                <a:solidFill>
                  <a:srgbClr val="1D1D1B"/>
                </a:solidFill>
                <a:latin typeface="Arial"/>
                <a:cs typeface="Arial"/>
              </a:rPr>
              <a:t>moderate</a:t>
            </a: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90" dirty="0">
                <a:solidFill>
                  <a:srgbClr val="1D1D1B"/>
                </a:solidFill>
                <a:latin typeface="Arial"/>
                <a:cs typeface="Arial"/>
              </a:rPr>
              <a:t>low</a:t>
            </a: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135" dirty="0">
                <a:solidFill>
                  <a:srgbClr val="1D1D1B"/>
                </a:solidFill>
                <a:latin typeface="Arial"/>
                <a:cs typeface="Arial"/>
              </a:rPr>
              <a:t>use</a:t>
            </a: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125" dirty="0">
                <a:solidFill>
                  <a:srgbClr val="1D1D1B"/>
                </a:solidFill>
                <a:latin typeface="Arial"/>
                <a:cs typeface="Arial"/>
              </a:rPr>
              <a:t>oak.  </a:t>
            </a:r>
            <a:r>
              <a:rPr sz="1300" spc="-170" dirty="0">
                <a:solidFill>
                  <a:srgbClr val="1D1D1B"/>
                </a:solidFill>
                <a:latin typeface="Arial"/>
                <a:cs typeface="Arial"/>
              </a:rPr>
              <a:t>Red </a:t>
            </a: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wines </a:t>
            </a:r>
            <a:r>
              <a:rPr sz="1300" spc="-105" dirty="0">
                <a:solidFill>
                  <a:srgbClr val="1D1D1B"/>
                </a:solidFill>
                <a:latin typeface="Arial"/>
                <a:cs typeface="Arial"/>
              </a:rPr>
              <a:t>spent </a:t>
            </a:r>
            <a:r>
              <a:rPr sz="1300" spc="-90" dirty="0">
                <a:solidFill>
                  <a:srgbClr val="1D1D1B"/>
                </a:solidFill>
                <a:latin typeface="Arial"/>
                <a:cs typeface="Arial"/>
              </a:rPr>
              <a:t>6 </a:t>
            </a:r>
            <a:r>
              <a:rPr sz="1300" spc="-105" dirty="0">
                <a:solidFill>
                  <a:srgbClr val="1D1D1B"/>
                </a:solidFill>
                <a:latin typeface="Arial"/>
                <a:cs typeface="Arial"/>
              </a:rPr>
              <a:t>months </a:t>
            </a:r>
            <a:r>
              <a:rPr sz="1300" spc="-130" dirty="0">
                <a:solidFill>
                  <a:srgbClr val="1D1D1B"/>
                </a:solidFill>
                <a:latin typeface="Arial"/>
                <a:cs typeface="Arial"/>
              </a:rPr>
              <a:t>French</a:t>
            </a:r>
            <a:r>
              <a:rPr sz="1300" spc="-7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114" dirty="0">
                <a:solidFill>
                  <a:srgbClr val="1D1D1B"/>
                </a:solidFill>
                <a:latin typeface="Arial"/>
                <a:cs typeface="Arial"/>
              </a:rPr>
              <a:t>oak.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26088" y="1089927"/>
            <a:ext cx="3266440" cy="0"/>
          </a:xfrm>
          <a:custGeom>
            <a:avLst/>
            <a:gdLst/>
            <a:ahLst/>
            <a:cxnLst/>
            <a:rect l="l" t="t" r="r" b="b"/>
            <a:pathLst>
              <a:path w="3266440">
                <a:moveTo>
                  <a:pt x="0" y="0"/>
                </a:moveTo>
                <a:lnTo>
                  <a:pt x="3265914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89927"/>
            <a:ext cx="3266440" cy="0"/>
          </a:xfrm>
          <a:custGeom>
            <a:avLst/>
            <a:gdLst/>
            <a:ahLst/>
            <a:cxnLst/>
            <a:rect l="l" t="t" r="r" b="b"/>
            <a:pathLst>
              <a:path w="3266440">
                <a:moveTo>
                  <a:pt x="0" y="0"/>
                </a:moveTo>
                <a:lnTo>
                  <a:pt x="3265924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32569" y="600989"/>
            <a:ext cx="4027170" cy="972000"/>
          </a:xfrm>
          <a:prstGeom prst="rect">
            <a:avLst/>
          </a:prstGeom>
          <a:ln w="50800">
            <a:solidFill>
              <a:srgbClr val="87764E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5080" algn="ctr">
              <a:lnSpc>
                <a:spcPts val="3329"/>
              </a:lnSpc>
              <a:spcBef>
                <a:spcPts val="850"/>
              </a:spcBef>
            </a:pPr>
            <a:r>
              <a:rPr sz="2800" b="1" spc="70" dirty="0">
                <a:solidFill>
                  <a:srgbClr val="432918"/>
                </a:solidFill>
                <a:latin typeface="Arial"/>
                <a:cs typeface="Arial"/>
              </a:rPr>
              <a:t>THE</a:t>
            </a:r>
            <a:r>
              <a:rPr sz="2800" b="1" spc="-20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2800" b="1" spc="140" dirty="0">
                <a:solidFill>
                  <a:srgbClr val="432918"/>
                </a:solidFill>
                <a:latin typeface="Arial"/>
                <a:cs typeface="Arial"/>
              </a:rPr>
              <a:t>WINES</a:t>
            </a:r>
            <a:endParaRPr sz="2800" b="1" dirty="0">
              <a:latin typeface="Arial"/>
              <a:cs typeface="Arial"/>
            </a:endParaRPr>
          </a:p>
          <a:p>
            <a:pPr algn="ctr">
              <a:lnSpc>
                <a:spcPts val="2370"/>
              </a:lnSpc>
            </a:pPr>
            <a:r>
              <a:rPr sz="2000" b="1" spc="5" dirty="0">
                <a:solidFill>
                  <a:srgbClr val="1D1D1B"/>
                </a:solidFill>
                <a:latin typeface="Arial"/>
                <a:cs typeface="Arial"/>
              </a:rPr>
              <a:t>PREMIUM</a:t>
            </a:r>
            <a:r>
              <a:rPr sz="2000" b="1" spc="-15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1D1D1B"/>
                </a:solidFill>
                <a:latin typeface="Arial"/>
                <a:cs typeface="Arial"/>
              </a:rPr>
              <a:t>VARIETALS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05571" y="4887379"/>
            <a:ext cx="1714497" cy="1015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8571" y="4887379"/>
            <a:ext cx="1701796" cy="1015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50584" y="2330259"/>
            <a:ext cx="833081" cy="3137587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70362" y="2335643"/>
            <a:ext cx="830381" cy="312678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75100" y="1867045"/>
            <a:ext cx="27432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54" dirty="0">
                <a:solidFill>
                  <a:srgbClr val="1D1D1B"/>
                </a:solidFill>
                <a:latin typeface="Arial"/>
                <a:cs typeface="Arial"/>
              </a:rPr>
              <a:t>MALBEC  </a:t>
            </a:r>
            <a:r>
              <a:rPr sz="1400" b="1" spc="-30" dirty="0">
                <a:solidFill>
                  <a:srgbClr val="1D1D1B"/>
                </a:solidFill>
                <a:latin typeface="Arial"/>
                <a:cs typeface="Arial"/>
              </a:rPr>
              <a:t>• </a:t>
            </a:r>
            <a:r>
              <a:rPr sz="1400" b="1" spc="-245" dirty="0" smtClean="0">
                <a:solidFill>
                  <a:srgbClr val="1D1D1B"/>
                </a:solidFill>
                <a:latin typeface="Arial"/>
                <a:cs typeface="Arial"/>
              </a:rPr>
              <a:t>TORRENTES/CHARDONNAY  </a:t>
            </a:r>
            <a:r>
              <a:rPr sz="1400" b="1" spc="-30" dirty="0">
                <a:solidFill>
                  <a:srgbClr val="1D1D1B"/>
                </a:solidFill>
                <a:latin typeface="Arial"/>
                <a:cs typeface="Arial"/>
              </a:rPr>
              <a:t>•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33629" y="5859697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30" h="74929">
                <a:moveTo>
                  <a:pt x="37465" y="0"/>
                </a:moveTo>
                <a:lnTo>
                  <a:pt x="22877" y="2942"/>
                </a:lnTo>
                <a:lnTo>
                  <a:pt x="10969" y="10968"/>
                </a:lnTo>
                <a:lnTo>
                  <a:pt x="2942" y="22872"/>
                </a:lnTo>
                <a:lnTo>
                  <a:pt x="0" y="37452"/>
                </a:lnTo>
                <a:lnTo>
                  <a:pt x="2942" y="52041"/>
                </a:lnTo>
                <a:lnTo>
                  <a:pt x="10969" y="63954"/>
                </a:lnTo>
                <a:lnTo>
                  <a:pt x="22877" y="71985"/>
                </a:lnTo>
                <a:lnTo>
                  <a:pt x="37465" y="74930"/>
                </a:lnTo>
                <a:lnTo>
                  <a:pt x="52044" y="71985"/>
                </a:lnTo>
                <a:lnTo>
                  <a:pt x="63949" y="63954"/>
                </a:lnTo>
                <a:lnTo>
                  <a:pt x="71974" y="52041"/>
                </a:lnTo>
                <a:lnTo>
                  <a:pt x="74917" y="37452"/>
                </a:lnTo>
                <a:lnTo>
                  <a:pt x="71974" y="22872"/>
                </a:lnTo>
                <a:lnTo>
                  <a:pt x="63949" y="10968"/>
                </a:lnTo>
                <a:lnTo>
                  <a:pt x="52044" y="2942"/>
                </a:lnTo>
                <a:lnTo>
                  <a:pt x="37465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33629" y="6180682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30" h="74929">
                <a:moveTo>
                  <a:pt x="37465" y="0"/>
                </a:moveTo>
                <a:lnTo>
                  <a:pt x="22877" y="2942"/>
                </a:lnTo>
                <a:lnTo>
                  <a:pt x="10969" y="10968"/>
                </a:lnTo>
                <a:lnTo>
                  <a:pt x="2942" y="22872"/>
                </a:lnTo>
                <a:lnTo>
                  <a:pt x="0" y="37452"/>
                </a:lnTo>
                <a:lnTo>
                  <a:pt x="2942" y="52039"/>
                </a:lnTo>
                <a:lnTo>
                  <a:pt x="10969" y="63947"/>
                </a:lnTo>
                <a:lnTo>
                  <a:pt x="22877" y="71974"/>
                </a:lnTo>
                <a:lnTo>
                  <a:pt x="37465" y="74917"/>
                </a:lnTo>
                <a:lnTo>
                  <a:pt x="52044" y="71974"/>
                </a:lnTo>
                <a:lnTo>
                  <a:pt x="63949" y="63947"/>
                </a:lnTo>
                <a:lnTo>
                  <a:pt x="71974" y="52039"/>
                </a:lnTo>
                <a:lnTo>
                  <a:pt x="74917" y="37452"/>
                </a:lnTo>
                <a:lnTo>
                  <a:pt x="71974" y="22872"/>
                </a:lnTo>
                <a:lnTo>
                  <a:pt x="63949" y="10968"/>
                </a:lnTo>
                <a:lnTo>
                  <a:pt x="52044" y="2942"/>
                </a:lnTo>
                <a:lnTo>
                  <a:pt x="37465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33629" y="6512928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30" h="74929">
                <a:moveTo>
                  <a:pt x="37465" y="0"/>
                </a:moveTo>
                <a:lnTo>
                  <a:pt x="22877" y="2942"/>
                </a:lnTo>
                <a:lnTo>
                  <a:pt x="10969" y="10969"/>
                </a:lnTo>
                <a:lnTo>
                  <a:pt x="2942" y="22877"/>
                </a:lnTo>
                <a:lnTo>
                  <a:pt x="0" y="37465"/>
                </a:lnTo>
                <a:lnTo>
                  <a:pt x="2942" y="52046"/>
                </a:lnTo>
                <a:lnTo>
                  <a:pt x="10969" y="63955"/>
                </a:lnTo>
                <a:lnTo>
                  <a:pt x="22877" y="71985"/>
                </a:lnTo>
                <a:lnTo>
                  <a:pt x="37465" y="74930"/>
                </a:lnTo>
                <a:lnTo>
                  <a:pt x="52044" y="71985"/>
                </a:lnTo>
                <a:lnTo>
                  <a:pt x="63949" y="63955"/>
                </a:lnTo>
                <a:lnTo>
                  <a:pt x="71974" y="52046"/>
                </a:lnTo>
                <a:lnTo>
                  <a:pt x="74917" y="37465"/>
                </a:lnTo>
                <a:lnTo>
                  <a:pt x="71974" y="22877"/>
                </a:lnTo>
                <a:lnTo>
                  <a:pt x="63949" y="10969"/>
                </a:lnTo>
                <a:lnTo>
                  <a:pt x="52044" y="2942"/>
                </a:lnTo>
                <a:lnTo>
                  <a:pt x="37465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6881914"/>
            <a:ext cx="10692130" cy="678180"/>
          </a:xfrm>
          <a:custGeom>
            <a:avLst/>
            <a:gdLst/>
            <a:ahLst/>
            <a:cxnLst/>
            <a:rect l="l" t="t" r="r" b="b"/>
            <a:pathLst>
              <a:path w="10692130" h="678179">
                <a:moveTo>
                  <a:pt x="0" y="0"/>
                </a:moveTo>
                <a:lnTo>
                  <a:pt x="10692003" y="0"/>
                </a:lnTo>
                <a:lnTo>
                  <a:pt x="10692003" y="678141"/>
                </a:lnTo>
                <a:lnTo>
                  <a:pt x="0" y="678141"/>
                </a:lnTo>
                <a:lnTo>
                  <a:pt x="0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6496" y="353711"/>
            <a:ext cx="1463204" cy="4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8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3429" y="5910677"/>
            <a:ext cx="5708015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3800"/>
              </a:lnSpc>
            </a:pPr>
            <a:r>
              <a:rPr sz="1300" spc="-60" dirty="0">
                <a:solidFill>
                  <a:srgbClr val="1D1D1B"/>
                </a:solidFill>
                <a:latin typeface="Arial"/>
                <a:cs typeface="Arial"/>
              </a:rPr>
              <a:t>Integral </a:t>
            </a:r>
            <a:r>
              <a:rPr sz="1300" spc="-45" dirty="0">
                <a:solidFill>
                  <a:srgbClr val="1D1D1B"/>
                </a:solidFill>
                <a:latin typeface="Arial"/>
                <a:cs typeface="Arial"/>
              </a:rPr>
              <a:t>vinification </a:t>
            </a:r>
            <a:r>
              <a:rPr sz="1300" spc="-100" dirty="0">
                <a:solidFill>
                  <a:srgbClr val="1D1D1B"/>
                </a:solidFill>
                <a:latin typeface="Arial"/>
                <a:cs typeface="Arial"/>
              </a:rPr>
              <a:t>and </a:t>
            </a:r>
            <a:r>
              <a:rPr sz="1300" spc="-110" dirty="0">
                <a:solidFill>
                  <a:srgbClr val="1D1D1B"/>
                </a:solidFill>
                <a:latin typeface="Arial"/>
                <a:cs typeface="Arial"/>
              </a:rPr>
              <a:t>aged </a:t>
            </a:r>
            <a:r>
              <a:rPr sz="1300" spc="-45" dirty="0">
                <a:solidFill>
                  <a:srgbClr val="1D1D1B"/>
                </a:solidFill>
                <a:latin typeface="Arial"/>
                <a:cs typeface="Arial"/>
              </a:rPr>
              <a:t>in </a:t>
            </a:r>
            <a:r>
              <a:rPr sz="1300" spc="-105" dirty="0">
                <a:solidFill>
                  <a:srgbClr val="1D1D1B"/>
                </a:solidFill>
                <a:latin typeface="Arial"/>
                <a:cs typeface="Arial"/>
              </a:rPr>
              <a:t>French </a:t>
            </a:r>
            <a:r>
              <a:rPr sz="1300" spc="-95" dirty="0">
                <a:solidFill>
                  <a:srgbClr val="1D1D1B"/>
                </a:solidFill>
                <a:latin typeface="Arial"/>
                <a:cs typeface="Arial"/>
              </a:rPr>
              <a:t>oak </a:t>
            </a:r>
            <a:r>
              <a:rPr sz="1300" spc="-75" dirty="0">
                <a:solidFill>
                  <a:srgbClr val="1D1D1B"/>
                </a:solidFill>
                <a:latin typeface="Arial"/>
                <a:cs typeface="Arial"/>
              </a:rPr>
              <a:t>barrels </a:t>
            </a:r>
            <a:r>
              <a:rPr sz="1300" spc="-70" dirty="0">
                <a:solidFill>
                  <a:srgbClr val="1D1D1B"/>
                </a:solidFill>
                <a:latin typeface="Arial"/>
                <a:cs typeface="Arial"/>
              </a:rPr>
              <a:t>during </a:t>
            </a:r>
            <a:r>
              <a:rPr sz="1300" spc="-85" dirty="0">
                <a:solidFill>
                  <a:srgbClr val="1D1D1B"/>
                </a:solidFill>
                <a:latin typeface="Arial"/>
                <a:cs typeface="Arial"/>
              </a:rPr>
              <a:t>10-12 </a:t>
            </a:r>
            <a:r>
              <a:rPr sz="1300" spc="-80" dirty="0">
                <a:solidFill>
                  <a:srgbClr val="1D1D1B"/>
                </a:solidFill>
                <a:latin typeface="Arial"/>
                <a:cs typeface="Arial"/>
              </a:rPr>
              <a:t>months </a:t>
            </a:r>
            <a:r>
              <a:rPr sz="1300" spc="-30" dirty="0">
                <a:solidFill>
                  <a:srgbClr val="1D1D1B"/>
                </a:solidFill>
                <a:latin typeface="Arial"/>
                <a:cs typeface="Arial"/>
              </a:rPr>
              <a:t>for </a:t>
            </a:r>
            <a:r>
              <a:rPr sz="1300" spc="-70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300" spc="-85" dirty="0">
                <a:solidFill>
                  <a:srgbClr val="1D1D1B"/>
                </a:solidFill>
                <a:latin typeface="Arial"/>
                <a:cs typeface="Arial"/>
              </a:rPr>
              <a:t>red.  </a:t>
            </a:r>
            <a:r>
              <a:rPr sz="1300" spc="-80" dirty="0">
                <a:solidFill>
                  <a:srgbClr val="1D1D1B"/>
                </a:solidFill>
                <a:latin typeface="Arial"/>
                <a:cs typeface="Arial"/>
              </a:rPr>
              <a:t>Their </a:t>
            </a:r>
            <a:r>
              <a:rPr sz="1300" spc="-55" dirty="0">
                <a:solidFill>
                  <a:srgbClr val="1D1D1B"/>
                </a:solidFill>
                <a:latin typeface="Arial"/>
                <a:cs typeface="Arial"/>
              </a:rPr>
              <a:t>style </a:t>
            </a:r>
            <a:r>
              <a:rPr sz="1300" spc="-40" dirty="0">
                <a:solidFill>
                  <a:srgbClr val="1D1D1B"/>
                </a:solidFill>
                <a:latin typeface="Arial"/>
                <a:cs typeface="Arial"/>
              </a:rPr>
              <a:t>is </a:t>
            </a:r>
            <a:r>
              <a:rPr sz="1300" spc="-75" dirty="0">
                <a:solidFill>
                  <a:srgbClr val="1D1D1B"/>
                </a:solidFill>
                <a:latin typeface="Arial"/>
                <a:cs typeface="Arial"/>
              </a:rPr>
              <a:t>elegant </a:t>
            </a:r>
            <a:r>
              <a:rPr sz="1300" spc="-100" dirty="0">
                <a:solidFill>
                  <a:srgbClr val="1D1D1B"/>
                </a:solidFill>
                <a:latin typeface="Arial"/>
                <a:cs typeface="Arial"/>
              </a:rPr>
              <a:t>and </a:t>
            </a:r>
            <a:r>
              <a:rPr sz="1300" spc="-90" dirty="0">
                <a:solidFill>
                  <a:srgbClr val="1D1D1B"/>
                </a:solidFill>
                <a:latin typeface="Arial"/>
                <a:cs typeface="Arial"/>
              </a:rPr>
              <a:t>velvety, </a:t>
            </a:r>
            <a:r>
              <a:rPr sz="1300" spc="-40" dirty="0">
                <a:solidFill>
                  <a:srgbClr val="1D1D1B"/>
                </a:solidFill>
                <a:latin typeface="Arial"/>
                <a:cs typeface="Arial"/>
              </a:rPr>
              <a:t>with </a:t>
            </a:r>
            <a:r>
              <a:rPr sz="1300" spc="-10" dirty="0">
                <a:solidFill>
                  <a:srgbClr val="1D1D1B"/>
                </a:solidFill>
                <a:latin typeface="Arial"/>
                <a:cs typeface="Arial"/>
              </a:rPr>
              <a:t>fruit </a:t>
            </a:r>
            <a:r>
              <a:rPr sz="1300" spc="-65" dirty="0">
                <a:solidFill>
                  <a:srgbClr val="1D1D1B"/>
                </a:solidFill>
                <a:latin typeface="Arial"/>
                <a:cs typeface="Arial"/>
              </a:rPr>
              <a:t>concentration, </a:t>
            </a:r>
            <a:r>
              <a:rPr sz="1300" spc="-55" dirty="0">
                <a:solidFill>
                  <a:srgbClr val="1D1D1B"/>
                </a:solidFill>
                <a:latin typeface="Arial"/>
                <a:cs typeface="Arial"/>
              </a:rPr>
              <a:t>beautiful </a:t>
            </a:r>
            <a:r>
              <a:rPr sz="1300" spc="-85" dirty="0">
                <a:solidFill>
                  <a:srgbClr val="1D1D1B"/>
                </a:solidFill>
                <a:latin typeface="Arial"/>
                <a:cs typeface="Arial"/>
              </a:rPr>
              <a:t>color, </a:t>
            </a:r>
            <a:r>
              <a:rPr sz="1300" spc="-100" dirty="0">
                <a:solidFill>
                  <a:srgbClr val="1D1D1B"/>
                </a:solidFill>
                <a:latin typeface="Arial"/>
                <a:cs typeface="Arial"/>
              </a:rPr>
              <a:t>and </a:t>
            </a:r>
            <a:r>
              <a:rPr sz="1300" spc="-70" dirty="0">
                <a:solidFill>
                  <a:srgbClr val="1D1D1B"/>
                </a:solidFill>
                <a:latin typeface="Arial"/>
                <a:cs typeface="Arial"/>
              </a:rPr>
              <a:t>long</a:t>
            </a:r>
            <a:r>
              <a:rPr sz="1300" spc="-16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45" dirty="0">
                <a:solidFill>
                  <a:srgbClr val="1D1D1B"/>
                </a:solidFill>
                <a:latin typeface="Arial"/>
                <a:cs typeface="Arial"/>
              </a:rPr>
              <a:t>finish.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26088" y="1089927"/>
            <a:ext cx="3266440" cy="0"/>
          </a:xfrm>
          <a:custGeom>
            <a:avLst/>
            <a:gdLst/>
            <a:ahLst/>
            <a:cxnLst/>
            <a:rect l="l" t="t" r="r" b="b"/>
            <a:pathLst>
              <a:path w="3266440">
                <a:moveTo>
                  <a:pt x="0" y="0"/>
                </a:moveTo>
                <a:lnTo>
                  <a:pt x="3265914" y="0"/>
                </a:lnTo>
              </a:path>
            </a:pathLst>
          </a:custGeom>
          <a:ln w="762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89927"/>
            <a:ext cx="3266440" cy="0"/>
          </a:xfrm>
          <a:custGeom>
            <a:avLst/>
            <a:gdLst/>
            <a:ahLst/>
            <a:cxnLst/>
            <a:rect l="l" t="t" r="r" b="b"/>
            <a:pathLst>
              <a:path w="3266440">
                <a:moveTo>
                  <a:pt x="0" y="0"/>
                </a:moveTo>
                <a:lnTo>
                  <a:pt x="3265924" y="0"/>
                </a:lnTo>
              </a:path>
            </a:pathLst>
          </a:custGeom>
          <a:ln w="762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73227" y="1866842"/>
            <a:ext cx="2064073" cy="230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1600" marR="5080" indent="-2629535">
              <a:lnSpc>
                <a:spcPct val="107200"/>
              </a:lnSpc>
            </a:pPr>
            <a:r>
              <a:rPr sz="1400" b="1" spc="-254" dirty="0">
                <a:solidFill>
                  <a:srgbClr val="1D1D1B"/>
                </a:solidFill>
                <a:latin typeface="Arial"/>
                <a:cs typeface="Arial"/>
              </a:rPr>
              <a:t>MALBEC </a:t>
            </a:r>
            <a:r>
              <a:rPr sz="1400" b="1" spc="-30">
                <a:solidFill>
                  <a:srgbClr val="1D1D1B"/>
                </a:solidFill>
                <a:latin typeface="Arial"/>
                <a:cs typeface="Arial"/>
              </a:rPr>
              <a:t>• </a:t>
            </a:r>
            <a:r>
              <a:rPr sz="1400" b="1" spc="-254" smtClean="0">
                <a:solidFill>
                  <a:srgbClr val="1D1D1B"/>
                </a:solidFill>
                <a:latin typeface="Arial"/>
                <a:cs typeface="Arial"/>
              </a:rPr>
              <a:t>MALBEC </a:t>
            </a:r>
            <a:r>
              <a:rPr sz="1400" b="1" spc="-250" dirty="0" smtClean="0">
                <a:solidFill>
                  <a:srgbClr val="1D1D1B"/>
                </a:solidFill>
                <a:latin typeface="Arial"/>
                <a:cs typeface="Arial"/>
              </a:rPr>
              <a:t>SWEET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35165" y="2561068"/>
            <a:ext cx="927874" cy="297515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96573" y="4912565"/>
            <a:ext cx="1600195" cy="1015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33629" y="6113723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30" h="74929">
                <a:moveTo>
                  <a:pt x="37465" y="0"/>
                </a:moveTo>
                <a:lnTo>
                  <a:pt x="22877" y="2942"/>
                </a:lnTo>
                <a:lnTo>
                  <a:pt x="10969" y="10968"/>
                </a:lnTo>
                <a:lnTo>
                  <a:pt x="2942" y="22872"/>
                </a:lnTo>
                <a:lnTo>
                  <a:pt x="0" y="37452"/>
                </a:lnTo>
                <a:lnTo>
                  <a:pt x="2942" y="52041"/>
                </a:lnTo>
                <a:lnTo>
                  <a:pt x="10969" y="63954"/>
                </a:lnTo>
                <a:lnTo>
                  <a:pt x="22877" y="71985"/>
                </a:lnTo>
                <a:lnTo>
                  <a:pt x="37465" y="74929"/>
                </a:lnTo>
                <a:lnTo>
                  <a:pt x="52044" y="71985"/>
                </a:lnTo>
                <a:lnTo>
                  <a:pt x="63949" y="63954"/>
                </a:lnTo>
                <a:lnTo>
                  <a:pt x="71974" y="52041"/>
                </a:lnTo>
                <a:lnTo>
                  <a:pt x="74917" y="37452"/>
                </a:lnTo>
                <a:lnTo>
                  <a:pt x="71974" y="22872"/>
                </a:lnTo>
                <a:lnTo>
                  <a:pt x="63949" y="10968"/>
                </a:lnTo>
                <a:lnTo>
                  <a:pt x="52044" y="2942"/>
                </a:lnTo>
                <a:lnTo>
                  <a:pt x="37465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33629" y="6434708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30" h="74929">
                <a:moveTo>
                  <a:pt x="37465" y="0"/>
                </a:moveTo>
                <a:lnTo>
                  <a:pt x="22877" y="2942"/>
                </a:lnTo>
                <a:lnTo>
                  <a:pt x="10969" y="10968"/>
                </a:lnTo>
                <a:lnTo>
                  <a:pt x="2942" y="22872"/>
                </a:lnTo>
                <a:lnTo>
                  <a:pt x="0" y="37452"/>
                </a:lnTo>
                <a:lnTo>
                  <a:pt x="2942" y="52039"/>
                </a:lnTo>
                <a:lnTo>
                  <a:pt x="10969" y="63947"/>
                </a:lnTo>
                <a:lnTo>
                  <a:pt x="22877" y="71974"/>
                </a:lnTo>
                <a:lnTo>
                  <a:pt x="37465" y="74917"/>
                </a:lnTo>
                <a:lnTo>
                  <a:pt x="52044" y="71974"/>
                </a:lnTo>
                <a:lnTo>
                  <a:pt x="63949" y="63947"/>
                </a:lnTo>
                <a:lnTo>
                  <a:pt x="71974" y="52039"/>
                </a:lnTo>
                <a:lnTo>
                  <a:pt x="74917" y="37452"/>
                </a:lnTo>
                <a:lnTo>
                  <a:pt x="71974" y="22872"/>
                </a:lnTo>
                <a:lnTo>
                  <a:pt x="63949" y="10968"/>
                </a:lnTo>
                <a:lnTo>
                  <a:pt x="52044" y="2942"/>
                </a:lnTo>
                <a:lnTo>
                  <a:pt x="37465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6887489"/>
            <a:ext cx="10692130" cy="673100"/>
          </a:xfrm>
          <a:custGeom>
            <a:avLst/>
            <a:gdLst/>
            <a:ahLst/>
            <a:cxnLst/>
            <a:rect l="l" t="t" r="r" b="b"/>
            <a:pathLst>
              <a:path w="10692130" h="673100">
                <a:moveTo>
                  <a:pt x="0" y="672566"/>
                </a:moveTo>
                <a:lnTo>
                  <a:pt x="0" y="0"/>
                </a:lnTo>
                <a:lnTo>
                  <a:pt x="10692003" y="0"/>
                </a:lnTo>
                <a:lnTo>
                  <a:pt x="10692003" y="672566"/>
                </a:lnTo>
                <a:lnTo>
                  <a:pt x="0" y="672566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6496" y="353711"/>
            <a:ext cx="1463204" cy="4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bject 5"/>
          <p:cNvSpPr txBox="1"/>
          <p:nvPr/>
        </p:nvSpPr>
        <p:spPr>
          <a:xfrm>
            <a:off x="3332569" y="600989"/>
            <a:ext cx="4027170" cy="839974"/>
          </a:xfrm>
          <a:prstGeom prst="rect">
            <a:avLst/>
          </a:prstGeom>
          <a:ln w="50800">
            <a:solidFill>
              <a:srgbClr val="87764E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5080" algn="ctr">
              <a:lnSpc>
                <a:spcPts val="3329"/>
              </a:lnSpc>
              <a:spcBef>
                <a:spcPts val="850"/>
              </a:spcBef>
            </a:pPr>
            <a:r>
              <a:rPr sz="2800" b="1" spc="70" dirty="0">
                <a:solidFill>
                  <a:srgbClr val="432918"/>
                </a:solidFill>
                <a:latin typeface="Arial"/>
                <a:cs typeface="Arial"/>
              </a:rPr>
              <a:t>THE</a:t>
            </a:r>
            <a:r>
              <a:rPr sz="2800" b="1" spc="-20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2800" b="1" spc="140" dirty="0">
                <a:solidFill>
                  <a:srgbClr val="432918"/>
                </a:solidFill>
                <a:latin typeface="Arial"/>
                <a:cs typeface="Arial"/>
              </a:rPr>
              <a:t>WINES</a:t>
            </a:r>
            <a:endParaRPr sz="2800" b="1" dirty="0">
              <a:latin typeface="Arial"/>
              <a:cs typeface="Arial"/>
            </a:endParaRPr>
          </a:p>
          <a:p>
            <a:pPr algn="ctr">
              <a:lnSpc>
                <a:spcPts val="2370"/>
              </a:lnSpc>
            </a:pPr>
            <a:r>
              <a:rPr lang="es-AR" sz="2000" b="1" spc="5" dirty="0" smtClean="0">
                <a:solidFill>
                  <a:srgbClr val="1D1D1B"/>
                </a:solidFill>
                <a:latin typeface="Arial"/>
                <a:cs typeface="Arial"/>
              </a:rPr>
              <a:t>RESERVE LINE</a:t>
            </a:r>
            <a:endParaRPr sz="2000" b="1" dirty="0">
              <a:latin typeface="Arial"/>
              <a:cs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424" y="2672406"/>
            <a:ext cx="752476" cy="28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426088" y="1089927"/>
            <a:ext cx="3266440" cy="0"/>
          </a:xfrm>
          <a:custGeom>
            <a:avLst/>
            <a:gdLst/>
            <a:ahLst/>
            <a:cxnLst/>
            <a:rect l="l" t="t" r="r" b="b"/>
            <a:pathLst>
              <a:path w="3266440">
                <a:moveTo>
                  <a:pt x="0" y="0"/>
                </a:moveTo>
                <a:lnTo>
                  <a:pt x="3265914" y="0"/>
                </a:lnTo>
              </a:path>
            </a:pathLst>
          </a:custGeom>
          <a:ln w="762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89927"/>
            <a:ext cx="3266440" cy="0"/>
          </a:xfrm>
          <a:custGeom>
            <a:avLst/>
            <a:gdLst/>
            <a:ahLst/>
            <a:cxnLst/>
            <a:rect l="l" t="t" r="r" b="b"/>
            <a:pathLst>
              <a:path w="3266440">
                <a:moveTo>
                  <a:pt x="0" y="0"/>
                </a:moveTo>
                <a:lnTo>
                  <a:pt x="3265924" y="0"/>
                </a:lnTo>
              </a:path>
            </a:pathLst>
          </a:custGeom>
          <a:ln w="762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02122" y="1906931"/>
            <a:ext cx="703437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s-AR" sz="1600" b="1" spc="-155" dirty="0">
                <a:solidFill>
                  <a:srgbClr val="1D1D1B"/>
                </a:solidFill>
                <a:latin typeface="Arial"/>
                <a:cs typeface="Arial"/>
              </a:rPr>
              <a:t>AMERI SINGLE </a:t>
            </a:r>
            <a:r>
              <a:rPr lang="es-AR" sz="1600" b="1" spc="-155" dirty="0" smtClean="0">
                <a:solidFill>
                  <a:srgbClr val="1D1D1B"/>
                </a:solidFill>
                <a:latin typeface="Arial"/>
                <a:cs typeface="Arial"/>
              </a:rPr>
              <a:t>VINEYARD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887489"/>
            <a:ext cx="10692130" cy="673100"/>
          </a:xfrm>
          <a:custGeom>
            <a:avLst/>
            <a:gdLst/>
            <a:ahLst/>
            <a:cxnLst/>
            <a:rect l="l" t="t" r="r" b="b"/>
            <a:pathLst>
              <a:path w="10692130" h="673100">
                <a:moveTo>
                  <a:pt x="0" y="672566"/>
                </a:moveTo>
                <a:lnTo>
                  <a:pt x="0" y="0"/>
                </a:lnTo>
                <a:lnTo>
                  <a:pt x="10692003" y="0"/>
                </a:lnTo>
                <a:lnTo>
                  <a:pt x="10692003" y="672566"/>
                </a:lnTo>
                <a:lnTo>
                  <a:pt x="0" y="672566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6496" y="353711"/>
            <a:ext cx="1463204" cy="4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bject 5"/>
          <p:cNvSpPr txBox="1"/>
          <p:nvPr/>
        </p:nvSpPr>
        <p:spPr>
          <a:xfrm>
            <a:off x="3332569" y="600989"/>
            <a:ext cx="4027170" cy="839974"/>
          </a:xfrm>
          <a:prstGeom prst="rect">
            <a:avLst/>
          </a:prstGeom>
          <a:ln w="50800">
            <a:solidFill>
              <a:srgbClr val="87764E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5080" algn="ctr">
              <a:lnSpc>
                <a:spcPts val="3329"/>
              </a:lnSpc>
              <a:spcBef>
                <a:spcPts val="850"/>
              </a:spcBef>
            </a:pPr>
            <a:r>
              <a:rPr sz="2800" b="1" spc="70" dirty="0">
                <a:solidFill>
                  <a:srgbClr val="432918"/>
                </a:solidFill>
                <a:latin typeface="Arial"/>
                <a:cs typeface="Arial"/>
              </a:rPr>
              <a:t>THE</a:t>
            </a:r>
            <a:r>
              <a:rPr sz="2800" b="1" spc="-20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2800" b="1" spc="140" dirty="0">
                <a:solidFill>
                  <a:srgbClr val="432918"/>
                </a:solidFill>
                <a:latin typeface="Arial"/>
                <a:cs typeface="Arial"/>
              </a:rPr>
              <a:t>WINES</a:t>
            </a:r>
            <a:endParaRPr sz="2800" b="1" dirty="0">
              <a:latin typeface="Arial"/>
              <a:cs typeface="Arial"/>
            </a:endParaRPr>
          </a:p>
          <a:p>
            <a:pPr algn="ctr">
              <a:lnSpc>
                <a:spcPts val="2370"/>
              </a:lnSpc>
            </a:pPr>
            <a:r>
              <a:rPr lang="es-AR" sz="2000" b="1" spc="5" dirty="0" smtClean="0">
                <a:solidFill>
                  <a:srgbClr val="1D1D1B"/>
                </a:solidFill>
                <a:latin typeface="Arial"/>
                <a:cs typeface="Arial"/>
              </a:rPr>
              <a:t>THE BLENDED WINES</a:t>
            </a:r>
            <a:endParaRPr sz="2000" b="1" dirty="0">
              <a:latin typeface="Arial"/>
              <a:cs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2179995"/>
            <a:ext cx="1232839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3429" y="5910677"/>
            <a:ext cx="7305675" cy="62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3800"/>
              </a:lnSpc>
            </a:pPr>
            <a:r>
              <a:rPr sz="1300" spc="-60" dirty="0">
                <a:solidFill>
                  <a:srgbClr val="1D1D1B"/>
                </a:solidFill>
                <a:latin typeface="Arial"/>
                <a:cs typeface="Arial"/>
              </a:rPr>
              <a:t>Integral </a:t>
            </a:r>
            <a:r>
              <a:rPr sz="1300" spc="-45" dirty="0">
                <a:solidFill>
                  <a:srgbClr val="1D1D1B"/>
                </a:solidFill>
                <a:latin typeface="Arial"/>
                <a:cs typeface="Arial"/>
              </a:rPr>
              <a:t>vinification </a:t>
            </a:r>
            <a:r>
              <a:rPr sz="1300" spc="-30" dirty="0">
                <a:solidFill>
                  <a:srgbClr val="1D1D1B"/>
                </a:solidFill>
                <a:latin typeface="Arial"/>
                <a:cs typeface="Arial"/>
              </a:rPr>
              <a:t>of </a:t>
            </a:r>
            <a:r>
              <a:rPr sz="1300" spc="-65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300" spc="-70" dirty="0">
                <a:solidFill>
                  <a:srgbClr val="1D1D1B"/>
                </a:solidFill>
                <a:latin typeface="Arial"/>
                <a:cs typeface="Arial"/>
              </a:rPr>
              <a:t>best </a:t>
            </a:r>
            <a:r>
              <a:rPr sz="1300" spc="-100" dirty="0">
                <a:solidFill>
                  <a:srgbClr val="1D1D1B"/>
                </a:solidFill>
                <a:latin typeface="Arial"/>
                <a:cs typeface="Arial"/>
              </a:rPr>
              <a:t>hand </a:t>
            </a:r>
            <a:r>
              <a:rPr sz="1300" spc="-75" dirty="0">
                <a:solidFill>
                  <a:srgbClr val="1D1D1B"/>
                </a:solidFill>
                <a:latin typeface="Arial"/>
                <a:cs typeface="Arial"/>
              </a:rPr>
              <a:t>selected </a:t>
            </a:r>
            <a:r>
              <a:rPr sz="1300" spc="-10" dirty="0">
                <a:solidFill>
                  <a:srgbClr val="1D1D1B"/>
                </a:solidFill>
                <a:latin typeface="Arial"/>
                <a:cs typeface="Arial"/>
              </a:rPr>
              <a:t>fruit </a:t>
            </a:r>
            <a:r>
              <a:rPr sz="1300" spc="-30" dirty="0">
                <a:solidFill>
                  <a:srgbClr val="1D1D1B"/>
                </a:solidFill>
                <a:latin typeface="Arial"/>
                <a:cs typeface="Arial"/>
              </a:rPr>
              <a:t>of </a:t>
            </a:r>
            <a:r>
              <a:rPr sz="1300" spc="-65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300" spc="-80" dirty="0">
                <a:solidFill>
                  <a:srgbClr val="1D1D1B"/>
                </a:solidFill>
                <a:latin typeface="Arial"/>
                <a:cs typeface="Arial"/>
              </a:rPr>
              <a:t>Estate </a:t>
            </a:r>
            <a:r>
              <a:rPr sz="1300" spc="-100" dirty="0">
                <a:solidFill>
                  <a:srgbClr val="1D1D1B"/>
                </a:solidFill>
                <a:latin typeface="Arial"/>
                <a:cs typeface="Arial"/>
              </a:rPr>
              <a:t>and </a:t>
            </a:r>
            <a:r>
              <a:rPr sz="1300" spc="-110" dirty="0">
                <a:solidFill>
                  <a:srgbClr val="1D1D1B"/>
                </a:solidFill>
                <a:latin typeface="Arial"/>
                <a:cs typeface="Arial"/>
              </a:rPr>
              <a:t>aged </a:t>
            </a:r>
            <a:r>
              <a:rPr sz="1300" spc="-45" dirty="0">
                <a:solidFill>
                  <a:srgbClr val="1D1D1B"/>
                </a:solidFill>
                <a:latin typeface="Arial"/>
                <a:cs typeface="Arial"/>
              </a:rPr>
              <a:t>in </a:t>
            </a:r>
            <a:r>
              <a:rPr sz="1300" spc="-105" dirty="0">
                <a:solidFill>
                  <a:srgbClr val="1D1D1B"/>
                </a:solidFill>
                <a:latin typeface="Arial"/>
                <a:cs typeface="Arial"/>
              </a:rPr>
              <a:t>French </a:t>
            </a:r>
            <a:r>
              <a:rPr sz="1300" spc="-95" dirty="0">
                <a:solidFill>
                  <a:srgbClr val="1D1D1B"/>
                </a:solidFill>
                <a:latin typeface="Arial"/>
                <a:cs typeface="Arial"/>
              </a:rPr>
              <a:t>oak </a:t>
            </a:r>
            <a:r>
              <a:rPr sz="1300" spc="-75" dirty="0">
                <a:solidFill>
                  <a:srgbClr val="1D1D1B"/>
                </a:solidFill>
                <a:latin typeface="Arial"/>
                <a:cs typeface="Arial"/>
              </a:rPr>
              <a:t>barrels </a:t>
            </a:r>
            <a:r>
              <a:rPr sz="1300" spc="-70" dirty="0">
                <a:solidFill>
                  <a:srgbClr val="1D1D1B"/>
                </a:solidFill>
                <a:latin typeface="Arial"/>
                <a:cs typeface="Arial"/>
              </a:rPr>
              <a:t>during </a:t>
            </a:r>
            <a:r>
              <a:rPr sz="1300" spc="-90" dirty="0">
                <a:solidFill>
                  <a:srgbClr val="1D1D1B"/>
                </a:solidFill>
                <a:latin typeface="Arial"/>
                <a:cs typeface="Arial"/>
              </a:rPr>
              <a:t>12 </a:t>
            </a:r>
            <a:r>
              <a:rPr sz="1300" spc="-70" dirty="0">
                <a:solidFill>
                  <a:srgbClr val="1D1D1B"/>
                </a:solidFill>
                <a:latin typeface="Arial"/>
                <a:cs typeface="Arial"/>
              </a:rPr>
              <a:t>months.  </a:t>
            </a:r>
            <a:r>
              <a:rPr sz="1300" spc="-120" dirty="0">
                <a:solidFill>
                  <a:srgbClr val="1D1D1B"/>
                </a:solidFill>
                <a:latin typeface="Arial"/>
                <a:cs typeface="Arial"/>
              </a:rPr>
              <a:t>These </a:t>
            </a:r>
            <a:r>
              <a:rPr sz="1300" spc="-105" dirty="0">
                <a:solidFill>
                  <a:srgbClr val="1D1D1B"/>
                </a:solidFill>
                <a:latin typeface="Arial"/>
                <a:cs typeface="Arial"/>
              </a:rPr>
              <a:t>are </a:t>
            </a:r>
            <a:r>
              <a:rPr sz="1300" spc="-75" dirty="0">
                <a:solidFill>
                  <a:srgbClr val="1D1D1B"/>
                </a:solidFill>
                <a:latin typeface="Arial"/>
                <a:cs typeface="Arial"/>
              </a:rPr>
              <a:t>characterized </a:t>
            </a:r>
            <a:r>
              <a:rPr sz="1300" spc="-95" dirty="0">
                <a:solidFill>
                  <a:srgbClr val="1D1D1B"/>
                </a:solidFill>
                <a:latin typeface="Arial"/>
                <a:cs typeface="Arial"/>
              </a:rPr>
              <a:t>by </a:t>
            </a:r>
            <a:r>
              <a:rPr sz="1300" spc="-45" dirty="0">
                <a:solidFill>
                  <a:srgbClr val="1D1D1B"/>
                </a:solidFill>
                <a:latin typeface="Arial"/>
                <a:cs typeface="Arial"/>
              </a:rPr>
              <a:t>their </a:t>
            </a:r>
            <a:r>
              <a:rPr sz="1300" spc="-75" dirty="0">
                <a:solidFill>
                  <a:srgbClr val="1D1D1B"/>
                </a:solidFill>
                <a:latin typeface="Arial"/>
                <a:cs typeface="Arial"/>
              </a:rPr>
              <a:t>elegant </a:t>
            </a:r>
            <a:r>
              <a:rPr sz="1300" spc="-65" dirty="0">
                <a:solidFill>
                  <a:srgbClr val="1D1D1B"/>
                </a:solidFill>
                <a:latin typeface="Arial"/>
                <a:cs typeface="Arial"/>
              </a:rPr>
              <a:t>style, </a:t>
            </a:r>
            <a:r>
              <a:rPr sz="1300" spc="-40" dirty="0">
                <a:solidFill>
                  <a:srgbClr val="1D1D1B"/>
                </a:solidFill>
                <a:latin typeface="Arial"/>
                <a:cs typeface="Arial"/>
              </a:rPr>
              <a:t>with </a:t>
            </a:r>
            <a:r>
              <a:rPr sz="1300" spc="-95" dirty="0">
                <a:solidFill>
                  <a:srgbClr val="1D1D1B"/>
                </a:solidFill>
                <a:latin typeface="Arial"/>
                <a:cs typeface="Arial"/>
              </a:rPr>
              <a:t>good oak </a:t>
            </a:r>
            <a:r>
              <a:rPr sz="1300" spc="-55" dirty="0">
                <a:solidFill>
                  <a:srgbClr val="1D1D1B"/>
                </a:solidFill>
                <a:latin typeface="Arial"/>
                <a:cs typeface="Arial"/>
              </a:rPr>
              <a:t>integration </a:t>
            </a:r>
            <a:r>
              <a:rPr sz="1300" spc="-105" dirty="0">
                <a:solidFill>
                  <a:srgbClr val="1D1D1B"/>
                </a:solidFill>
                <a:latin typeface="Arial"/>
                <a:cs typeface="Arial"/>
              </a:rPr>
              <a:t>ad </a:t>
            </a:r>
            <a:r>
              <a:rPr sz="1300" spc="-45" dirty="0">
                <a:solidFill>
                  <a:srgbClr val="1D1D1B"/>
                </a:solidFill>
                <a:latin typeface="Arial"/>
                <a:cs typeface="Arial"/>
              </a:rPr>
              <a:t>silky</a:t>
            </a:r>
            <a:r>
              <a:rPr sz="1300" spc="1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65" dirty="0">
                <a:solidFill>
                  <a:srgbClr val="1D1D1B"/>
                </a:solidFill>
                <a:latin typeface="Arial"/>
                <a:cs typeface="Arial"/>
              </a:rPr>
              <a:t>tannins.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26088" y="1089927"/>
            <a:ext cx="3266440" cy="0"/>
          </a:xfrm>
          <a:custGeom>
            <a:avLst/>
            <a:gdLst/>
            <a:ahLst/>
            <a:cxnLst/>
            <a:rect l="l" t="t" r="r" b="b"/>
            <a:pathLst>
              <a:path w="3266440">
                <a:moveTo>
                  <a:pt x="0" y="0"/>
                </a:moveTo>
                <a:lnTo>
                  <a:pt x="3265914" y="0"/>
                </a:lnTo>
              </a:path>
            </a:pathLst>
          </a:custGeom>
          <a:ln w="762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89927"/>
            <a:ext cx="3266440" cy="0"/>
          </a:xfrm>
          <a:custGeom>
            <a:avLst/>
            <a:gdLst/>
            <a:ahLst/>
            <a:cxnLst/>
            <a:rect l="l" t="t" r="r" b="b"/>
            <a:pathLst>
              <a:path w="3266440">
                <a:moveTo>
                  <a:pt x="0" y="0"/>
                </a:moveTo>
                <a:lnTo>
                  <a:pt x="3265924" y="0"/>
                </a:lnTo>
              </a:path>
            </a:pathLst>
          </a:custGeom>
          <a:ln w="762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08300" y="1906932"/>
            <a:ext cx="472821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55" dirty="0" smtClean="0">
                <a:solidFill>
                  <a:srgbClr val="1D1D1B"/>
                </a:solidFill>
                <a:latin typeface="Arial"/>
                <a:cs typeface="Arial"/>
              </a:rPr>
              <a:t>MALBEC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19889" y="2229268"/>
            <a:ext cx="1186574" cy="343315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30703" y="5027286"/>
            <a:ext cx="1701797" cy="10032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33629" y="6113723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30" h="74929">
                <a:moveTo>
                  <a:pt x="37465" y="0"/>
                </a:moveTo>
                <a:lnTo>
                  <a:pt x="22877" y="2942"/>
                </a:lnTo>
                <a:lnTo>
                  <a:pt x="10969" y="10968"/>
                </a:lnTo>
                <a:lnTo>
                  <a:pt x="2942" y="22872"/>
                </a:lnTo>
                <a:lnTo>
                  <a:pt x="0" y="37452"/>
                </a:lnTo>
                <a:lnTo>
                  <a:pt x="2942" y="52041"/>
                </a:lnTo>
                <a:lnTo>
                  <a:pt x="10969" y="63954"/>
                </a:lnTo>
                <a:lnTo>
                  <a:pt x="22877" y="71985"/>
                </a:lnTo>
                <a:lnTo>
                  <a:pt x="37465" y="74929"/>
                </a:lnTo>
                <a:lnTo>
                  <a:pt x="52044" y="71985"/>
                </a:lnTo>
                <a:lnTo>
                  <a:pt x="63949" y="63954"/>
                </a:lnTo>
                <a:lnTo>
                  <a:pt x="71974" y="52041"/>
                </a:lnTo>
                <a:lnTo>
                  <a:pt x="74917" y="37452"/>
                </a:lnTo>
                <a:lnTo>
                  <a:pt x="71974" y="22872"/>
                </a:lnTo>
                <a:lnTo>
                  <a:pt x="63949" y="10968"/>
                </a:lnTo>
                <a:lnTo>
                  <a:pt x="52044" y="2942"/>
                </a:lnTo>
                <a:lnTo>
                  <a:pt x="37465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33629" y="6434708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30" h="74929">
                <a:moveTo>
                  <a:pt x="37465" y="0"/>
                </a:moveTo>
                <a:lnTo>
                  <a:pt x="22877" y="2942"/>
                </a:lnTo>
                <a:lnTo>
                  <a:pt x="10969" y="10968"/>
                </a:lnTo>
                <a:lnTo>
                  <a:pt x="2942" y="22872"/>
                </a:lnTo>
                <a:lnTo>
                  <a:pt x="0" y="37452"/>
                </a:lnTo>
                <a:lnTo>
                  <a:pt x="2942" y="52039"/>
                </a:lnTo>
                <a:lnTo>
                  <a:pt x="10969" y="63947"/>
                </a:lnTo>
                <a:lnTo>
                  <a:pt x="22877" y="71974"/>
                </a:lnTo>
                <a:lnTo>
                  <a:pt x="37465" y="74917"/>
                </a:lnTo>
                <a:lnTo>
                  <a:pt x="52044" y="71974"/>
                </a:lnTo>
                <a:lnTo>
                  <a:pt x="63949" y="63947"/>
                </a:lnTo>
                <a:lnTo>
                  <a:pt x="71974" y="52039"/>
                </a:lnTo>
                <a:lnTo>
                  <a:pt x="74917" y="37452"/>
                </a:lnTo>
                <a:lnTo>
                  <a:pt x="71974" y="22872"/>
                </a:lnTo>
                <a:lnTo>
                  <a:pt x="63949" y="10968"/>
                </a:lnTo>
                <a:lnTo>
                  <a:pt x="52044" y="2942"/>
                </a:lnTo>
                <a:lnTo>
                  <a:pt x="37465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887489"/>
            <a:ext cx="10692130" cy="673100"/>
          </a:xfrm>
          <a:custGeom>
            <a:avLst/>
            <a:gdLst/>
            <a:ahLst/>
            <a:cxnLst/>
            <a:rect l="l" t="t" r="r" b="b"/>
            <a:pathLst>
              <a:path w="10692130" h="673100">
                <a:moveTo>
                  <a:pt x="0" y="672566"/>
                </a:moveTo>
                <a:lnTo>
                  <a:pt x="0" y="0"/>
                </a:lnTo>
                <a:lnTo>
                  <a:pt x="10692003" y="0"/>
                </a:lnTo>
                <a:lnTo>
                  <a:pt x="10692003" y="672566"/>
                </a:lnTo>
                <a:lnTo>
                  <a:pt x="0" y="672566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6496" y="353711"/>
            <a:ext cx="1463204" cy="4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bject 5"/>
          <p:cNvSpPr txBox="1"/>
          <p:nvPr/>
        </p:nvSpPr>
        <p:spPr>
          <a:xfrm>
            <a:off x="3332569" y="600989"/>
            <a:ext cx="4027170" cy="839974"/>
          </a:xfrm>
          <a:prstGeom prst="rect">
            <a:avLst/>
          </a:prstGeom>
          <a:ln w="50800">
            <a:solidFill>
              <a:srgbClr val="87764E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5080" algn="ctr">
              <a:lnSpc>
                <a:spcPts val="3329"/>
              </a:lnSpc>
              <a:spcBef>
                <a:spcPts val="850"/>
              </a:spcBef>
            </a:pPr>
            <a:r>
              <a:rPr sz="2800" b="1" spc="70" dirty="0">
                <a:solidFill>
                  <a:srgbClr val="432918"/>
                </a:solidFill>
                <a:latin typeface="Arial"/>
                <a:cs typeface="Arial"/>
              </a:rPr>
              <a:t>THE</a:t>
            </a:r>
            <a:r>
              <a:rPr sz="2800" b="1" spc="-20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2800" b="1" spc="140" dirty="0">
                <a:solidFill>
                  <a:srgbClr val="432918"/>
                </a:solidFill>
                <a:latin typeface="Arial"/>
                <a:cs typeface="Arial"/>
              </a:rPr>
              <a:t>WINES</a:t>
            </a:r>
            <a:endParaRPr sz="2800" b="1" dirty="0">
              <a:latin typeface="Arial"/>
              <a:cs typeface="Arial"/>
            </a:endParaRPr>
          </a:p>
          <a:p>
            <a:pPr algn="ctr">
              <a:lnSpc>
                <a:spcPts val="2370"/>
              </a:lnSpc>
            </a:pPr>
            <a:r>
              <a:rPr lang="es-AR" sz="2000" b="1" spc="5" dirty="0" smtClean="0">
                <a:solidFill>
                  <a:srgbClr val="1D1D1B"/>
                </a:solidFill>
                <a:latin typeface="Arial"/>
                <a:cs typeface="Arial"/>
              </a:rPr>
              <a:t>THE GRANDE RESERVE LINE</a:t>
            </a:r>
            <a:endParaRPr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10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3429" y="6017266"/>
            <a:ext cx="7343140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65" dirty="0">
                <a:solidFill>
                  <a:srgbClr val="1D1D1B"/>
                </a:solidFill>
                <a:latin typeface="Arial"/>
                <a:cs typeface="Arial"/>
              </a:rPr>
              <a:t>Traditional </a:t>
            </a:r>
            <a:r>
              <a:rPr sz="1300" spc="-85" dirty="0">
                <a:solidFill>
                  <a:srgbClr val="1D1D1B"/>
                </a:solidFill>
                <a:latin typeface="Arial"/>
                <a:cs typeface="Arial"/>
              </a:rPr>
              <a:t>Method </a:t>
            </a:r>
            <a:r>
              <a:rPr sz="1300" spc="-100" dirty="0">
                <a:solidFill>
                  <a:srgbClr val="1D1D1B"/>
                </a:solidFill>
                <a:latin typeface="Arial"/>
                <a:cs typeface="Arial"/>
              </a:rPr>
              <a:t>and </a:t>
            </a:r>
            <a:r>
              <a:rPr sz="1300" spc="-75" dirty="0">
                <a:solidFill>
                  <a:srgbClr val="1D1D1B"/>
                </a:solidFill>
                <a:latin typeface="Arial"/>
                <a:cs typeface="Arial"/>
              </a:rPr>
              <a:t>Non-Traditional Sparkling </a:t>
            </a:r>
            <a:r>
              <a:rPr sz="1300" spc="-110" dirty="0">
                <a:solidFill>
                  <a:srgbClr val="1D1D1B"/>
                </a:solidFill>
                <a:latin typeface="Arial"/>
                <a:cs typeface="Arial"/>
              </a:rPr>
              <a:t>Wines </a:t>
            </a:r>
            <a:r>
              <a:rPr sz="1300" spc="-105" dirty="0">
                <a:solidFill>
                  <a:srgbClr val="1D1D1B"/>
                </a:solidFill>
                <a:latin typeface="Arial"/>
                <a:cs typeface="Arial"/>
              </a:rPr>
              <a:t>are </a:t>
            </a:r>
            <a:r>
              <a:rPr sz="1300" spc="-110" dirty="0">
                <a:solidFill>
                  <a:srgbClr val="1D1D1B"/>
                </a:solidFill>
                <a:latin typeface="Arial"/>
                <a:cs typeface="Arial"/>
              </a:rPr>
              <a:t>aged </a:t>
            </a:r>
            <a:r>
              <a:rPr sz="1300" spc="-45" dirty="0">
                <a:solidFill>
                  <a:srgbClr val="1D1D1B"/>
                </a:solidFill>
                <a:latin typeface="Arial"/>
                <a:cs typeface="Arial"/>
              </a:rPr>
              <a:t>in </a:t>
            </a:r>
            <a:r>
              <a:rPr sz="1300" spc="-70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300" spc="-45" dirty="0">
                <a:solidFill>
                  <a:srgbClr val="1D1D1B"/>
                </a:solidFill>
                <a:latin typeface="Arial"/>
                <a:cs typeface="Arial"/>
              </a:rPr>
              <a:t>bottle </a:t>
            </a:r>
            <a:r>
              <a:rPr sz="1300" spc="-30" dirty="0">
                <a:solidFill>
                  <a:srgbClr val="1D1D1B"/>
                </a:solidFill>
                <a:latin typeface="Arial"/>
                <a:cs typeface="Arial"/>
              </a:rPr>
              <a:t>for </a:t>
            </a:r>
            <a:r>
              <a:rPr sz="1300" spc="-90" dirty="0">
                <a:solidFill>
                  <a:srgbClr val="1D1D1B"/>
                </a:solidFill>
                <a:latin typeface="Arial"/>
                <a:cs typeface="Arial"/>
              </a:rPr>
              <a:t>6 </a:t>
            </a:r>
            <a:r>
              <a:rPr sz="1300" spc="-75" dirty="0">
                <a:solidFill>
                  <a:srgbClr val="1D1D1B"/>
                </a:solidFill>
                <a:latin typeface="Arial"/>
                <a:cs typeface="Arial"/>
              </a:rPr>
              <a:t>months </a:t>
            </a:r>
            <a:r>
              <a:rPr sz="1300" spc="-35" dirty="0">
                <a:solidFill>
                  <a:srgbClr val="1D1D1B"/>
                </a:solidFill>
                <a:latin typeface="Arial"/>
                <a:cs typeface="Arial"/>
              </a:rPr>
              <a:t>to </a:t>
            </a:r>
            <a:r>
              <a:rPr sz="1300" spc="-105" dirty="0">
                <a:solidFill>
                  <a:srgbClr val="1D1D1B"/>
                </a:solidFill>
                <a:latin typeface="Arial"/>
                <a:cs typeface="Arial"/>
              </a:rPr>
              <a:t>enhance </a:t>
            </a:r>
            <a:r>
              <a:rPr sz="1300" spc="-70" dirty="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sz="1300" spc="-1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75" dirty="0">
                <a:solidFill>
                  <a:srgbClr val="1D1D1B"/>
                </a:solidFill>
                <a:latin typeface="Arial"/>
                <a:cs typeface="Arial"/>
              </a:rPr>
              <a:t>elegant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spc="-65" dirty="0">
                <a:solidFill>
                  <a:srgbClr val="1D1D1B"/>
                </a:solidFill>
                <a:latin typeface="Arial"/>
                <a:cs typeface="Arial"/>
              </a:rPr>
              <a:t>delicate </a:t>
            </a:r>
            <a:r>
              <a:rPr sz="1300" spc="-85" dirty="0">
                <a:solidFill>
                  <a:srgbClr val="1D1D1B"/>
                </a:solidFill>
                <a:latin typeface="Arial"/>
                <a:cs typeface="Arial"/>
              </a:rPr>
              <a:t>bubbles </a:t>
            </a:r>
            <a:r>
              <a:rPr sz="1300" spc="-35" dirty="0">
                <a:solidFill>
                  <a:srgbClr val="1D1D1B"/>
                </a:solidFill>
                <a:latin typeface="Arial"/>
                <a:cs typeface="Arial"/>
              </a:rPr>
              <a:t>vital </a:t>
            </a:r>
            <a:r>
              <a:rPr sz="1300" spc="-40" dirty="0">
                <a:solidFill>
                  <a:srgbClr val="1D1D1B"/>
                </a:solidFill>
                <a:latin typeface="Arial"/>
                <a:cs typeface="Arial"/>
              </a:rPr>
              <a:t>to </a:t>
            </a:r>
            <a:r>
              <a:rPr sz="1300" spc="-65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300" spc="-60" dirty="0">
                <a:solidFill>
                  <a:srgbClr val="1D1D1B"/>
                </a:solidFill>
                <a:latin typeface="Arial"/>
                <a:cs typeface="Arial"/>
              </a:rPr>
              <a:t>Brut</a:t>
            </a:r>
            <a:r>
              <a:rPr sz="1300" spc="-1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300" spc="-55" dirty="0">
                <a:solidFill>
                  <a:srgbClr val="1D1D1B"/>
                </a:solidFill>
                <a:latin typeface="Arial"/>
                <a:cs typeface="Arial"/>
              </a:rPr>
              <a:t>style.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spc="-85" dirty="0">
                <a:solidFill>
                  <a:srgbClr val="1D1D1B"/>
                </a:solidFill>
                <a:latin typeface="Arial"/>
                <a:cs typeface="Arial"/>
              </a:rPr>
              <a:t>Harvest </a:t>
            </a:r>
            <a:r>
              <a:rPr sz="1300" spc="-40" dirty="0">
                <a:solidFill>
                  <a:srgbClr val="1D1D1B"/>
                </a:solidFill>
                <a:latin typeface="Arial"/>
                <a:cs typeface="Arial"/>
              </a:rPr>
              <a:t>is </a:t>
            </a:r>
            <a:r>
              <a:rPr sz="1300" spc="-105" dirty="0">
                <a:solidFill>
                  <a:srgbClr val="1D1D1B"/>
                </a:solidFill>
                <a:latin typeface="Arial"/>
                <a:cs typeface="Arial"/>
              </a:rPr>
              <a:t>done </a:t>
            </a:r>
            <a:r>
              <a:rPr sz="1300" spc="-80" dirty="0">
                <a:solidFill>
                  <a:srgbClr val="1D1D1B"/>
                </a:solidFill>
                <a:latin typeface="Arial"/>
                <a:cs typeface="Arial"/>
              </a:rPr>
              <a:t>manually </a:t>
            </a:r>
            <a:r>
              <a:rPr sz="1300" spc="-40" dirty="0">
                <a:solidFill>
                  <a:srgbClr val="1D1D1B"/>
                </a:solidFill>
                <a:latin typeface="Arial"/>
                <a:cs typeface="Arial"/>
              </a:rPr>
              <a:t>to </a:t>
            </a:r>
            <a:r>
              <a:rPr sz="1300" spc="-95" dirty="0">
                <a:solidFill>
                  <a:srgbClr val="1D1D1B"/>
                </a:solidFill>
                <a:latin typeface="Arial"/>
                <a:cs typeface="Arial"/>
              </a:rPr>
              <a:t>preserve </a:t>
            </a:r>
            <a:r>
              <a:rPr sz="1300" spc="-65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300" spc="-85" dirty="0">
                <a:solidFill>
                  <a:srgbClr val="1D1D1B"/>
                </a:solidFill>
                <a:latin typeface="Arial"/>
                <a:cs typeface="Arial"/>
              </a:rPr>
              <a:t>delegate </a:t>
            </a:r>
            <a:r>
              <a:rPr sz="1300" spc="-10" dirty="0">
                <a:solidFill>
                  <a:srgbClr val="1D1D1B"/>
                </a:solidFill>
                <a:latin typeface="Arial"/>
                <a:cs typeface="Arial"/>
              </a:rPr>
              <a:t>fruit </a:t>
            </a:r>
            <a:r>
              <a:rPr sz="1300" spc="-105" dirty="0">
                <a:solidFill>
                  <a:srgbClr val="1D1D1B"/>
                </a:solidFill>
                <a:latin typeface="Arial"/>
                <a:cs typeface="Arial"/>
              </a:rPr>
              <a:t>and </a:t>
            </a:r>
            <a:r>
              <a:rPr sz="1300" spc="-55" dirty="0">
                <a:solidFill>
                  <a:srgbClr val="1D1D1B"/>
                </a:solidFill>
                <a:latin typeface="Arial"/>
                <a:cs typeface="Arial"/>
              </a:rPr>
              <a:t>protect </a:t>
            </a:r>
            <a:r>
              <a:rPr sz="1300" spc="-70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300" spc="-40" dirty="0">
                <a:solidFill>
                  <a:srgbClr val="1D1D1B"/>
                </a:solidFill>
                <a:latin typeface="Arial"/>
                <a:cs typeface="Arial"/>
              </a:rPr>
              <a:t>integrity </a:t>
            </a:r>
            <a:r>
              <a:rPr sz="1300" spc="-30" dirty="0">
                <a:solidFill>
                  <a:srgbClr val="1D1D1B"/>
                </a:solidFill>
                <a:latin typeface="Arial"/>
                <a:cs typeface="Arial"/>
              </a:rPr>
              <a:t>of </a:t>
            </a:r>
            <a:r>
              <a:rPr sz="1300" spc="-70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300" spc="-45" dirty="0">
                <a:solidFill>
                  <a:srgbClr val="1D1D1B"/>
                </a:solidFill>
                <a:latin typeface="Arial"/>
                <a:cs typeface="Arial"/>
              </a:rPr>
              <a:t>vinification</a:t>
            </a:r>
            <a:r>
              <a:rPr sz="1300" spc="-85" dirty="0">
                <a:solidFill>
                  <a:srgbClr val="1D1D1B"/>
                </a:solidFill>
                <a:latin typeface="Arial"/>
                <a:cs typeface="Arial"/>
              </a:rPr>
              <a:t> process.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26088" y="1089927"/>
            <a:ext cx="3266440" cy="0"/>
          </a:xfrm>
          <a:custGeom>
            <a:avLst/>
            <a:gdLst/>
            <a:ahLst/>
            <a:cxnLst/>
            <a:rect l="l" t="t" r="r" b="b"/>
            <a:pathLst>
              <a:path w="3266440">
                <a:moveTo>
                  <a:pt x="0" y="0"/>
                </a:moveTo>
                <a:lnTo>
                  <a:pt x="3265914" y="0"/>
                </a:lnTo>
              </a:path>
            </a:pathLst>
          </a:custGeom>
          <a:ln w="762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89927"/>
            <a:ext cx="3266440" cy="0"/>
          </a:xfrm>
          <a:custGeom>
            <a:avLst/>
            <a:gdLst/>
            <a:ahLst/>
            <a:cxnLst/>
            <a:rect l="l" t="t" r="r" b="b"/>
            <a:pathLst>
              <a:path w="3266440">
                <a:moveTo>
                  <a:pt x="0" y="0"/>
                </a:moveTo>
                <a:lnTo>
                  <a:pt x="3265924" y="0"/>
                </a:lnTo>
              </a:path>
            </a:pathLst>
          </a:custGeom>
          <a:ln w="762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02444" y="1897610"/>
            <a:ext cx="7995284" cy="47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9090" marR="5080" indent="-2867025">
              <a:lnSpc>
                <a:spcPct val="107200"/>
              </a:lnSpc>
            </a:pPr>
            <a:r>
              <a:rPr sz="1400" b="1" spc="-220" dirty="0">
                <a:solidFill>
                  <a:srgbClr val="1D1D1B"/>
                </a:solidFill>
                <a:latin typeface="Arial"/>
                <a:cs typeface="Arial"/>
              </a:rPr>
              <a:t>TRADITIONAL </a:t>
            </a:r>
            <a:r>
              <a:rPr sz="1400" b="1" spc="-254" dirty="0">
                <a:solidFill>
                  <a:srgbClr val="1D1D1B"/>
                </a:solidFill>
                <a:latin typeface="Arial"/>
                <a:cs typeface="Arial"/>
              </a:rPr>
              <a:t>CHARDONNAY </a:t>
            </a:r>
            <a:r>
              <a:rPr sz="1400" b="1" spc="-240" dirty="0">
                <a:solidFill>
                  <a:srgbClr val="1D1D1B"/>
                </a:solidFill>
                <a:latin typeface="Arial"/>
                <a:cs typeface="Arial"/>
              </a:rPr>
              <a:t>BRUT </a:t>
            </a:r>
            <a:r>
              <a:rPr sz="1400" b="1" spc="-30" dirty="0">
                <a:solidFill>
                  <a:srgbClr val="1D1D1B"/>
                </a:solidFill>
                <a:latin typeface="Arial"/>
                <a:cs typeface="Arial"/>
              </a:rPr>
              <a:t>• </a:t>
            </a:r>
            <a:r>
              <a:rPr sz="1400" b="1" spc="-220" dirty="0">
                <a:solidFill>
                  <a:srgbClr val="1D1D1B"/>
                </a:solidFill>
                <a:latin typeface="Arial"/>
                <a:cs typeface="Arial"/>
              </a:rPr>
              <a:t>TRADITIONAL </a:t>
            </a:r>
            <a:r>
              <a:rPr sz="1400" b="1" spc="-254" dirty="0">
                <a:solidFill>
                  <a:srgbClr val="1D1D1B"/>
                </a:solidFill>
                <a:latin typeface="Arial"/>
                <a:cs typeface="Arial"/>
              </a:rPr>
              <a:t>CHARDONNAY </a:t>
            </a:r>
            <a:r>
              <a:rPr sz="1400" b="1" spc="-240" dirty="0">
                <a:solidFill>
                  <a:srgbClr val="1D1D1B"/>
                </a:solidFill>
                <a:latin typeface="Arial"/>
                <a:cs typeface="Arial"/>
              </a:rPr>
              <a:t>BRUT </a:t>
            </a:r>
            <a:r>
              <a:rPr sz="1400" b="1" spc="-265" dirty="0">
                <a:solidFill>
                  <a:srgbClr val="1D1D1B"/>
                </a:solidFill>
                <a:latin typeface="Arial"/>
                <a:cs typeface="Arial"/>
              </a:rPr>
              <a:t>ROSE </a:t>
            </a:r>
            <a:r>
              <a:rPr sz="1400" b="1" spc="-30" dirty="0">
                <a:solidFill>
                  <a:srgbClr val="1D1D1B"/>
                </a:solidFill>
                <a:latin typeface="Arial"/>
                <a:cs typeface="Arial"/>
              </a:rPr>
              <a:t>• </a:t>
            </a:r>
            <a:r>
              <a:rPr sz="1400" b="1" spc="-200" dirty="0">
                <a:solidFill>
                  <a:srgbClr val="1D1D1B"/>
                </a:solidFill>
                <a:latin typeface="Arial"/>
                <a:cs typeface="Arial"/>
              </a:rPr>
              <a:t>PINOT </a:t>
            </a:r>
            <a:r>
              <a:rPr sz="1400" b="1" spc="-229" dirty="0">
                <a:solidFill>
                  <a:srgbClr val="1D1D1B"/>
                </a:solidFill>
                <a:latin typeface="Arial"/>
                <a:cs typeface="Arial"/>
              </a:rPr>
              <a:t>NOIR/CHARDONNAY </a:t>
            </a:r>
            <a:r>
              <a:rPr sz="1400" b="1" spc="-240" dirty="0">
                <a:solidFill>
                  <a:srgbClr val="1D1D1B"/>
                </a:solidFill>
                <a:latin typeface="Arial"/>
                <a:cs typeface="Arial"/>
              </a:rPr>
              <a:t>BRUT </a:t>
            </a:r>
            <a:r>
              <a:rPr sz="1400" b="1" spc="-265" dirty="0">
                <a:solidFill>
                  <a:srgbClr val="1D1D1B"/>
                </a:solidFill>
                <a:latin typeface="Arial"/>
                <a:cs typeface="Arial"/>
              </a:rPr>
              <a:t>ROSE  </a:t>
            </a:r>
            <a:r>
              <a:rPr sz="1400" b="1" spc="-200" dirty="0">
                <a:solidFill>
                  <a:srgbClr val="1D1D1B"/>
                </a:solidFill>
                <a:latin typeface="Arial"/>
                <a:cs typeface="Arial"/>
              </a:rPr>
              <a:t>PINOT  </a:t>
            </a:r>
            <a:r>
              <a:rPr sz="1400" b="1" spc="-229" dirty="0">
                <a:solidFill>
                  <a:srgbClr val="1D1D1B"/>
                </a:solidFill>
                <a:latin typeface="Arial"/>
                <a:cs typeface="Arial"/>
              </a:rPr>
              <a:t>NOIR/CHARDONNAY </a:t>
            </a:r>
            <a:r>
              <a:rPr sz="1400" b="1" spc="-20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400" b="1" spc="-250" dirty="0">
                <a:solidFill>
                  <a:srgbClr val="1D1D1B"/>
                </a:solidFill>
                <a:latin typeface="Arial"/>
                <a:cs typeface="Arial"/>
              </a:rPr>
              <a:t>BRUT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91171" y="5148395"/>
            <a:ext cx="1841497" cy="1066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1971" y="5148395"/>
            <a:ext cx="1841497" cy="1066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21671" y="5161095"/>
            <a:ext cx="1841496" cy="1066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5171" y="5161095"/>
            <a:ext cx="1841496" cy="1066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3926" y="2454482"/>
            <a:ext cx="978904" cy="332674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39331" y="2454482"/>
            <a:ext cx="981448" cy="332674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43574" y="2416073"/>
            <a:ext cx="2724494" cy="3743944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33629" y="6113723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30" h="74929">
                <a:moveTo>
                  <a:pt x="37465" y="0"/>
                </a:moveTo>
                <a:lnTo>
                  <a:pt x="22877" y="2942"/>
                </a:lnTo>
                <a:lnTo>
                  <a:pt x="10969" y="10968"/>
                </a:lnTo>
                <a:lnTo>
                  <a:pt x="2942" y="22872"/>
                </a:lnTo>
                <a:lnTo>
                  <a:pt x="0" y="37452"/>
                </a:lnTo>
                <a:lnTo>
                  <a:pt x="2942" y="52041"/>
                </a:lnTo>
                <a:lnTo>
                  <a:pt x="10969" y="63954"/>
                </a:lnTo>
                <a:lnTo>
                  <a:pt x="22877" y="71985"/>
                </a:lnTo>
                <a:lnTo>
                  <a:pt x="37465" y="74929"/>
                </a:lnTo>
                <a:lnTo>
                  <a:pt x="52044" y="71985"/>
                </a:lnTo>
                <a:lnTo>
                  <a:pt x="63949" y="63954"/>
                </a:lnTo>
                <a:lnTo>
                  <a:pt x="71974" y="52041"/>
                </a:lnTo>
                <a:lnTo>
                  <a:pt x="74917" y="37452"/>
                </a:lnTo>
                <a:lnTo>
                  <a:pt x="71974" y="22872"/>
                </a:lnTo>
                <a:lnTo>
                  <a:pt x="63949" y="10968"/>
                </a:lnTo>
                <a:lnTo>
                  <a:pt x="52044" y="2942"/>
                </a:lnTo>
                <a:lnTo>
                  <a:pt x="37465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33629" y="6485508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30" h="74929">
                <a:moveTo>
                  <a:pt x="37465" y="0"/>
                </a:moveTo>
                <a:lnTo>
                  <a:pt x="22877" y="2942"/>
                </a:lnTo>
                <a:lnTo>
                  <a:pt x="10969" y="10968"/>
                </a:lnTo>
                <a:lnTo>
                  <a:pt x="2942" y="22872"/>
                </a:lnTo>
                <a:lnTo>
                  <a:pt x="0" y="37452"/>
                </a:lnTo>
                <a:lnTo>
                  <a:pt x="2942" y="52039"/>
                </a:lnTo>
                <a:lnTo>
                  <a:pt x="10969" y="63947"/>
                </a:lnTo>
                <a:lnTo>
                  <a:pt x="22877" y="71974"/>
                </a:lnTo>
                <a:lnTo>
                  <a:pt x="37465" y="74917"/>
                </a:lnTo>
                <a:lnTo>
                  <a:pt x="52044" y="71974"/>
                </a:lnTo>
                <a:lnTo>
                  <a:pt x="63949" y="63947"/>
                </a:lnTo>
                <a:lnTo>
                  <a:pt x="71974" y="52039"/>
                </a:lnTo>
                <a:lnTo>
                  <a:pt x="74917" y="37452"/>
                </a:lnTo>
                <a:lnTo>
                  <a:pt x="71974" y="22872"/>
                </a:lnTo>
                <a:lnTo>
                  <a:pt x="63949" y="10968"/>
                </a:lnTo>
                <a:lnTo>
                  <a:pt x="52044" y="2942"/>
                </a:lnTo>
                <a:lnTo>
                  <a:pt x="37465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887489"/>
            <a:ext cx="10692130" cy="673100"/>
          </a:xfrm>
          <a:custGeom>
            <a:avLst/>
            <a:gdLst/>
            <a:ahLst/>
            <a:cxnLst/>
            <a:rect l="l" t="t" r="r" b="b"/>
            <a:pathLst>
              <a:path w="10692130" h="673100">
                <a:moveTo>
                  <a:pt x="0" y="672566"/>
                </a:moveTo>
                <a:lnTo>
                  <a:pt x="0" y="0"/>
                </a:lnTo>
                <a:lnTo>
                  <a:pt x="10692003" y="0"/>
                </a:lnTo>
                <a:lnTo>
                  <a:pt x="10692003" y="672566"/>
                </a:lnTo>
                <a:lnTo>
                  <a:pt x="0" y="672566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6496" y="353711"/>
            <a:ext cx="1463204" cy="4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/>
          <p:cNvSpPr txBox="1"/>
          <p:nvPr/>
        </p:nvSpPr>
        <p:spPr>
          <a:xfrm>
            <a:off x="3332569" y="600989"/>
            <a:ext cx="4027170" cy="839974"/>
          </a:xfrm>
          <a:prstGeom prst="rect">
            <a:avLst/>
          </a:prstGeom>
          <a:ln w="50800">
            <a:solidFill>
              <a:srgbClr val="87764E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5080" algn="ctr">
              <a:lnSpc>
                <a:spcPts val="3329"/>
              </a:lnSpc>
              <a:spcBef>
                <a:spcPts val="850"/>
              </a:spcBef>
            </a:pPr>
            <a:r>
              <a:rPr sz="2800" b="1" spc="70" dirty="0">
                <a:solidFill>
                  <a:srgbClr val="432918"/>
                </a:solidFill>
                <a:latin typeface="Arial"/>
                <a:cs typeface="Arial"/>
              </a:rPr>
              <a:t>THE</a:t>
            </a:r>
            <a:r>
              <a:rPr sz="2800" b="1" spc="-20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2800" b="1" spc="140" dirty="0">
                <a:solidFill>
                  <a:srgbClr val="432918"/>
                </a:solidFill>
                <a:latin typeface="Arial"/>
                <a:cs typeface="Arial"/>
              </a:rPr>
              <a:t>WINES</a:t>
            </a:r>
            <a:endParaRPr sz="2800" b="1" dirty="0">
              <a:latin typeface="Arial"/>
              <a:cs typeface="Arial"/>
            </a:endParaRPr>
          </a:p>
          <a:p>
            <a:pPr algn="ctr">
              <a:lnSpc>
                <a:spcPts val="2370"/>
              </a:lnSpc>
            </a:pPr>
            <a:r>
              <a:rPr lang="es-AR" sz="2000" b="1" spc="5" dirty="0" smtClean="0">
                <a:solidFill>
                  <a:srgbClr val="1D1D1B"/>
                </a:solidFill>
                <a:latin typeface="Arial"/>
                <a:cs typeface="Arial"/>
              </a:rPr>
              <a:t>SPARKLING LINE</a:t>
            </a:r>
            <a:endParaRPr sz="20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57226"/>
            <a:ext cx="10691990" cy="140282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41361" y="962902"/>
            <a:ext cx="3150870" cy="0"/>
          </a:xfrm>
          <a:custGeom>
            <a:avLst/>
            <a:gdLst/>
            <a:ahLst/>
            <a:cxnLst/>
            <a:rect l="l" t="t" r="r" b="b"/>
            <a:pathLst>
              <a:path w="3150870">
                <a:moveTo>
                  <a:pt x="0" y="0"/>
                </a:moveTo>
                <a:lnTo>
                  <a:pt x="3150641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62902"/>
            <a:ext cx="3150870" cy="0"/>
          </a:xfrm>
          <a:custGeom>
            <a:avLst/>
            <a:gdLst/>
            <a:ahLst/>
            <a:cxnLst/>
            <a:rect l="l" t="t" r="r" b="b"/>
            <a:pathLst>
              <a:path w="3150870">
                <a:moveTo>
                  <a:pt x="0" y="0"/>
                </a:moveTo>
                <a:lnTo>
                  <a:pt x="3150641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50636" y="670827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41356" y="670827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074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6041" y="670827"/>
            <a:ext cx="4340225" cy="673100"/>
          </a:xfrm>
          <a:custGeom>
            <a:avLst/>
            <a:gdLst/>
            <a:ahLst/>
            <a:cxnLst/>
            <a:rect l="l" t="t" r="r" b="b"/>
            <a:pathLst>
              <a:path w="4340225" h="673100">
                <a:moveTo>
                  <a:pt x="4339920" y="673074"/>
                </a:moveTo>
                <a:lnTo>
                  <a:pt x="0" y="673074"/>
                </a:lnTo>
                <a:lnTo>
                  <a:pt x="0" y="0"/>
                </a:lnTo>
                <a:lnTo>
                  <a:pt x="4339920" y="0"/>
                </a:lnTo>
                <a:lnTo>
                  <a:pt x="4339920" y="673074"/>
                </a:lnTo>
                <a:close/>
              </a:path>
            </a:pathLst>
          </a:custGeom>
          <a:ln w="508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96476" y="784810"/>
            <a:ext cx="3299353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7820">
              <a:lnSpc>
                <a:spcPct val="100000"/>
              </a:lnSpc>
            </a:pPr>
            <a:r>
              <a:rPr b="1" spc="70" dirty="0"/>
              <a:t>THE</a:t>
            </a:r>
            <a:r>
              <a:rPr b="1" spc="-30" dirty="0"/>
              <a:t> </a:t>
            </a:r>
            <a:r>
              <a:rPr b="1" spc="100" dirty="0" smtClean="0"/>
              <a:t>RATINGS</a:t>
            </a:r>
            <a:endParaRPr b="1" spc="100" dirty="0"/>
          </a:p>
        </p:txBody>
      </p:sp>
      <p:sp>
        <p:nvSpPr>
          <p:cNvPr id="9" name="object 9"/>
          <p:cNvSpPr/>
          <p:nvPr/>
        </p:nvSpPr>
        <p:spPr>
          <a:xfrm>
            <a:off x="0" y="6157226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762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4271" y="4450962"/>
            <a:ext cx="1701797" cy="101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84871" y="4450962"/>
            <a:ext cx="1701797" cy="101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29383" y="2552163"/>
            <a:ext cx="605790" cy="65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50" b="1" spc="-160" dirty="0">
                <a:solidFill>
                  <a:srgbClr val="432918"/>
                </a:solidFill>
                <a:latin typeface="Arial"/>
                <a:cs typeface="Arial"/>
              </a:rPr>
              <a:t>9</a:t>
            </a:r>
            <a:r>
              <a:rPr sz="950" spc="-585" dirty="0">
                <a:solidFill>
                  <a:srgbClr val="432918"/>
                </a:solidFill>
                <a:latin typeface="Arial"/>
                <a:cs typeface="Arial"/>
              </a:rPr>
              <a:t>P</a:t>
            </a:r>
            <a:r>
              <a:rPr sz="4575" b="1" spc="-1882" baseline="14571" dirty="0">
                <a:solidFill>
                  <a:srgbClr val="432918"/>
                </a:solidFill>
                <a:latin typeface="Arial"/>
                <a:cs typeface="Arial"/>
              </a:rPr>
              <a:t>0</a:t>
            </a:r>
            <a:r>
              <a:rPr sz="950" spc="-30" dirty="0">
                <a:solidFill>
                  <a:srgbClr val="432918"/>
                </a:solidFill>
                <a:latin typeface="Arial"/>
                <a:cs typeface="Arial"/>
              </a:rPr>
              <a:t>oints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33135" y="3068870"/>
            <a:ext cx="79883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-150" dirty="0">
                <a:solidFill>
                  <a:srgbClr val="432918"/>
                </a:solidFill>
                <a:latin typeface="Arial"/>
                <a:cs typeface="Arial"/>
              </a:rPr>
              <a:t>Wine </a:t>
            </a:r>
            <a:r>
              <a:rPr sz="1250" b="1" spc="-80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1250" b="1" spc="-114" dirty="0">
                <a:solidFill>
                  <a:srgbClr val="432918"/>
                </a:solidFill>
                <a:latin typeface="Arial"/>
                <a:cs typeface="Arial"/>
              </a:rPr>
              <a:t>Spirits</a:t>
            </a:r>
            <a:endParaRPr sz="12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3433" y="3436946"/>
            <a:ext cx="605790" cy="65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50" b="1" spc="-160" dirty="0">
                <a:solidFill>
                  <a:srgbClr val="432918"/>
                </a:solidFill>
                <a:latin typeface="Arial"/>
                <a:cs typeface="Arial"/>
              </a:rPr>
              <a:t>9</a:t>
            </a:r>
            <a:r>
              <a:rPr sz="950" spc="-585" dirty="0">
                <a:solidFill>
                  <a:srgbClr val="432918"/>
                </a:solidFill>
                <a:latin typeface="Arial"/>
                <a:cs typeface="Arial"/>
              </a:rPr>
              <a:t>P</a:t>
            </a:r>
            <a:r>
              <a:rPr sz="4575" b="1" spc="-1882" baseline="14571" dirty="0">
                <a:solidFill>
                  <a:srgbClr val="432918"/>
                </a:solidFill>
                <a:latin typeface="Arial"/>
                <a:cs typeface="Arial"/>
              </a:rPr>
              <a:t>0</a:t>
            </a:r>
            <a:r>
              <a:rPr sz="950" spc="-30" dirty="0">
                <a:solidFill>
                  <a:srgbClr val="432918"/>
                </a:solidFill>
                <a:latin typeface="Arial"/>
                <a:cs typeface="Arial"/>
              </a:rPr>
              <a:t>oints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57678" y="3094517"/>
            <a:ext cx="354330" cy="0"/>
          </a:xfrm>
          <a:custGeom>
            <a:avLst/>
            <a:gdLst/>
            <a:ahLst/>
            <a:cxnLst/>
            <a:rect l="l" t="t" r="r" b="b"/>
            <a:pathLst>
              <a:path w="354330">
                <a:moveTo>
                  <a:pt x="354291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73099" y="5372613"/>
            <a:ext cx="1235075" cy="415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000"/>
              </a:lnSpc>
            </a:pPr>
            <a:r>
              <a:rPr sz="850" spc="20" dirty="0">
                <a:solidFill>
                  <a:srgbClr val="432918"/>
                </a:solidFill>
                <a:latin typeface="Arial"/>
                <a:cs typeface="Arial"/>
              </a:rPr>
              <a:t>RESERVE</a:t>
            </a:r>
            <a:r>
              <a:rPr sz="850" spc="-45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432918"/>
                </a:solidFill>
                <a:latin typeface="Arial"/>
                <a:cs typeface="Arial"/>
              </a:rPr>
              <a:t>CABERNET  </a:t>
            </a:r>
            <a:r>
              <a:rPr sz="850" spc="55" dirty="0">
                <a:solidFill>
                  <a:srgbClr val="432918"/>
                </a:solidFill>
                <a:latin typeface="Arial"/>
                <a:cs typeface="Arial"/>
              </a:rPr>
              <a:t>SAUVIGNON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50" spc="40" dirty="0">
                <a:solidFill>
                  <a:srgbClr val="432918"/>
                </a:solidFill>
                <a:latin typeface="Arial"/>
                <a:cs typeface="Arial"/>
              </a:rPr>
              <a:t>2013</a:t>
            </a:r>
            <a:endParaRPr sz="8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85802" y="5271735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4">
                <a:moveTo>
                  <a:pt x="0" y="0"/>
                </a:moveTo>
                <a:lnTo>
                  <a:pt x="44260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5794" y="5271737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4">
                <a:moveTo>
                  <a:pt x="442607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1252" y="3979301"/>
            <a:ext cx="373380" cy="0"/>
          </a:xfrm>
          <a:custGeom>
            <a:avLst/>
            <a:gdLst/>
            <a:ahLst/>
            <a:cxnLst/>
            <a:rect l="l" t="t" r="r" b="b"/>
            <a:pathLst>
              <a:path w="373380">
                <a:moveTo>
                  <a:pt x="3731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489933" y="2552163"/>
            <a:ext cx="605790" cy="65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50" b="1" spc="-160" dirty="0">
                <a:solidFill>
                  <a:srgbClr val="432918"/>
                </a:solidFill>
                <a:latin typeface="Arial"/>
                <a:cs typeface="Arial"/>
              </a:rPr>
              <a:t>9</a:t>
            </a:r>
            <a:r>
              <a:rPr sz="950" spc="-585" dirty="0">
                <a:solidFill>
                  <a:srgbClr val="432918"/>
                </a:solidFill>
                <a:latin typeface="Arial"/>
                <a:cs typeface="Arial"/>
              </a:rPr>
              <a:t>P</a:t>
            </a:r>
            <a:r>
              <a:rPr sz="4575" b="1" spc="-1882" baseline="14571" dirty="0">
                <a:solidFill>
                  <a:srgbClr val="432918"/>
                </a:solidFill>
                <a:latin typeface="Arial"/>
                <a:cs typeface="Arial"/>
              </a:rPr>
              <a:t>3</a:t>
            </a:r>
            <a:r>
              <a:rPr sz="950" spc="-30" dirty="0">
                <a:solidFill>
                  <a:srgbClr val="432918"/>
                </a:solidFill>
                <a:latin typeface="Arial"/>
                <a:cs typeface="Arial"/>
              </a:rPr>
              <a:t>oints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81626" y="3094517"/>
            <a:ext cx="403860" cy="0"/>
          </a:xfrm>
          <a:custGeom>
            <a:avLst/>
            <a:gdLst/>
            <a:ahLst/>
            <a:cxnLst/>
            <a:rect l="l" t="t" r="r" b="b"/>
            <a:pathLst>
              <a:path w="403860">
                <a:moveTo>
                  <a:pt x="403593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473996" y="3436946"/>
            <a:ext cx="605790" cy="65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50" b="1" spc="-160" dirty="0">
                <a:solidFill>
                  <a:srgbClr val="432918"/>
                </a:solidFill>
                <a:latin typeface="Arial"/>
                <a:cs typeface="Arial"/>
              </a:rPr>
              <a:t>9</a:t>
            </a:r>
            <a:r>
              <a:rPr sz="950" spc="-585" dirty="0">
                <a:solidFill>
                  <a:srgbClr val="432918"/>
                </a:solidFill>
                <a:latin typeface="Arial"/>
                <a:cs typeface="Arial"/>
              </a:rPr>
              <a:t>P</a:t>
            </a:r>
            <a:r>
              <a:rPr sz="4575" b="1" spc="-1882" baseline="14571" dirty="0">
                <a:solidFill>
                  <a:srgbClr val="432918"/>
                </a:solidFill>
                <a:latin typeface="Arial"/>
                <a:cs typeface="Arial"/>
              </a:rPr>
              <a:t>0</a:t>
            </a:r>
            <a:r>
              <a:rPr sz="950" spc="-30" dirty="0">
                <a:solidFill>
                  <a:srgbClr val="432918"/>
                </a:solidFill>
                <a:latin typeface="Arial"/>
                <a:cs typeface="Arial"/>
              </a:rPr>
              <a:t>oints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817351" y="3852301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425018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133675" y="5372613"/>
            <a:ext cx="1100455" cy="415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000"/>
              </a:lnSpc>
            </a:pPr>
            <a:r>
              <a:rPr sz="850" spc="55" dirty="0">
                <a:solidFill>
                  <a:srgbClr val="432918"/>
                </a:solidFill>
                <a:latin typeface="Arial"/>
                <a:cs typeface="Arial"/>
              </a:rPr>
              <a:t>GRANDE</a:t>
            </a:r>
            <a:r>
              <a:rPr sz="850" spc="-45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432918"/>
                </a:solidFill>
                <a:latin typeface="Arial"/>
                <a:cs typeface="Arial"/>
              </a:rPr>
              <a:t>RESERVE  </a:t>
            </a:r>
            <a:r>
              <a:rPr sz="850" spc="60" dirty="0">
                <a:solidFill>
                  <a:srgbClr val="432918"/>
                </a:solidFill>
                <a:latin typeface="Arial"/>
                <a:cs typeface="Arial"/>
              </a:rPr>
              <a:t>MALBEC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50" spc="35" dirty="0">
                <a:solidFill>
                  <a:srgbClr val="432918"/>
                </a:solidFill>
                <a:latin typeface="Arial"/>
                <a:cs typeface="Arial"/>
              </a:rPr>
              <a:t>2012</a:t>
            </a:r>
            <a:endParaRPr sz="8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146358" y="5271735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5">
                <a:moveTo>
                  <a:pt x="0" y="0"/>
                </a:moveTo>
                <a:lnTo>
                  <a:pt x="44260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46357" y="5271737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5">
                <a:moveTo>
                  <a:pt x="442607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443090" y="3989211"/>
            <a:ext cx="715010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-270" dirty="0">
                <a:solidFill>
                  <a:srgbClr val="432918"/>
                </a:solidFill>
                <a:latin typeface="Arial"/>
                <a:cs typeface="Arial"/>
              </a:rPr>
              <a:t>Wine   </a:t>
            </a:r>
            <a:r>
              <a:rPr sz="1250" spc="-245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1250" spc="-240" dirty="0">
                <a:solidFill>
                  <a:srgbClr val="432918"/>
                </a:solidFill>
                <a:latin typeface="Arial"/>
                <a:cs typeface="Arial"/>
              </a:rPr>
              <a:t>Spectator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072471" y="4450962"/>
            <a:ext cx="1701796" cy="101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877533" y="2552163"/>
            <a:ext cx="605790" cy="65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50" b="1" spc="-160" dirty="0">
                <a:solidFill>
                  <a:srgbClr val="432918"/>
                </a:solidFill>
                <a:latin typeface="Arial"/>
                <a:cs typeface="Arial"/>
              </a:rPr>
              <a:t>9</a:t>
            </a:r>
            <a:r>
              <a:rPr sz="950" spc="-585" dirty="0">
                <a:solidFill>
                  <a:srgbClr val="432918"/>
                </a:solidFill>
                <a:latin typeface="Arial"/>
                <a:cs typeface="Arial"/>
              </a:rPr>
              <a:t>P</a:t>
            </a:r>
            <a:r>
              <a:rPr sz="4575" b="1" spc="-1882" baseline="14571" dirty="0">
                <a:solidFill>
                  <a:srgbClr val="432918"/>
                </a:solidFill>
                <a:latin typeface="Arial"/>
                <a:cs typeface="Arial"/>
              </a:rPr>
              <a:t>2</a:t>
            </a:r>
            <a:r>
              <a:rPr sz="950" spc="-30" dirty="0">
                <a:solidFill>
                  <a:srgbClr val="432918"/>
                </a:solidFill>
                <a:latin typeface="Arial"/>
                <a:cs typeface="Arial"/>
              </a:rPr>
              <a:t>oints</a:t>
            </a:r>
            <a:endParaRPr sz="9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302070" y="3094517"/>
            <a:ext cx="370840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370725" y="0"/>
                </a:moveTo>
                <a:lnTo>
                  <a:pt x="0" y="0"/>
                </a:lnTo>
              </a:path>
            </a:pathLst>
          </a:custGeom>
          <a:ln w="31623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43032" y="3852301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39041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533777" y="5372613"/>
            <a:ext cx="562610" cy="415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000"/>
              </a:lnSpc>
            </a:pPr>
            <a:r>
              <a:rPr sz="850" spc="10" dirty="0">
                <a:solidFill>
                  <a:srgbClr val="432918"/>
                </a:solidFill>
                <a:latin typeface="Arial"/>
                <a:cs typeface="Arial"/>
              </a:rPr>
              <a:t>RESE</a:t>
            </a:r>
            <a:r>
              <a:rPr sz="850" spc="-10" dirty="0">
                <a:solidFill>
                  <a:srgbClr val="432918"/>
                </a:solidFill>
                <a:latin typeface="Arial"/>
                <a:cs typeface="Arial"/>
              </a:rPr>
              <a:t>R</a:t>
            </a:r>
            <a:r>
              <a:rPr sz="850" spc="40" dirty="0">
                <a:solidFill>
                  <a:srgbClr val="432918"/>
                </a:solidFill>
                <a:latin typeface="Arial"/>
                <a:cs typeface="Arial"/>
              </a:rPr>
              <a:t>VE </a:t>
            </a:r>
            <a:r>
              <a:rPr sz="850" spc="20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850" spc="60" dirty="0">
                <a:solidFill>
                  <a:srgbClr val="432918"/>
                </a:solidFill>
                <a:latin typeface="Arial"/>
                <a:cs typeface="Arial"/>
              </a:rPr>
              <a:t>MALBEC  </a:t>
            </a:r>
            <a:r>
              <a:rPr sz="850" spc="40" dirty="0">
                <a:solidFill>
                  <a:srgbClr val="432918"/>
                </a:solidFill>
                <a:latin typeface="Arial"/>
                <a:cs typeface="Arial"/>
              </a:rPr>
              <a:t>2013</a:t>
            </a:r>
            <a:endParaRPr sz="8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46453" y="5271735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5">
                <a:moveTo>
                  <a:pt x="0" y="0"/>
                </a:moveTo>
                <a:lnTo>
                  <a:pt x="44260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46446" y="5271737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5">
                <a:moveTo>
                  <a:pt x="442607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865453" y="3448158"/>
            <a:ext cx="605790" cy="65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50" b="1" spc="-305" dirty="0">
                <a:solidFill>
                  <a:srgbClr val="432918"/>
                </a:solidFill>
                <a:latin typeface="Arial"/>
                <a:cs typeface="Arial"/>
              </a:rPr>
              <a:t>9</a:t>
            </a:r>
            <a:r>
              <a:rPr sz="4575" b="1" spc="-2332" baseline="14571" dirty="0">
                <a:solidFill>
                  <a:srgbClr val="432918"/>
                </a:solidFill>
                <a:latin typeface="Arial"/>
                <a:cs typeface="Arial"/>
              </a:rPr>
              <a:t>1</a:t>
            </a:r>
            <a:r>
              <a:rPr sz="950" spc="-135" dirty="0">
                <a:solidFill>
                  <a:srgbClr val="432918"/>
                </a:solidFill>
                <a:latin typeface="Arial"/>
                <a:cs typeface="Arial"/>
              </a:rPr>
              <a:t>P</a:t>
            </a:r>
            <a:r>
              <a:rPr sz="950" spc="-30" dirty="0">
                <a:solidFill>
                  <a:srgbClr val="432918"/>
                </a:solidFill>
                <a:latin typeface="Arial"/>
                <a:cs typeface="Arial"/>
              </a:rPr>
              <a:t>oints</a:t>
            </a:r>
            <a:endParaRPr sz="9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69211" y="3964865"/>
            <a:ext cx="79883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-150" dirty="0">
                <a:solidFill>
                  <a:srgbClr val="432918"/>
                </a:solidFill>
                <a:latin typeface="Arial"/>
                <a:cs typeface="Arial"/>
              </a:rPr>
              <a:t>Wine </a:t>
            </a:r>
            <a:r>
              <a:rPr sz="1250" b="1" spc="-80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1250" b="1" spc="-114" dirty="0">
                <a:solidFill>
                  <a:srgbClr val="432918"/>
                </a:solidFill>
                <a:latin typeface="Arial"/>
                <a:cs typeface="Arial"/>
              </a:rPr>
              <a:t>Spirits</a:t>
            </a:r>
            <a:endParaRPr sz="12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472771" y="4450962"/>
            <a:ext cx="1701796" cy="101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277660" y="2552163"/>
            <a:ext cx="605790" cy="65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50" b="1" spc="-160" dirty="0">
                <a:solidFill>
                  <a:srgbClr val="432918"/>
                </a:solidFill>
                <a:latin typeface="Arial"/>
                <a:cs typeface="Arial"/>
              </a:rPr>
              <a:t>9</a:t>
            </a:r>
            <a:r>
              <a:rPr sz="950" spc="-585" dirty="0">
                <a:solidFill>
                  <a:srgbClr val="432918"/>
                </a:solidFill>
                <a:latin typeface="Arial"/>
                <a:cs typeface="Arial"/>
              </a:rPr>
              <a:t>P</a:t>
            </a:r>
            <a:r>
              <a:rPr sz="4575" b="1" spc="-1882" baseline="14571" dirty="0">
                <a:solidFill>
                  <a:srgbClr val="432918"/>
                </a:solidFill>
                <a:latin typeface="Arial"/>
                <a:cs typeface="Arial"/>
              </a:rPr>
              <a:t>2</a:t>
            </a:r>
            <a:r>
              <a:rPr sz="950" spc="-30" dirty="0">
                <a:solidFill>
                  <a:srgbClr val="432918"/>
                </a:solidFill>
                <a:latin typeface="Arial"/>
                <a:cs typeface="Arial"/>
              </a:rPr>
              <a:t>oints</a:t>
            </a:r>
            <a:endParaRPr sz="9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548043" y="3094517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524878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48043" y="3852301"/>
            <a:ext cx="499745" cy="0"/>
          </a:xfrm>
          <a:custGeom>
            <a:avLst/>
            <a:gdLst/>
            <a:ahLst/>
            <a:cxnLst/>
            <a:rect l="l" t="t" r="r" b="b"/>
            <a:pathLst>
              <a:path w="499745">
                <a:moveTo>
                  <a:pt x="499478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901582" y="5376499"/>
            <a:ext cx="699135" cy="41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75" dirty="0">
                <a:solidFill>
                  <a:srgbClr val="432918"/>
                </a:solidFill>
                <a:latin typeface="Arial"/>
                <a:cs typeface="Arial"/>
              </a:rPr>
              <a:t>GAIA</a:t>
            </a:r>
            <a:endParaRPr sz="850">
              <a:latin typeface="Arial"/>
              <a:cs typeface="Arial"/>
            </a:endParaRPr>
          </a:p>
          <a:p>
            <a:pPr marL="12700" marR="5080">
              <a:lnSpc>
                <a:spcPct val="103000"/>
              </a:lnSpc>
            </a:pPr>
            <a:r>
              <a:rPr sz="850" spc="35" dirty="0">
                <a:solidFill>
                  <a:srgbClr val="432918"/>
                </a:solidFill>
                <a:latin typeface="Arial"/>
                <a:cs typeface="Arial"/>
              </a:rPr>
              <a:t>RED</a:t>
            </a:r>
            <a:r>
              <a:rPr sz="850" spc="-65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850" spc="60" dirty="0">
                <a:solidFill>
                  <a:srgbClr val="432918"/>
                </a:solidFill>
                <a:latin typeface="Arial"/>
                <a:cs typeface="Arial"/>
              </a:rPr>
              <a:t>BLEND </a:t>
            </a:r>
            <a:r>
              <a:rPr sz="850" spc="25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432918"/>
                </a:solidFill>
                <a:latin typeface="Arial"/>
                <a:cs typeface="Arial"/>
              </a:rPr>
              <a:t>2013</a:t>
            </a:r>
            <a:endParaRPr sz="85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914258" y="5271735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5">
                <a:moveTo>
                  <a:pt x="0" y="0"/>
                </a:moveTo>
                <a:lnTo>
                  <a:pt x="44260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14252" y="5271737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5">
                <a:moveTo>
                  <a:pt x="442607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265579" y="3448158"/>
            <a:ext cx="605790" cy="65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50" b="1" spc="-305" dirty="0">
                <a:solidFill>
                  <a:srgbClr val="432918"/>
                </a:solidFill>
                <a:latin typeface="Arial"/>
                <a:cs typeface="Arial"/>
              </a:rPr>
              <a:t>9</a:t>
            </a:r>
            <a:r>
              <a:rPr sz="4575" b="1" spc="-2332" baseline="14571" dirty="0">
                <a:solidFill>
                  <a:srgbClr val="432918"/>
                </a:solidFill>
                <a:latin typeface="Arial"/>
                <a:cs typeface="Arial"/>
              </a:rPr>
              <a:t>0</a:t>
            </a:r>
            <a:r>
              <a:rPr sz="950" spc="-135" dirty="0">
                <a:solidFill>
                  <a:srgbClr val="432918"/>
                </a:solidFill>
                <a:latin typeface="Arial"/>
                <a:cs typeface="Arial"/>
              </a:rPr>
              <a:t>P</a:t>
            </a:r>
            <a:r>
              <a:rPr sz="950" spc="-30" dirty="0">
                <a:solidFill>
                  <a:srgbClr val="432918"/>
                </a:solidFill>
                <a:latin typeface="Arial"/>
                <a:cs typeface="Arial"/>
              </a:rPr>
              <a:t>oints</a:t>
            </a:r>
            <a:endParaRPr sz="9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169337" y="3964865"/>
            <a:ext cx="79883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-150" dirty="0">
                <a:solidFill>
                  <a:srgbClr val="432918"/>
                </a:solidFill>
                <a:latin typeface="Arial"/>
                <a:cs typeface="Arial"/>
              </a:rPr>
              <a:t>Wine </a:t>
            </a:r>
            <a:r>
              <a:rPr sz="1250" b="1" spc="-80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1250" b="1" spc="-114" dirty="0">
                <a:solidFill>
                  <a:srgbClr val="432918"/>
                </a:solidFill>
                <a:latin typeface="Arial"/>
                <a:cs typeface="Arial"/>
              </a:rPr>
              <a:t>Spirits</a:t>
            </a:r>
            <a:endParaRPr sz="12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140525" y="1403706"/>
            <a:ext cx="2363987" cy="367721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6500" y="1622756"/>
            <a:ext cx="1075522" cy="3445487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52495" y="1555369"/>
            <a:ext cx="1215502" cy="3512876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84675" y="1622731"/>
            <a:ext cx="1075534" cy="3445487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39565" y="3141097"/>
            <a:ext cx="100330" cy="93345"/>
          </a:xfrm>
          <a:custGeom>
            <a:avLst/>
            <a:gdLst/>
            <a:ahLst/>
            <a:cxnLst/>
            <a:rect l="l" t="t" r="r" b="b"/>
            <a:pathLst>
              <a:path w="100330" h="93344">
                <a:moveTo>
                  <a:pt x="56032" y="0"/>
                </a:moveTo>
                <a:lnTo>
                  <a:pt x="15798" y="10820"/>
                </a:lnTo>
                <a:lnTo>
                  <a:pt x="12357" y="18999"/>
                </a:lnTo>
                <a:lnTo>
                  <a:pt x="16357" y="28600"/>
                </a:lnTo>
                <a:lnTo>
                  <a:pt x="21907" y="33464"/>
                </a:lnTo>
                <a:lnTo>
                  <a:pt x="33388" y="35547"/>
                </a:lnTo>
                <a:lnTo>
                  <a:pt x="33580" y="35933"/>
                </a:lnTo>
                <a:lnTo>
                  <a:pt x="0" y="62318"/>
                </a:lnTo>
                <a:lnTo>
                  <a:pt x="368" y="70493"/>
                </a:lnTo>
                <a:lnTo>
                  <a:pt x="35318" y="91312"/>
                </a:lnTo>
                <a:lnTo>
                  <a:pt x="54146" y="92775"/>
                </a:lnTo>
                <a:lnTo>
                  <a:pt x="70818" y="91024"/>
                </a:lnTo>
                <a:lnTo>
                  <a:pt x="80517" y="87688"/>
                </a:lnTo>
                <a:lnTo>
                  <a:pt x="57726" y="87688"/>
                </a:lnTo>
                <a:lnTo>
                  <a:pt x="49564" y="87300"/>
                </a:lnTo>
                <a:lnTo>
                  <a:pt x="16687" y="60350"/>
                </a:lnTo>
                <a:lnTo>
                  <a:pt x="17754" y="55041"/>
                </a:lnTo>
                <a:lnTo>
                  <a:pt x="24142" y="48501"/>
                </a:lnTo>
                <a:lnTo>
                  <a:pt x="24206" y="46964"/>
                </a:lnTo>
                <a:lnTo>
                  <a:pt x="41668" y="40309"/>
                </a:lnTo>
                <a:lnTo>
                  <a:pt x="62899" y="40309"/>
                </a:lnTo>
                <a:lnTo>
                  <a:pt x="63969" y="38925"/>
                </a:lnTo>
                <a:lnTo>
                  <a:pt x="62141" y="38074"/>
                </a:lnTo>
                <a:lnTo>
                  <a:pt x="55575" y="35102"/>
                </a:lnTo>
                <a:lnTo>
                  <a:pt x="39585" y="34797"/>
                </a:lnTo>
                <a:lnTo>
                  <a:pt x="37185" y="34797"/>
                </a:lnTo>
                <a:lnTo>
                  <a:pt x="29222" y="30022"/>
                </a:lnTo>
                <a:lnTo>
                  <a:pt x="26822" y="21437"/>
                </a:lnTo>
                <a:lnTo>
                  <a:pt x="27139" y="19748"/>
                </a:lnTo>
                <a:lnTo>
                  <a:pt x="29679" y="11010"/>
                </a:lnTo>
                <a:lnTo>
                  <a:pt x="34162" y="8293"/>
                </a:lnTo>
                <a:lnTo>
                  <a:pt x="39763" y="6273"/>
                </a:lnTo>
                <a:lnTo>
                  <a:pt x="44551" y="4495"/>
                </a:lnTo>
                <a:lnTo>
                  <a:pt x="66269" y="4495"/>
                </a:lnTo>
                <a:lnTo>
                  <a:pt x="61887" y="3124"/>
                </a:lnTo>
                <a:lnTo>
                  <a:pt x="56032" y="0"/>
                </a:lnTo>
                <a:close/>
              </a:path>
              <a:path w="100330" h="93344">
                <a:moveTo>
                  <a:pt x="89306" y="46164"/>
                </a:moveTo>
                <a:lnTo>
                  <a:pt x="86105" y="48945"/>
                </a:lnTo>
                <a:lnTo>
                  <a:pt x="97726" y="58000"/>
                </a:lnTo>
                <a:lnTo>
                  <a:pt x="94907" y="67081"/>
                </a:lnTo>
                <a:lnTo>
                  <a:pt x="57726" y="87688"/>
                </a:lnTo>
                <a:lnTo>
                  <a:pt x="80517" y="87688"/>
                </a:lnTo>
                <a:lnTo>
                  <a:pt x="84456" y="86333"/>
                </a:lnTo>
                <a:lnTo>
                  <a:pt x="94183" y="78981"/>
                </a:lnTo>
                <a:lnTo>
                  <a:pt x="99207" y="70493"/>
                </a:lnTo>
                <a:lnTo>
                  <a:pt x="100102" y="63277"/>
                </a:lnTo>
                <a:lnTo>
                  <a:pt x="98924" y="57928"/>
                </a:lnTo>
                <a:lnTo>
                  <a:pt x="97726" y="55041"/>
                </a:lnTo>
                <a:lnTo>
                  <a:pt x="97015" y="53111"/>
                </a:lnTo>
                <a:lnTo>
                  <a:pt x="90906" y="46659"/>
                </a:lnTo>
                <a:lnTo>
                  <a:pt x="89306" y="46164"/>
                </a:lnTo>
                <a:close/>
              </a:path>
              <a:path w="100330" h="93344">
                <a:moveTo>
                  <a:pt x="62899" y="40309"/>
                </a:moveTo>
                <a:lnTo>
                  <a:pt x="41668" y="40309"/>
                </a:lnTo>
                <a:lnTo>
                  <a:pt x="50444" y="40462"/>
                </a:lnTo>
                <a:lnTo>
                  <a:pt x="61633" y="41948"/>
                </a:lnTo>
                <a:lnTo>
                  <a:pt x="62899" y="40309"/>
                </a:lnTo>
                <a:close/>
              </a:path>
              <a:path w="100330" h="93344">
                <a:moveTo>
                  <a:pt x="66269" y="4495"/>
                </a:moveTo>
                <a:lnTo>
                  <a:pt x="44551" y="4495"/>
                </a:lnTo>
                <a:lnTo>
                  <a:pt x="58127" y="6527"/>
                </a:lnTo>
                <a:lnTo>
                  <a:pt x="64477" y="7073"/>
                </a:lnTo>
                <a:lnTo>
                  <a:pt x="68402" y="10375"/>
                </a:lnTo>
                <a:lnTo>
                  <a:pt x="71348" y="13576"/>
                </a:lnTo>
                <a:lnTo>
                  <a:pt x="71348" y="8140"/>
                </a:lnTo>
                <a:lnTo>
                  <a:pt x="66674" y="4622"/>
                </a:lnTo>
                <a:lnTo>
                  <a:pt x="66269" y="4495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88779" y="3153007"/>
            <a:ext cx="73660" cy="62230"/>
          </a:xfrm>
          <a:custGeom>
            <a:avLst/>
            <a:gdLst/>
            <a:ahLst/>
            <a:cxnLst/>
            <a:rect l="l" t="t" r="r" b="b"/>
            <a:pathLst>
              <a:path w="73660" h="62230">
                <a:moveTo>
                  <a:pt x="67034" y="7405"/>
                </a:moveTo>
                <a:lnTo>
                  <a:pt x="66776" y="12153"/>
                </a:lnTo>
                <a:lnTo>
                  <a:pt x="65684" y="12522"/>
                </a:lnTo>
                <a:lnTo>
                  <a:pt x="64744" y="13817"/>
                </a:lnTo>
                <a:lnTo>
                  <a:pt x="61683" y="15900"/>
                </a:lnTo>
                <a:lnTo>
                  <a:pt x="55911" y="18731"/>
                </a:lnTo>
                <a:lnTo>
                  <a:pt x="46183" y="22929"/>
                </a:lnTo>
                <a:lnTo>
                  <a:pt x="32969" y="28397"/>
                </a:lnTo>
                <a:lnTo>
                  <a:pt x="7772" y="40462"/>
                </a:lnTo>
                <a:lnTo>
                  <a:pt x="4241" y="43129"/>
                </a:lnTo>
                <a:lnTo>
                  <a:pt x="1879" y="47282"/>
                </a:lnTo>
                <a:lnTo>
                  <a:pt x="0" y="49212"/>
                </a:lnTo>
                <a:lnTo>
                  <a:pt x="0" y="59334"/>
                </a:lnTo>
                <a:lnTo>
                  <a:pt x="2578" y="60667"/>
                </a:lnTo>
                <a:lnTo>
                  <a:pt x="4470" y="61861"/>
                </a:lnTo>
                <a:lnTo>
                  <a:pt x="6362" y="62014"/>
                </a:lnTo>
                <a:lnTo>
                  <a:pt x="6362" y="59626"/>
                </a:lnTo>
                <a:lnTo>
                  <a:pt x="5422" y="57988"/>
                </a:lnTo>
                <a:lnTo>
                  <a:pt x="9652" y="50850"/>
                </a:lnTo>
                <a:lnTo>
                  <a:pt x="56286" y="28549"/>
                </a:lnTo>
                <a:lnTo>
                  <a:pt x="69697" y="23787"/>
                </a:lnTo>
                <a:lnTo>
                  <a:pt x="73469" y="11010"/>
                </a:lnTo>
                <a:lnTo>
                  <a:pt x="71589" y="9499"/>
                </a:lnTo>
                <a:lnTo>
                  <a:pt x="71472" y="7886"/>
                </a:lnTo>
                <a:lnTo>
                  <a:pt x="67411" y="7886"/>
                </a:lnTo>
                <a:lnTo>
                  <a:pt x="67034" y="7405"/>
                </a:lnTo>
                <a:close/>
              </a:path>
              <a:path w="73660" h="62230">
                <a:moveTo>
                  <a:pt x="47574" y="0"/>
                </a:moveTo>
                <a:lnTo>
                  <a:pt x="43332" y="5803"/>
                </a:lnTo>
                <a:lnTo>
                  <a:pt x="42608" y="6769"/>
                </a:lnTo>
                <a:lnTo>
                  <a:pt x="41694" y="8483"/>
                </a:lnTo>
                <a:lnTo>
                  <a:pt x="45910" y="13538"/>
                </a:lnTo>
                <a:lnTo>
                  <a:pt x="48514" y="13665"/>
                </a:lnTo>
                <a:lnTo>
                  <a:pt x="52285" y="13665"/>
                </a:lnTo>
                <a:lnTo>
                  <a:pt x="53581" y="13144"/>
                </a:lnTo>
                <a:lnTo>
                  <a:pt x="56032" y="11582"/>
                </a:lnTo>
                <a:lnTo>
                  <a:pt x="58166" y="10274"/>
                </a:lnTo>
                <a:lnTo>
                  <a:pt x="57702" y="8483"/>
                </a:lnTo>
                <a:lnTo>
                  <a:pt x="57696" y="6095"/>
                </a:lnTo>
                <a:lnTo>
                  <a:pt x="59728" y="4419"/>
                </a:lnTo>
                <a:lnTo>
                  <a:pt x="62141" y="4241"/>
                </a:lnTo>
                <a:lnTo>
                  <a:pt x="67805" y="4241"/>
                </a:lnTo>
                <a:lnTo>
                  <a:pt x="65684" y="2527"/>
                </a:lnTo>
                <a:lnTo>
                  <a:pt x="62395" y="1041"/>
                </a:lnTo>
                <a:lnTo>
                  <a:pt x="57696" y="1041"/>
                </a:lnTo>
                <a:lnTo>
                  <a:pt x="47574" y="0"/>
                </a:lnTo>
                <a:close/>
              </a:path>
              <a:path w="73660" h="62230">
                <a:moveTo>
                  <a:pt x="67068" y="6769"/>
                </a:moveTo>
                <a:lnTo>
                  <a:pt x="67034" y="7405"/>
                </a:lnTo>
                <a:lnTo>
                  <a:pt x="67411" y="7886"/>
                </a:lnTo>
                <a:lnTo>
                  <a:pt x="67068" y="6769"/>
                </a:lnTo>
                <a:close/>
              </a:path>
              <a:path w="73660" h="62230">
                <a:moveTo>
                  <a:pt x="70441" y="6769"/>
                </a:moveTo>
                <a:lnTo>
                  <a:pt x="67068" y="6769"/>
                </a:lnTo>
                <a:lnTo>
                  <a:pt x="67411" y="7886"/>
                </a:lnTo>
                <a:lnTo>
                  <a:pt x="71472" y="7886"/>
                </a:lnTo>
                <a:lnTo>
                  <a:pt x="70441" y="6769"/>
                </a:lnTo>
                <a:close/>
              </a:path>
              <a:path w="73660" h="62230">
                <a:moveTo>
                  <a:pt x="67805" y="4241"/>
                </a:moveTo>
                <a:lnTo>
                  <a:pt x="62141" y="4241"/>
                </a:lnTo>
                <a:lnTo>
                  <a:pt x="64592" y="4292"/>
                </a:lnTo>
                <a:lnTo>
                  <a:pt x="67034" y="7405"/>
                </a:lnTo>
                <a:lnTo>
                  <a:pt x="67068" y="6769"/>
                </a:lnTo>
                <a:lnTo>
                  <a:pt x="70441" y="6769"/>
                </a:lnTo>
                <a:lnTo>
                  <a:pt x="68999" y="5206"/>
                </a:lnTo>
                <a:lnTo>
                  <a:pt x="67805" y="4241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83369" y="3937999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5" h="83185">
                <a:moveTo>
                  <a:pt x="41313" y="0"/>
                </a:moveTo>
                <a:lnTo>
                  <a:pt x="25246" y="3251"/>
                </a:lnTo>
                <a:lnTo>
                  <a:pt x="12112" y="12111"/>
                </a:lnTo>
                <a:lnTo>
                  <a:pt x="3251" y="25240"/>
                </a:lnTo>
                <a:lnTo>
                  <a:pt x="0" y="41300"/>
                </a:lnTo>
                <a:lnTo>
                  <a:pt x="3251" y="57369"/>
                </a:lnTo>
                <a:lnTo>
                  <a:pt x="12112" y="70507"/>
                </a:lnTo>
                <a:lnTo>
                  <a:pt x="25246" y="79373"/>
                </a:lnTo>
                <a:lnTo>
                  <a:pt x="41313" y="82626"/>
                </a:lnTo>
                <a:lnTo>
                  <a:pt x="57372" y="79373"/>
                </a:lnTo>
                <a:lnTo>
                  <a:pt x="70502" y="70507"/>
                </a:lnTo>
                <a:lnTo>
                  <a:pt x="79362" y="57369"/>
                </a:lnTo>
                <a:lnTo>
                  <a:pt x="82613" y="41300"/>
                </a:lnTo>
                <a:lnTo>
                  <a:pt x="79362" y="25240"/>
                </a:lnTo>
                <a:lnTo>
                  <a:pt x="70502" y="12111"/>
                </a:lnTo>
                <a:lnTo>
                  <a:pt x="57372" y="3251"/>
                </a:lnTo>
                <a:lnTo>
                  <a:pt x="41313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70669" y="3925301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54013" y="0"/>
                </a:moveTo>
                <a:lnTo>
                  <a:pt x="32988" y="4244"/>
                </a:lnTo>
                <a:lnTo>
                  <a:pt x="15819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4244" y="75032"/>
                </a:lnTo>
                <a:lnTo>
                  <a:pt x="15819" y="92205"/>
                </a:lnTo>
                <a:lnTo>
                  <a:pt x="32988" y="103781"/>
                </a:lnTo>
                <a:lnTo>
                  <a:pt x="54013" y="108026"/>
                </a:lnTo>
                <a:lnTo>
                  <a:pt x="75036" y="103781"/>
                </a:lnTo>
                <a:lnTo>
                  <a:pt x="92200" y="92205"/>
                </a:lnTo>
                <a:lnTo>
                  <a:pt x="98654" y="82626"/>
                </a:lnTo>
                <a:lnTo>
                  <a:pt x="54013" y="82626"/>
                </a:lnTo>
                <a:lnTo>
                  <a:pt x="42887" y="80371"/>
                </a:lnTo>
                <a:lnTo>
                  <a:pt x="33791" y="74228"/>
                </a:lnTo>
                <a:lnTo>
                  <a:pt x="27652" y="65127"/>
                </a:lnTo>
                <a:lnTo>
                  <a:pt x="25400" y="54000"/>
                </a:lnTo>
                <a:lnTo>
                  <a:pt x="27652" y="42877"/>
                </a:lnTo>
                <a:lnTo>
                  <a:pt x="33791" y="33785"/>
                </a:lnTo>
                <a:lnTo>
                  <a:pt x="42887" y="27650"/>
                </a:lnTo>
                <a:lnTo>
                  <a:pt x="54013" y="25400"/>
                </a:lnTo>
                <a:lnTo>
                  <a:pt x="98659" y="25400"/>
                </a:lnTo>
                <a:lnTo>
                  <a:pt x="92200" y="15817"/>
                </a:lnTo>
                <a:lnTo>
                  <a:pt x="75036" y="4244"/>
                </a:lnTo>
                <a:lnTo>
                  <a:pt x="54013" y="0"/>
                </a:lnTo>
                <a:close/>
              </a:path>
              <a:path w="108585" h="108585">
                <a:moveTo>
                  <a:pt x="98659" y="25400"/>
                </a:moveTo>
                <a:lnTo>
                  <a:pt x="54013" y="25400"/>
                </a:lnTo>
                <a:lnTo>
                  <a:pt x="65130" y="27650"/>
                </a:lnTo>
                <a:lnTo>
                  <a:pt x="74223" y="33785"/>
                </a:lnTo>
                <a:lnTo>
                  <a:pt x="80361" y="42877"/>
                </a:lnTo>
                <a:lnTo>
                  <a:pt x="82613" y="54000"/>
                </a:lnTo>
                <a:lnTo>
                  <a:pt x="80361" y="65127"/>
                </a:lnTo>
                <a:lnTo>
                  <a:pt x="74223" y="74228"/>
                </a:lnTo>
                <a:lnTo>
                  <a:pt x="65130" y="80371"/>
                </a:lnTo>
                <a:lnTo>
                  <a:pt x="54013" y="82626"/>
                </a:lnTo>
                <a:lnTo>
                  <a:pt x="98654" y="82626"/>
                </a:lnTo>
                <a:lnTo>
                  <a:pt x="103771" y="75032"/>
                </a:lnTo>
                <a:lnTo>
                  <a:pt x="108013" y="54000"/>
                </a:lnTo>
                <a:lnTo>
                  <a:pt x="103771" y="32982"/>
                </a:lnTo>
                <a:lnTo>
                  <a:pt x="98659" y="25400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74634" y="4019912"/>
            <a:ext cx="483102" cy="261043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70669" y="3053216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5" h="83185">
                <a:moveTo>
                  <a:pt x="41313" y="0"/>
                </a:moveTo>
                <a:lnTo>
                  <a:pt x="25246" y="3251"/>
                </a:lnTo>
                <a:lnTo>
                  <a:pt x="12112" y="12111"/>
                </a:lnTo>
                <a:lnTo>
                  <a:pt x="3251" y="25240"/>
                </a:lnTo>
                <a:lnTo>
                  <a:pt x="0" y="41300"/>
                </a:lnTo>
                <a:lnTo>
                  <a:pt x="3251" y="57369"/>
                </a:lnTo>
                <a:lnTo>
                  <a:pt x="12112" y="70507"/>
                </a:lnTo>
                <a:lnTo>
                  <a:pt x="25246" y="79373"/>
                </a:lnTo>
                <a:lnTo>
                  <a:pt x="41313" y="82626"/>
                </a:lnTo>
                <a:lnTo>
                  <a:pt x="57372" y="79373"/>
                </a:lnTo>
                <a:lnTo>
                  <a:pt x="70502" y="70507"/>
                </a:lnTo>
                <a:lnTo>
                  <a:pt x="79362" y="57369"/>
                </a:lnTo>
                <a:lnTo>
                  <a:pt x="82613" y="41300"/>
                </a:lnTo>
                <a:lnTo>
                  <a:pt x="79362" y="25240"/>
                </a:lnTo>
                <a:lnTo>
                  <a:pt x="70502" y="12111"/>
                </a:lnTo>
                <a:lnTo>
                  <a:pt x="57372" y="3251"/>
                </a:lnTo>
                <a:lnTo>
                  <a:pt x="41313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57969" y="3040518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54013" y="0"/>
                </a:moveTo>
                <a:lnTo>
                  <a:pt x="32988" y="4244"/>
                </a:lnTo>
                <a:lnTo>
                  <a:pt x="15819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4244" y="75032"/>
                </a:lnTo>
                <a:lnTo>
                  <a:pt x="15819" y="92205"/>
                </a:lnTo>
                <a:lnTo>
                  <a:pt x="32988" y="103781"/>
                </a:lnTo>
                <a:lnTo>
                  <a:pt x="54013" y="108026"/>
                </a:lnTo>
                <a:lnTo>
                  <a:pt x="75036" y="103781"/>
                </a:lnTo>
                <a:lnTo>
                  <a:pt x="92200" y="92205"/>
                </a:lnTo>
                <a:lnTo>
                  <a:pt x="98654" y="82626"/>
                </a:lnTo>
                <a:lnTo>
                  <a:pt x="54013" y="82626"/>
                </a:lnTo>
                <a:lnTo>
                  <a:pt x="42887" y="80371"/>
                </a:lnTo>
                <a:lnTo>
                  <a:pt x="33791" y="74228"/>
                </a:lnTo>
                <a:lnTo>
                  <a:pt x="27652" y="65127"/>
                </a:lnTo>
                <a:lnTo>
                  <a:pt x="25400" y="54000"/>
                </a:lnTo>
                <a:lnTo>
                  <a:pt x="27652" y="42877"/>
                </a:lnTo>
                <a:lnTo>
                  <a:pt x="33791" y="33785"/>
                </a:lnTo>
                <a:lnTo>
                  <a:pt x="42887" y="27650"/>
                </a:lnTo>
                <a:lnTo>
                  <a:pt x="54013" y="25400"/>
                </a:lnTo>
                <a:lnTo>
                  <a:pt x="98659" y="25400"/>
                </a:lnTo>
                <a:lnTo>
                  <a:pt x="92200" y="15817"/>
                </a:lnTo>
                <a:lnTo>
                  <a:pt x="75036" y="4244"/>
                </a:lnTo>
                <a:lnTo>
                  <a:pt x="54013" y="0"/>
                </a:lnTo>
                <a:close/>
              </a:path>
              <a:path w="108585" h="108585">
                <a:moveTo>
                  <a:pt x="98659" y="25400"/>
                </a:moveTo>
                <a:lnTo>
                  <a:pt x="54013" y="25400"/>
                </a:lnTo>
                <a:lnTo>
                  <a:pt x="65130" y="27650"/>
                </a:lnTo>
                <a:lnTo>
                  <a:pt x="74223" y="33785"/>
                </a:lnTo>
                <a:lnTo>
                  <a:pt x="80361" y="42877"/>
                </a:lnTo>
                <a:lnTo>
                  <a:pt x="82613" y="54000"/>
                </a:lnTo>
                <a:lnTo>
                  <a:pt x="80361" y="65127"/>
                </a:lnTo>
                <a:lnTo>
                  <a:pt x="74223" y="74228"/>
                </a:lnTo>
                <a:lnTo>
                  <a:pt x="65130" y="80371"/>
                </a:lnTo>
                <a:lnTo>
                  <a:pt x="54013" y="82626"/>
                </a:lnTo>
                <a:lnTo>
                  <a:pt x="98654" y="82626"/>
                </a:lnTo>
                <a:lnTo>
                  <a:pt x="103771" y="75032"/>
                </a:lnTo>
                <a:lnTo>
                  <a:pt x="108013" y="54000"/>
                </a:lnTo>
                <a:lnTo>
                  <a:pt x="103771" y="32982"/>
                </a:lnTo>
                <a:lnTo>
                  <a:pt x="98659" y="25400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43919" y="3810974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5" h="83185">
                <a:moveTo>
                  <a:pt x="41313" y="0"/>
                </a:moveTo>
                <a:lnTo>
                  <a:pt x="25246" y="3253"/>
                </a:lnTo>
                <a:lnTo>
                  <a:pt x="12112" y="12118"/>
                </a:lnTo>
                <a:lnTo>
                  <a:pt x="3251" y="25256"/>
                </a:lnTo>
                <a:lnTo>
                  <a:pt x="0" y="41325"/>
                </a:lnTo>
                <a:lnTo>
                  <a:pt x="3251" y="57385"/>
                </a:lnTo>
                <a:lnTo>
                  <a:pt x="12112" y="70515"/>
                </a:lnTo>
                <a:lnTo>
                  <a:pt x="25246" y="79375"/>
                </a:lnTo>
                <a:lnTo>
                  <a:pt x="41313" y="82626"/>
                </a:lnTo>
                <a:lnTo>
                  <a:pt x="57372" y="79375"/>
                </a:lnTo>
                <a:lnTo>
                  <a:pt x="70502" y="70515"/>
                </a:lnTo>
                <a:lnTo>
                  <a:pt x="79362" y="57385"/>
                </a:lnTo>
                <a:lnTo>
                  <a:pt x="82613" y="41325"/>
                </a:lnTo>
                <a:lnTo>
                  <a:pt x="79362" y="25256"/>
                </a:lnTo>
                <a:lnTo>
                  <a:pt x="70502" y="12118"/>
                </a:lnTo>
                <a:lnTo>
                  <a:pt x="57372" y="3253"/>
                </a:lnTo>
                <a:lnTo>
                  <a:pt x="41313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31219" y="379827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54013" y="0"/>
                </a:moveTo>
                <a:lnTo>
                  <a:pt x="32988" y="4244"/>
                </a:lnTo>
                <a:lnTo>
                  <a:pt x="15819" y="15821"/>
                </a:lnTo>
                <a:lnTo>
                  <a:pt x="4244" y="32993"/>
                </a:lnTo>
                <a:lnTo>
                  <a:pt x="0" y="54025"/>
                </a:lnTo>
                <a:lnTo>
                  <a:pt x="4244" y="75043"/>
                </a:lnTo>
                <a:lnTo>
                  <a:pt x="15819" y="92208"/>
                </a:lnTo>
                <a:lnTo>
                  <a:pt x="32988" y="103782"/>
                </a:lnTo>
                <a:lnTo>
                  <a:pt x="54013" y="108026"/>
                </a:lnTo>
                <a:lnTo>
                  <a:pt x="75036" y="103782"/>
                </a:lnTo>
                <a:lnTo>
                  <a:pt x="92200" y="92208"/>
                </a:lnTo>
                <a:lnTo>
                  <a:pt x="98659" y="82626"/>
                </a:lnTo>
                <a:lnTo>
                  <a:pt x="54013" y="82626"/>
                </a:lnTo>
                <a:lnTo>
                  <a:pt x="42887" y="80375"/>
                </a:lnTo>
                <a:lnTo>
                  <a:pt x="33791" y="74241"/>
                </a:lnTo>
                <a:lnTo>
                  <a:pt x="27652" y="65149"/>
                </a:lnTo>
                <a:lnTo>
                  <a:pt x="25399" y="54025"/>
                </a:lnTo>
                <a:lnTo>
                  <a:pt x="27652" y="42898"/>
                </a:lnTo>
                <a:lnTo>
                  <a:pt x="33791" y="33797"/>
                </a:lnTo>
                <a:lnTo>
                  <a:pt x="42887" y="27654"/>
                </a:lnTo>
                <a:lnTo>
                  <a:pt x="54013" y="25400"/>
                </a:lnTo>
                <a:lnTo>
                  <a:pt x="98654" y="25400"/>
                </a:lnTo>
                <a:lnTo>
                  <a:pt x="92200" y="15821"/>
                </a:lnTo>
                <a:lnTo>
                  <a:pt x="75036" y="4244"/>
                </a:lnTo>
                <a:lnTo>
                  <a:pt x="54013" y="0"/>
                </a:lnTo>
                <a:close/>
              </a:path>
              <a:path w="108585" h="108585">
                <a:moveTo>
                  <a:pt x="98654" y="25400"/>
                </a:moveTo>
                <a:lnTo>
                  <a:pt x="54013" y="25400"/>
                </a:lnTo>
                <a:lnTo>
                  <a:pt x="65130" y="27654"/>
                </a:lnTo>
                <a:lnTo>
                  <a:pt x="74223" y="33797"/>
                </a:lnTo>
                <a:lnTo>
                  <a:pt x="80361" y="42898"/>
                </a:lnTo>
                <a:lnTo>
                  <a:pt x="82613" y="54025"/>
                </a:lnTo>
                <a:lnTo>
                  <a:pt x="80361" y="65149"/>
                </a:lnTo>
                <a:lnTo>
                  <a:pt x="74223" y="74241"/>
                </a:lnTo>
                <a:lnTo>
                  <a:pt x="65130" y="80375"/>
                </a:lnTo>
                <a:lnTo>
                  <a:pt x="54013" y="82626"/>
                </a:lnTo>
                <a:lnTo>
                  <a:pt x="98659" y="82626"/>
                </a:lnTo>
                <a:lnTo>
                  <a:pt x="103771" y="75043"/>
                </a:lnTo>
                <a:lnTo>
                  <a:pt x="108013" y="54025"/>
                </a:lnTo>
                <a:lnTo>
                  <a:pt x="103771" y="32993"/>
                </a:lnTo>
                <a:lnTo>
                  <a:pt x="98654" y="25400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35185" y="3141403"/>
            <a:ext cx="483102" cy="261068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31219" y="3053216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5" h="83185">
                <a:moveTo>
                  <a:pt x="41313" y="0"/>
                </a:moveTo>
                <a:lnTo>
                  <a:pt x="25246" y="3251"/>
                </a:lnTo>
                <a:lnTo>
                  <a:pt x="12112" y="12111"/>
                </a:lnTo>
                <a:lnTo>
                  <a:pt x="3251" y="25240"/>
                </a:lnTo>
                <a:lnTo>
                  <a:pt x="0" y="41300"/>
                </a:lnTo>
                <a:lnTo>
                  <a:pt x="3251" y="57369"/>
                </a:lnTo>
                <a:lnTo>
                  <a:pt x="12112" y="70507"/>
                </a:lnTo>
                <a:lnTo>
                  <a:pt x="25246" y="79373"/>
                </a:lnTo>
                <a:lnTo>
                  <a:pt x="41313" y="82626"/>
                </a:lnTo>
                <a:lnTo>
                  <a:pt x="57372" y="79373"/>
                </a:lnTo>
                <a:lnTo>
                  <a:pt x="70502" y="70507"/>
                </a:lnTo>
                <a:lnTo>
                  <a:pt x="79362" y="57369"/>
                </a:lnTo>
                <a:lnTo>
                  <a:pt x="82613" y="41300"/>
                </a:lnTo>
                <a:lnTo>
                  <a:pt x="79362" y="25240"/>
                </a:lnTo>
                <a:lnTo>
                  <a:pt x="70502" y="12111"/>
                </a:lnTo>
                <a:lnTo>
                  <a:pt x="57372" y="3251"/>
                </a:lnTo>
                <a:lnTo>
                  <a:pt x="41313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18519" y="3040518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54013" y="0"/>
                </a:moveTo>
                <a:lnTo>
                  <a:pt x="32988" y="4244"/>
                </a:lnTo>
                <a:lnTo>
                  <a:pt x="15819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4244" y="75032"/>
                </a:lnTo>
                <a:lnTo>
                  <a:pt x="15819" y="92205"/>
                </a:lnTo>
                <a:lnTo>
                  <a:pt x="32988" y="103781"/>
                </a:lnTo>
                <a:lnTo>
                  <a:pt x="54013" y="108026"/>
                </a:lnTo>
                <a:lnTo>
                  <a:pt x="75036" y="103781"/>
                </a:lnTo>
                <a:lnTo>
                  <a:pt x="92200" y="92205"/>
                </a:lnTo>
                <a:lnTo>
                  <a:pt x="98654" y="82626"/>
                </a:lnTo>
                <a:lnTo>
                  <a:pt x="54013" y="82626"/>
                </a:lnTo>
                <a:lnTo>
                  <a:pt x="42887" y="80371"/>
                </a:lnTo>
                <a:lnTo>
                  <a:pt x="33791" y="74228"/>
                </a:lnTo>
                <a:lnTo>
                  <a:pt x="27652" y="65127"/>
                </a:lnTo>
                <a:lnTo>
                  <a:pt x="25399" y="54000"/>
                </a:lnTo>
                <a:lnTo>
                  <a:pt x="27652" y="42877"/>
                </a:lnTo>
                <a:lnTo>
                  <a:pt x="33791" y="33785"/>
                </a:lnTo>
                <a:lnTo>
                  <a:pt x="42887" y="27650"/>
                </a:lnTo>
                <a:lnTo>
                  <a:pt x="54013" y="25400"/>
                </a:lnTo>
                <a:lnTo>
                  <a:pt x="98659" y="25400"/>
                </a:lnTo>
                <a:lnTo>
                  <a:pt x="92200" y="15817"/>
                </a:lnTo>
                <a:lnTo>
                  <a:pt x="75036" y="4244"/>
                </a:lnTo>
                <a:lnTo>
                  <a:pt x="54013" y="0"/>
                </a:lnTo>
                <a:close/>
              </a:path>
              <a:path w="108585" h="108585">
                <a:moveTo>
                  <a:pt x="98659" y="25400"/>
                </a:moveTo>
                <a:lnTo>
                  <a:pt x="54013" y="25400"/>
                </a:lnTo>
                <a:lnTo>
                  <a:pt x="65130" y="27650"/>
                </a:lnTo>
                <a:lnTo>
                  <a:pt x="74223" y="33785"/>
                </a:lnTo>
                <a:lnTo>
                  <a:pt x="80361" y="42877"/>
                </a:lnTo>
                <a:lnTo>
                  <a:pt x="82613" y="54000"/>
                </a:lnTo>
                <a:lnTo>
                  <a:pt x="80361" y="65127"/>
                </a:lnTo>
                <a:lnTo>
                  <a:pt x="74223" y="74228"/>
                </a:lnTo>
                <a:lnTo>
                  <a:pt x="65130" y="80371"/>
                </a:lnTo>
                <a:lnTo>
                  <a:pt x="54013" y="82626"/>
                </a:lnTo>
                <a:lnTo>
                  <a:pt x="98654" y="82626"/>
                </a:lnTo>
                <a:lnTo>
                  <a:pt x="103771" y="75032"/>
                </a:lnTo>
                <a:lnTo>
                  <a:pt x="108013" y="54000"/>
                </a:lnTo>
                <a:lnTo>
                  <a:pt x="103771" y="32982"/>
                </a:lnTo>
                <a:lnTo>
                  <a:pt x="98659" y="25400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31495" y="3810974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4" h="83185">
                <a:moveTo>
                  <a:pt x="41313" y="0"/>
                </a:moveTo>
                <a:lnTo>
                  <a:pt x="25246" y="3253"/>
                </a:lnTo>
                <a:lnTo>
                  <a:pt x="12112" y="12118"/>
                </a:lnTo>
                <a:lnTo>
                  <a:pt x="3251" y="25256"/>
                </a:lnTo>
                <a:lnTo>
                  <a:pt x="0" y="41325"/>
                </a:lnTo>
                <a:lnTo>
                  <a:pt x="3251" y="57385"/>
                </a:lnTo>
                <a:lnTo>
                  <a:pt x="12112" y="70515"/>
                </a:lnTo>
                <a:lnTo>
                  <a:pt x="25246" y="79375"/>
                </a:lnTo>
                <a:lnTo>
                  <a:pt x="41313" y="82626"/>
                </a:lnTo>
                <a:lnTo>
                  <a:pt x="57372" y="79375"/>
                </a:lnTo>
                <a:lnTo>
                  <a:pt x="70502" y="70515"/>
                </a:lnTo>
                <a:lnTo>
                  <a:pt x="79362" y="57385"/>
                </a:lnTo>
                <a:lnTo>
                  <a:pt x="82613" y="41325"/>
                </a:lnTo>
                <a:lnTo>
                  <a:pt x="79362" y="25256"/>
                </a:lnTo>
                <a:lnTo>
                  <a:pt x="70502" y="12118"/>
                </a:lnTo>
                <a:lnTo>
                  <a:pt x="57372" y="3253"/>
                </a:lnTo>
                <a:lnTo>
                  <a:pt x="41313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18795" y="379827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54013" y="0"/>
                </a:moveTo>
                <a:lnTo>
                  <a:pt x="32988" y="4244"/>
                </a:lnTo>
                <a:lnTo>
                  <a:pt x="15819" y="15821"/>
                </a:lnTo>
                <a:lnTo>
                  <a:pt x="4244" y="32993"/>
                </a:lnTo>
                <a:lnTo>
                  <a:pt x="0" y="54025"/>
                </a:lnTo>
                <a:lnTo>
                  <a:pt x="4244" y="75043"/>
                </a:lnTo>
                <a:lnTo>
                  <a:pt x="15819" y="92208"/>
                </a:lnTo>
                <a:lnTo>
                  <a:pt x="32988" y="103782"/>
                </a:lnTo>
                <a:lnTo>
                  <a:pt x="54013" y="108026"/>
                </a:lnTo>
                <a:lnTo>
                  <a:pt x="75036" y="103782"/>
                </a:lnTo>
                <a:lnTo>
                  <a:pt x="92200" y="92208"/>
                </a:lnTo>
                <a:lnTo>
                  <a:pt x="98659" y="82626"/>
                </a:lnTo>
                <a:lnTo>
                  <a:pt x="54013" y="82626"/>
                </a:lnTo>
                <a:lnTo>
                  <a:pt x="42887" y="80375"/>
                </a:lnTo>
                <a:lnTo>
                  <a:pt x="33791" y="74241"/>
                </a:lnTo>
                <a:lnTo>
                  <a:pt x="27652" y="65149"/>
                </a:lnTo>
                <a:lnTo>
                  <a:pt x="25400" y="54025"/>
                </a:lnTo>
                <a:lnTo>
                  <a:pt x="27652" y="42898"/>
                </a:lnTo>
                <a:lnTo>
                  <a:pt x="33791" y="33797"/>
                </a:lnTo>
                <a:lnTo>
                  <a:pt x="42887" y="27654"/>
                </a:lnTo>
                <a:lnTo>
                  <a:pt x="54013" y="25400"/>
                </a:lnTo>
                <a:lnTo>
                  <a:pt x="98654" y="25400"/>
                </a:lnTo>
                <a:lnTo>
                  <a:pt x="92200" y="15821"/>
                </a:lnTo>
                <a:lnTo>
                  <a:pt x="75036" y="4244"/>
                </a:lnTo>
                <a:lnTo>
                  <a:pt x="54013" y="0"/>
                </a:lnTo>
                <a:close/>
              </a:path>
              <a:path w="108584" h="108585">
                <a:moveTo>
                  <a:pt x="98654" y="25400"/>
                </a:moveTo>
                <a:lnTo>
                  <a:pt x="54013" y="25400"/>
                </a:lnTo>
                <a:lnTo>
                  <a:pt x="65130" y="27654"/>
                </a:lnTo>
                <a:lnTo>
                  <a:pt x="74223" y="33797"/>
                </a:lnTo>
                <a:lnTo>
                  <a:pt x="80361" y="42898"/>
                </a:lnTo>
                <a:lnTo>
                  <a:pt x="82613" y="54025"/>
                </a:lnTo>
                <a:lnTo>
                  <a:pt x="80361" y="65149"/>
                </a:lnTo>
                <a:lnTo>
                  <a:pt x="74223" y="74241"/>
                </a:lnTo>
                <a:lnTo>
                  <a:pt x="65130" y="80375"/>
                </a:lnTo>
                <a:lnTo>
                  <a:pt x="54013" y="82626"/>
                </a:lnTo>
                <a:lnTo>
                  <a:pt x="98659" y="82626"/>
                </a:lnTo>
                <a:lnTo>
                  <a:pt x="103771" y="75043"/>
                </a:lnTo>
                <a:lnTo>
                  <a:pt x="108013" y="54025"/>
                </a:lnTo>
                <a:lnTo>
                  <a:pt x="103771" y="32993"/>
                </a:lnTo>
                <a:lnTo>
                  <a:pt x="98654" y="25400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922759" y="3141403"/>
            <a:ext cx="483104" cy="261068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18795" y="3053216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4" h="83185">
                <a:moveTo>
                  <a:pt x="41313" y="0"/>
                </a:moveTo>
                <a:lnTo>
                  <a:pt x="25246" y="3251"/>
                </a:lnTo>
                <a:lnTo>
                  <a:pt x="12112" y="12111"/>
                </a:lnTo>
                <a:lnTo>
                  <a:pt x="3251" y="25240"/>
                </a:lnTo>
                <a:lnTo>
                  <a:pt x="0" y="41300"/>
                </a:lnTo>
                <a:lnTo>
                  <a:pt x="3251" y="57369"/>
                </a:lnTo>
                <a:lnTo>
                  <a:pt x="12112" y="70507"/>
                </a:lnTo>
                <a:lnTo>
                  <a:pt x="25246" y="79373"/>
                </a:lnTo>
                <a:lnTo>
                  <a:pt x="41313" y="82626"/>
                </a:lnTo>
                <a:lnTo>
                  <a:pt x="57372" y="79373"/>
                </a:lnTo>
                <a:lnTo>
                  <a:pt x="70502" y="70507"/>
                </a:lnTo>
                <a:lnTo>
                  <a:pt x="79362" y="57369"/>
                </a:lnTo>
                <a:lnTo>
                  <a:pt x="82613" y="41300"/>
                </a:lnTo>
                <a:lnTo>
                  <a:pt x="79362" y="25240"/>
                </a:lnTo>
                <a:lnTo>
                  <a:pt x="70502" y="12111"/>
                </a:lnTo>
                <a:lnTo>
                  <a:pt x="57372" y="3251"/>
                </a:lnTo>
                <a:lnTo>
                  <a:pt x="41313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606095" y="3040518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54013" y="0"/>
                </a:moveTo>
                <a:lnTo>
                  <a:pt x="32988" y="4244"/>
                </a:lnTo>
                <a:lnTo>
                  <a:pt x="15819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4244" y="75032"/>
                </a:lnTo>
                <a:lnTo>
                  <a:pt x="15819" y="92205"/>
                </a:lnTo>
                <a:lnTo>
                  <a:pt x="32988" y="103781"/>
                </a:lnTo>
                <a:lnTo>
                  <a:pt x="54013" y="108026"/>
                </a:lnTo>
                <a:lnTo>
                  <a:pt x="75036" y="103781"/>
                </a:lnTo>
                <a:lnTo>
                  <a:pt x="92200" y="92205"/>
                </a:lnTo>
                <a:lnTo>
                  <a:pt x="98654" y="82626"/>
                </a:lnTo>
                <a:lnTo>
                  <a:pt x="54013" y="82626"/>
                </a:lnTo>
                <a:lnTo>
                  <a:pt x="42887" y="80371"/>
                </a:lnTo>
                <a:lnTo>
                  <a:pt x="33791" y="74228"/>
                </a:lnTo>
                <a:lnTo>
                  <a:pt x="27652" y="65127"/>
                </a:lnTo>
                <a:lnTo>
                  <a:pt x="25400" y="54000"/>
                </a:lnTo>
                <a:lnTo>
                  <a:pt x="27652" y="42877"/>
                </a:lnTo>
                <a:lnTo>
                  <a:pt x="33791" y="33785"/>
                </a:lnTo>
                <a:lnTo>
                  <a:pt x="42887" y="27650"/>
                </a:lnTo>
                <a:lnTo>
                  <a:pt x="54013" y="25400"/>
                </a:lnTo>
                <a:lnTo>
                  <a:pt x="98659" y="25400"/>
                </a:lnTo>
                <a:lnTo>
                  <a:pt x="92200" y="15817"/>
                </a:lnTo>
                <a:lnTo>
                  <a:pt x="75036" y="4244"/>
                </a:lnTo>
                <a:lnTo>
                  <a:pt x="54013" y="0"/>
                </a:lnTo>
                <a:close/>
              </a:path>
              <a:path w="108584" h="108585">
                <a:moveTo>
                  <a:pt x="98659" y="25400"/>
                </a:moveTo>
                <a:lnTo>
                  <a:pt x="54013" y="25400"/>
                </a:lnTo>
                <a:lnTo>
                  <a:pt x="65130" y="27650"/>
                </a:lnTo>
                <a:lnTo>
                  <a:pt x="74223" y="33785"/>
                </a:lnTo>
                <a:lnTo>
                  <a:pt x="80361" y="42877"/>
                </a:lnTo>
                <a:lnTo>
                  <a:pt x="82613" y="54000"/>
                </a:lnTo>
                <a:lnTo>
                  <a:pt x="80361" y="65127"/>
                </a:lnTo>
                <a:lnTo>
                  <a:pt x="74223" y="74228"/>
                </a:lnTo>
                <a:lnTo>
                  <a:pt x="65130" y="80371"/>
                </a:lnTo>
                <a:lnTo>
                  <a:pt x="54013" y="82626"/>
                </a:lnTo>
                <a:lnTo>
                  <a:pt x="98654" y="82626"/>
                </a:lnTo>
                <a:lnTo>
                  <a:pt x="103771" y="75032"/>
                </a:lnTo>
                <a:lnTo>
                  <a:pt x="108013" y="54000"/>
                </a:lnTo>
                <a:lnTo>
                  <a:pt x="103771" y="32982"/>
                </a:lnTo>
                <a:lnTo>
                  <a:pt x="98659" y="25400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75612" y="4037092"/>
            <a:ext cx="100330" cy="93345"/>
          </a:xfrm>
          <a:custGeom>
            <a:avLst/>
            <a:gdLst/>
            <a:ahLst/>
            <a:cxnLst/>
            <a:rect l="l" t="t" r="r" b="b"/>
            <a:pathLst>
              <a:path w="100329" h="93345">
                <a:moveTo>
                  <a:pt x="56032" y="0"/>
                </a:moveTo>
                <a:lnTo>
                  <a:pt x="15798" y="10820"/>
                </a:lnTo>
                <a:lnTo>
                  <a:pt x="12357" y="18999"/>
                </a:lnTo>
                <a:lnTo>
                  <a:pt x="16357" y="28600"/>
                </a:lnTo>
                <a:lnTo>
                  <a:pt x="21907" y="33464"/>
                </a:lnTo>
                <a:lnTo>
                  <a:pt x="33388" y="35547"/>
                </a:lnTo>
                <a:lnTo>
                  <a:pt x="33580" y="35933"/>
                </a:lnTo>
                <a:lnTo>
                  <a:pt x="0" y="62318"/>
                </a:lnTo>
                <a:lnTo>
                  <a:pt x="368" y="70493"/>
                </a:lnTo>
                <a:lnTo>
                  <a:pt x="35318" y="91312"/>
                </a:lnTo>
                <a:lnTo>
                  <a:pt x="54146" y="92775"/>
                </a:lnTo>
                <a:lnTo>
                  <a:pt x="70818" y="91024"/>
                </a:lnTo>
                <a:lnTo>
                  <a:pt x="80517" y="87688"/>
                </a:lnTo>
                <a:lnTo>
                  <a:pt x="57726" y="87688"/>
                </a:lnTo>
                <a:lnTo>
                  <a:pt x="49564" y="87300"/>
                </a:lnTo>
                <a:lnTo>
                  <a:pt x="16687" y="60350"/>
                </a:lnTo>
                <a:lnTo>
                  <a:pt x="17754" y="55041"/>
                </a:lnTo>
                <a:lnTo>
                  <a:pt x="24142" y="48501"/>
                </a:lnTo>
                <a:lnTo>
                  <a:pt x="24206" y="46964"/>
                </a:lnTo>
                <a:lnTo>
                  <a:pt x="41668" y="40309"/>
                </a:lnTo>
                <a:lnTo>
                  <a:pt x="62899" y="40309"/>
                </a:lnTo>
                <a:lnTo>
                  <a:pt x="63969" y="38925"/>
                </a:lnTo>
                <a:lnTo>
                  <a:pt x="62141" y="38074"/>
                </a:lnTo>
                <a:lnTo>
                  <a:pt x="55575" y="35102"/>
                </a:lnTo>
                <a:lnTo>
                  <a:pt x="39585" y="34797"/>
                </a:lnTo>
                <a:lnTo>
                  <a:pt x="37185" y="34797"/>
                </a:lnTo>
                <a:lnTo>
                  <a:pt x="29222" y="30022"/>
                </a:lnTo>
                <a:lnTo>
                  <a:pt x="26822" y="21437"/>
                </a:lnTo>
                <a:lnTo>
                  <a:pt x="27139" y="19748"/>
                </a:lnTo>
                <a:lnTo>
                  <a:pt x="29679" y="11010"/>
                </a:lnTo>
                <a:lnTo>
                  <a:pt x="34163" y="8293"/>
                </a:lnTo>
                <a:lnTo>
                  <a:pt x="39763" y="6273"/>
                </a:lnTo>
                <a:lnTo>
                  <a:pt x="44551" y="4495"/>
                </a:lnTo>
                <a:lnTo>
                  <a:pt x="66269" y="4495"/>
                </a:lnTo>
                <a:lnTo>
                  <a:pt x="61887" y="3124"/>
                </a:lnTo>
                <a:lnTo>
                  <a:pt x="56032" y="0"/>
                </a:lnTo>
                <a:close/>
              </a:path>
              <a:path w="100329" h="93345">
                <a:moveTo>
                  <a:pt x="89306" y="46164"/>
                </a:moveTo>
                <a:lnTo>
                  <a:pt x="86106" y="48945"/>
                </a:lnTo>
                <a:lnTo>
                  <a:pt x="97726" y="58000"/>
                </a:lnTo>
                <a:lnTo>
                  <a:pt x="94907" y="67081"/>
                </a:lnTo>
                <a:lnTo>
                  <a:pt x="57726" y="87688"/>
                </a:lnTo>
                <a:lnTo>
                  <a:pt x="80517" y="87688"/>
                </a:lnTo>
                <a:lnTo>
                  <a:pt x="84456" y="86333"/>
                </a:lnTo>
                <a:lnTo>
                  <a:pt x="94183" y="78981"/>
                </a:lnTo>
                <a:lnTo>
                  <a:pt x="99207" y="70493"/>
                </a:lnTo>
                <a:lnTo>
                  <a:pt x="100102" y="63277"/>
                </a:lnTo>
                <a:lnTo>
                  <a:pt x="98924" y="57928"/>
                </a:lnTo>
                <a:lnTo>
                  <a:pt x="97726" y="55041"/>
                </a:lnTo>
                <a:lnTo>
                  <a:pt x="97015" y="53111"/>
                </a:lnTo>
                <a:lnTo>
                  <a:pt x="90906" y="46659"/>
                </a:lnTo>
                <a:lnTo>
                  <a:pt x="89306" y="46164"/>
                </a:lnTo>
                <a:close/>
              </a:path>
              <a:path w="100329" h="93345">
                <a:moveTo>
                  <a:pt x="62899" y="40309"/>
                </a:moveTo>
                <a:lnTo>
                  <a:pt x="41668" y="40309"/>
                </a:lnTo>
                <a:lnTo>
                  <a:pt x="50444" y="40462"/>
                </a:lnTo>
                <a:lnTo>
                  <a:pt x="61633" y="41948"/>
                </a:lnTo>
                <a:lnTo>
                  <a:pt x="62899" y="40309"/>
                </a:lnTo>
                <a:close/>
              </a:path>
              <a:path w="100329" h="93345">
                <a:moveTo>
                  <a:pt x="66269" y="4495"/>
                </a:moveTo>
                <a:lnTo>
                  <a:pt x="44551" y="4495"/>
                </a:lnTo>
                <a:lnTo>
                  <a:pt x="58127" y="6527"/>
                </a:lnTo>
                <a:lnTo>
                  <a:pt x="64477" y="7073"/>
                </a:lnTo>
                <a:lnTo>
                  <a:pt x="68402" y="10375"/>
                </a:lnTo>
                <a:lnTo>
                  <a:pt x="71348" y="13576"/>
                </a:lnTo>
                <a:lnTo>
                  <a:pt x="71348" y="8140"/>
                </a:lnTo>
                <a:lnTo>
                  <a:pt x="66675" y="4622"/>
                </a:lnTo>
                <a:lnTo>
                  <a:pt x="66269" y="4495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124825" y="4049002"/>
            <a:ext cx="73660" cy="62230"/>
          </a:xfrm>
          <a:custGeom>
            <a:avLst/>
            <a:gdLst/>
            <a:ahLst/>
            <a:cxnLst/>
            <a:rect l="l" t="t" r="r" b="b"/>
            <a:pathLst>
              <a:path w="73659" h="62229">
                <a:moveTo>
                  <a:pt x="67034" y="7405"/>
                </a:moveTo>
                <a:lnTo>
                  <a:pt x="66776" y="12153"/>
                </a:lnTo>
                <a:lnTo>
                  <a:pt x="65684" y="12522"/>
                </a:lnTo>
                <a:lnTo>
                  <a:pt x="64744" y="13817"/>
                </a:lnTo>
                <a:lnTo>
                  <a:pt x="61683" y="15900"/>
                </a:lnTo>
                <a:lnTo>
                  <a:pt x="55911" y="18731"/>
                </a:lnTo>
                <a:lnTo>
                  <a:pt x="46183" y="22929"/>
                </a:lnTo>
                <a:lnTo>
                  <a:pt x="32969" y="28397"/>
                </a:lnTo>
                <a:lnTo>
                  <a:pt x="7772" y="40462"/>
                </a:lnTo>
                <a:lnTo>
                  <a:pt x="4241" y="43129"/>
                </a:lnTo>
                <a:lnTo>
                  <a:pt x="1879" y="47282"/>
                </a:lnTo>
                <a:lnTo>
                  <a:pt x="0" y="49212"/>
                </a:lnTo>
                <a:lnTo>
                  <a:pt x="0" y="59334"/>
                </a:lnTo>
                <a:lnTo>
                  <a:pt x="2578" y="60667"/>
                </a:lnTo>
                <a:lnTo>
                  <a:pt x="4470" y="61861"/>
                </a:lnTo>
                <a:lnTo>
                  <a:pt x="6362" y="62014"/>
                </a:lnTo>
                <a:lnTo>
                  <a:pt x="6362" y="59626"/>
                </a:lnTo>
                <a:lnTo>
                  <a:pt x="5422" y="57988"/>
                </a:lnTo>
                <a:lnTo>
                  <a:pt x="9652" y="50850"/>
                </a:lnTo>
                <a:lnTo>
                  <a:pt x="56286" y="28549"/>
                </a:lnTo>
                <a:lnTo>
                  <a:pt x="69697" y="23787"/>
                </a:lnTo>
                <a:lnTo>
                  <a:pt x="73469" y="11010"/>
                </a:lnTo>
                <a:lnTo>
                  <a:pt x="71589" y="9499"/>
                </a:lnTo>
                <a:lnTo>
                  <a:pt x="71472" y="7886"/>
                </a:lnTo>
                <a:lnTo>
                  <a:pt x="67411" y="7886"/>
                </a:lnTo>
                <a:lnTo>
                  <a:pt x="67034" y="7405"/>
                </a:lnTo>
                <a:close/>
              </a:path>
              <a:path w="73659" h="62229">
                <a:moveTo>
                  <a:pt x="47574" y="0"/>
                </a:moveTo>
                <a:lnTo>
                  <a:pt x="43332" y="5803"/>
                </a:lnTo>
                <a:lnTo>
                  <a:pt x="42608" y="6769"/>
                </a:lnTo>
                <a:lnTo>
                  <a:pt x="41694" y="8483"/>
                </a:lnTo>
                <a:lnTo>
                  <a:pt x="45910" y="13538"/>
                </a:lnTo>
                <a:lnTo>
                  <a:pt x="48514" y="13665"/>
                </a:lnTo>
                <a:lnTo>
                  <a:pt x="52285" y="13665"/>
                </a:lnTo>
                <a:lnTo>
                  <a:pt x="53581" y="13144"/>
                </a:lnTo>
                <a:lnTo>
                  <a:pt x="56032" y="11582"/>
                </a:lnTo>
                <a:lnTo>
                  <a:pt x="58166" y="10274"/>
                </a:lnTo>
                <a:lnTo>
                  <a:pt x="57702" y="8483"/>
                </a:lnTo>
                <a:lnTo>
                  <a:pt x="57696" y="6095"/>
                </a:lnTo>
                <a:lnTo>
                  <a:pt x="59728" y="4419"/>
                </a:lnTo>
                <a:lnTo>
                  <a:pt x="62141" y="4241"/>
                </a:lnTo>
                <a:lnTo>
                  <a:pt x="67805" y="4241"/>
                </a:lnTo>
                <a:lnTo>
                  <a:pt x="65684" y="2527"/>
                </a:lnTo>
                <a:lnTo>
                  <a:pt x="62395" y="1041"/>
                </a:lnTo>
                <a:lnTo>
                  <a:pt x="57696" y="1041"/>
                </a:lnTo>
                <a:lnTo>
                  <a:pt x="47574" y="0"/>
                </a:lnTo>
                <a:close/>
              </a:path>
              <a:path w="73659" h="62229">
                <a:moveTo>
                  <a:pt x="67068" y="6769"/>
                </a:moveTo>
                <a:lnTo>
                  <a:pt x="67034" y="7405"/>
                </a:lnTo>
                <a:lnTo>
                  <a:pt x="67411" y="7886"/>
                </a:lnTo>
                <a:lnTo>
                  <a:pt x="67068" y="6769"/>
                </a:lnTo>
                <a:close/>
              </a:path>
              <a:path w="73659" h="62229">
                <a:moveTo>
                  <a:pt x="70441" y="6769"/>
                </a:moveTo>
                <a:lnTo>
                  <a:pt x="67068" y="6769"/>
                </a:lnTo>
                <a:lnTo>
                  <a:pt x="67411" y="7886"/>
                </a:lnTo>
                <a:lnTo>
                  <a:pt x="71472" y="7886"/>
                </a:lnTo>
                <a:lnTo>
                  <a:pt x="70441" y="6769"/>
                </a:lnTo>
                <a:close/>
              </a:path>
              <a:path w="73659" h="62229">
                <a:moveTo>
                  <a:pt x="67805" y="4241"/>
                </a:moveTo>
                <a:lnTo>
                  <a:pt x="62141" y="4241"/>
                </a:lnTo>
                <a:lnTo>
                  <a:pt x="64592" y="4292"/>
                </a:lnTo>
                <a:lnTo>
                  <a:pt x="67034" y="7405"/>
                </a:lnTo>
                <a:lnTo>
                  <a:pt x="67068" y="6769"/>
                </a:lnTo>
                <a:lnTo>
                  <a:pt x="70441" y="6769"/>
                </a:lnTo>
                <a:lnTo>
                  <a:pt x="68999" y="5206"/>
                </a:lnTo>
                <a:lnTo>
                  <a:pt x="67805" y="4241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031621" y="3810974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4" h="83185">
                <a:moveTo>
                  <a:pt x="41313" y="0"/>
                </a:moveTo>
                <a:lnTo>
                  <a:pt x="25246" y="3253"/>
                </a:lnTo>
                <a:lnTo>
                  <a:pt x="12112" y="12118"/>
                </a:lnTo>
                <a:lnTo>
                  <a:pt x="3251" y="25256"/>
                </a:lnTo>
                <a:lnTo>
                  <a:pt x="0" y="41325"/>
                </a:lnTo>
                <a:lnTo>
                  <a:pt x="3251" y="57385"/>
                </a:lnTo>
                <a:lnTo>
                  <a:pt x="12112" y="70515"/>
                </a:lnTo>
                <a:lnTo>
                  <a:pt x="25246" y="79375"/>
                </a:lnTo>
                <a:lnTo>
                  <a:pt x="41313" y="82626"/>
                </a:lnTo>
                <a:lnTo>
                  <a:pt x="57372" y="79375"/>
                </a:lnTo>
                <a:lnTo>
                  <a:pt x="70502" y="70515"/>
                </a:lnTo>
                <a:lnTo>
                  <a:pt x="79362" y="57385"/>
                </a:lnTo>
                <a:lnTo>
                  <a:pt x="82613" y="41325"/>
                </a:lnTo>
                <a:lnTo>
                  <a:pt x="79362" y="25256"/>
                </a:lnTo>
                <a:lnTo>
                  <a:pt x="70502" y="12118"/>
                </a:lnTo>
                <a:lnTo>
                  <a:pt x="57372" y="3253"/>
                </a:lnTo>
                <a:lnTo>
                  <a:pt x="41313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018921" y="379827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54013" y="0"/>
                </a:moveTo>
                <a:lnTo>
                  <a:pt x="32988" y="4244"/>
                </a:lnTo>
                <a:lnTo>
                  <a:pt x="15819" y="15821"/>
                </a:lnTo>
                <a:lnTo>
                  <a:pt x="4244" y="32993"/>
                </a:lnTo>
                <a:lnTo>
                  <a:pt x="0" y="54025"/>
                </a:lnTo>
                <a:lnTo>
                  <a:pt x="4244" y="75043"/>
                </a:lnTo>
                <a:lnTo>
                  <a:pt x="15819" y="92208"/>
                </a:lnTo>
                <a:lnTo>
                  <a:pt x="32988" y="103782"/>
                </a:lnTo>
                <a:lnTo>
                  <a:pt x="54013" y="108026"/>
                </a:lnTo>
                <a:lnTo>
                  <a:pt x="75036" y="103782"/>
                </a:lnTo>
                <a:lnTo>
                  <a:pt x="92200" y="92208"/>
                </a:lnTo>
                <a:lnTo>
                  <a:pt x="98659" y="82626"/>
                </a:lnTo>
                <a:lnTo>
                  <a:pt x="54013" y="82626"/>
                </a:lnTo>
                <a:lnTo>
                  <a:pt x="42887" y="80375"/>
                </a:lnTo>
                <a:lnTo>
                  <a:pt x="33791" y="74241"/>
                </a:lnTo>
                <a:lnTo>
                  <a:pt x="27652" y="65149"/>
                </a:lnTo>
                <a:lnTo>
                  <a:pt x="25400" y="54025"/>
                </a:lnTo>
                <a:lnTo>
                  <a:pt x="27652" y="42898"/>
                </a:lnTo>
                <a:lnTo>
                  <a:pt x="33791" y="33797"/>
                </a:lnTo>
                <a:lnTo>
                  <a:pt x="42887" y="27654"/>
                </a:lnTo>
                <a:lnTo>
                  <a:pt x="54013" y="25400"/>
                </a:lnTo>
                <a:lnTo>
                  <a:pt x="98654" y="25400"/>
                </a:lnTo>
                <a:lnTo>
                  <a:pt x="92200" y="15821"/>
                </a:lnTo>
                <a:lnTo>
                  <a:pt x="75036" y="4244"/>
                </a:lnTo>
                <a:lnTo>
                  <a:pt x="54013" y="0"/>
                </a:lnTo>
                <a:close/>
              </a:path>
              <a:path w="108584" h="108585">
                <a:moveTo>
                  <a:pt x="98654" y="25400"/>
                </a:moveTo>
                <a:lnTo>
                  <a:pt x="54013" y="25400"/>
                </a:lnTo>
                <a:lnTo>
                  <a:pt x="65130" y="27654"/>
                </a:lnTo>
                <a:lnTo>
                  <a:pt x="74223" y="33797"/>
                </a:lnTo>
                <a:lnTo>
                  <a:pt x="80361" y="42898"/>
                </a:lnTo>
                <a:lnTo>
                  <a:pt x="82613" y="54025"/>
                </a:lnTo>
                <a:lnTo>
                  <a:pt x="80361" y="65149"/>
                </a:lnTo>
                <a:lnTo>
                  <a:pt x="74223" y="74241"/>
                </a:lnTo>
                <a:lnTo>
                  <a:pt x="65130" y="80375"/>
                </a:lnTo>
                <a:lnTo>
                  <a:pt x="54013" y="82626"/>
                </a:lnTo>
                <a:lnTo>
                  <a:pt x="98659" y="82626"/>
                </a:lnTo>
                <a:lnTo>
                  <a:pt x="103771" y="75043"/>
                </a:lnTo>
                <a:lnTo>
                  <a:pt x="108013" y="54025"/>
                </a:lnTo>
                <a:lnTo>
                  <a:pt x="103771" y="32993"/>
                </a:lnTo>
                <a:lnTo>
                  <a:pt x="98654" y="25400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322885" y="3141403"/>
            <a:ext cx="483104" cy="261068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018921" y="3053216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4" h="83185">
                <a:moveTo>
                  <a:pt x="41313" y="0"/>
                </a:moveTo>
                <a:lnTo>
                  <a:pt x="25246" y="3251"/>
                </a:lnTo>
                <a:lnTo>
                  <a:pt x="12112" y="12111"/>
                </a:lnTo>
                <a:lnTo>
                  <a:pt x="3251" y="25240"/>
                </a:lnTo>
                <a:lnTo>
                  <a:pt x="0" y="41300"/>
                </a:lnTo>
                <a:lnTo>
                  <a:pt x="3251" y="57369"/>
                </a:lnTo>
                <a:lnTo>
                  <a:pt x="12112" y="70507"/>
                </a:lnTo>
                <a:lnTo>
                  <a:pt x="25246" y="79373"/>
                </a:lnTo>
                <a:lnTo>
                  <a:pt x="41313" y="82626"/>
                </a:lnTo>
                <a:lnTo>
                  <a:pt x="57372" y="79373"/>
                </a:lnTo>
                <a:lnTo>
                  <a:pt x="70502" y="70507"/>
                </a:lnTo>
                <a:lnTo>
                  <a:pt x="79362" y="57369"/>
                </a:lnTo>
                <a:lnTo>
                  <a:pt x="82613" y="41300"/>
                </a:lnTo>
                <a:lnTo>
                  <a:pt x="79362" y="25240"/>
                </a:lnTo>
                <a:lnTo>
                  <a:pt x="70502" y="12111"/>
                </a:lnTo>
                <a:lnTo>
                  <a:pt x="57372" y="3251"/>
                </a:lnTo>
                <a:lnTo>
                  <a:pt x="41313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006221" y="3040518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54013" y="0"/>
                </a:moveTo>
                <a:lnTo>
                  <a:pt x="32988" y="4244"/>
                </a:lnTo>
                <a:lnTo>
                  <a:pt x="15819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4244" y="75032"/>
                </a:lnTo>
                <a:lnTo>
                  <a:pt x="15819" y="92205"/>
                </a:lnTo>
                <a:lnTo>
                  <a:pt x="32988" y="103781"/>
                </a:lnTo>
                <a:lnTo>
                  <a:pt x="54013" y="108026"/>
                </a:lnTo>
                <a:lnTo>
                  <a:pt x="75036" y="103781"/>
                </a:lnTo>
                <a:lnTo>
                  <a:pt x="92200" y="92205"/>
                </a:lnTo>
                <a:lnTo>
                  <a:pt x="98654" y="82626"/>
                </a:lnTo>
                <a:lnTo>
                  <a:pt x="54013" y="82626"/>
                </a:lnTo>
                <a:lnTo>
                  <a:pt x="42887" y="80371"/>
                </a:lnTo>
                <a:lnTo>
                  <a:pt x="33791" y="74228"/>
                </a:lnTo>
                <a:lnTo>
                  <a:pt x="27652" y="65127"/>
                </a:lnTo>
                <a:lnTo>
                  <a:pt x="25400" y="54000"/>
                </a:lnTo>
                <a:lnTo>
                  <a:pt x="27652" y="42877"/>
                </a:lnTo>
                <a:lnTo>
                  <a:pt x="33791" y="33785"/>
                </a:lnTo>
                <a:lnTo>
                  <a:pt x="42887" y="27650"/>
                </a:lnTo>
                <a:lnTo>
                  <a:pt x="54013" y="25400"/>
                </a:lnTo>
                <a:lnTo>
                  <a:pt x="98659" y="25400"/>
                </a:lnTo>
                <a:lnTo>
                  <a:pt x="92200" y="15817"/>
                </a:lnTo>
                <a:lnTo>
                  <a:pt x="75036" y="4244"/>
                </a:lnTo>
                <a:lnTo>
                  <a:pt x="54013" y="0"/>
                </a:lnTo>
                <a:close/>
              </a:path>
              <a:path w="108584" h="108585">
                <a:moveTo>
                  <a:pt x="98659" y="25400"/>
                </a:moveTo>
                <a:lnTo>
                  <a:pt x="54013" y="25400"/>
                </a:lnTo>
                <a:lnTo>
                  <a:pt x="65130" y="27650"/>
                </a:lnTo>
                <a:lnTo>
                  <a:pt x="74223" y="33785"/>
                </a:lnTo>
                <a:lnTo>
                  <a:pt x="80361" y="42877"/>
                </a:lnTo>
                <a:lnTo>
                  <a:pt x="82613" y="54000"/>
                </a:lnTo>
                <a:lnTo>
                  <a:pt x="80361" y="65127"/>
                </a:lnTo>
                <a:lnTo>
                  <a:pt x="74223" y="74228"/>
                </a:lnTo>
                <a:lnTo>
                  <a:pt x="65130" y="80371"/>
                </a:lnTo>
                <a:lnTo>
                  <a:pt x="54013" y="82626"/>
                </a:lnTo>
                <a:lnTo>
                  <a:pt x="98654" y="82626"/>
                </a:lnTo>
                <a:lnTo>
                  <a:pt x="103771" y="75032"/>
                </a:lnTo>
                <a:lnTo>
                  <a:pt x="108013" y="54000"/>
                </a:lnTo>
                <a:lnTo>
                  <a:pt x="103771" y="32982"/>
                </a:lnTo>
                <a:lnTo>
                  <a:pt x="98659" y="25400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475737" y="4037092"/>
            <a:ext cx="100330" cy="93345"/>
          </a:xfrm>
          <a:custGeom>
            <a:avLst/>
            <a:gdLst/>
            <a:ahLst/>
            <a:cxnLst/>
            <a:rect l="l" t="t" r="r" b="b"/>
            <a:pathLst>
              <a:path w="100329" h="93345">
                <a:moveTo>
                  <a:pt x="56032" y="0"/>
                </a:moveTo>
                <a:lnTo>
                  <a:pt x="15798" y="10820"/>
                </a:lnTo>
                <a:lnTo>
                  <a:pt x="12357" y="18999"/>
                </a:lnTo>
                <a:lnTo>
                  <a:pt x="16357" y="28600"/>
                </a:lnTo>
                <a:lnTo>
                  <a:pt x="21907" y="33464"/>
                </a:lnTo>
                <a:lnTo>
                  <a:pt x="33388" y="35547"/>
                </a:lnTo>
                <a:lnTo>
                  <a:pt x="33580" y="35933"/>
                </a:lnTo>
                <a:lnTo>
                  <a:pt x="0" y="62318"/>
                </a:lnTo>
                <a:lnTo>
                  <a:pt x="368" y="70493"/>
                </a:lnTo>
                <a:lnTo>
                  <a:pt x="35318" y="91312"/>
                </a:lnTo>
                <a:lnTo>
                  <a:pt x="54146" y="92775"/>
                </a:lnTo>
                <a:lnTo>
                  <a:pt x="70818" y="91024"/>
                </a:lnTo>
                <a:lnTo>
                  <a:pt x="80517" y="87688"/>
                </a:lnTo>
                <a:lnTo>
                  <a:pt x="57726" y="87688"/>
                </a:lnTo>
                <a:lnTo>
                  <a:pt x="49564" y="87300"/>
                </a:lnTo>
                <a:lnTo>
                  <a:pt x="16687" y="60350"/>
                </a:lnTo>
                <a:lnTo>
                  <a:pt x="17754" y="55041"/>
                </a:lnTo>
                <a:lnTo>
                  <a:pt x="24142" y="48501"/>
                </a:lnTo>
                <a:lnTo>
                  <a:pt x="24206" y="46964"/>
                </a:lnTo>
                <a:lnTo>
                  <a:pt x="41668" y="40309"/>
                </a:lnTo>
                <a:lnTo>
                  <a:pt x="62899" y="40309"/>
                </a:lnTo>
                <a:lnTo>
                  <a:pt x="63969" y="38925"/>
                </a:lnTo>
                <a:lnTo>
                  <a:pt x="62141" y="38074"/>
                </a:lnTo>
                <a:lnTo>
                  <a:pt x="55575" y="35102"/>
                </a:lnTo>
                <a:lnTo>
                  <a:pt x="39585" y="34797"/>
                </a:lnTo>
                <a:lnTo>
                  <a:pt x="37185" y="34797"/>
                </a:lnTo>
                <a:lnTo>
                  <a:pt x="29222" y="30022"/>
                </a:lnTo>
                <a:lnTo>
                  <a:pt x="26822" y="21437"/>
                </a:lnTo>
                <a:lnTo>
                  <a:pt x="27139" y="19748"/>
                </a:lnTo>
                <a:lnTo>
                  <a:pt x="29679" y="11010"/>
                </a:lnTo>
                <a:lnTo>
                  <a:pt x="34163" y="8293"/>
                </a:lnTo>
                <a:lnTo>
                  <a:pt x="39763" y="6273"/>
                </a:lnTo>
                <a:lnTo>
                  <a:pt x="44551" y="4495"/>
                </a:lnTo>
                <a:lnTo>
                  <a:pt x="66269" y="4495"/>
                </a:lnTo>
                <a:lnTo>
                  <a:pt x="61887" y="3124"/>
                </a:lnTo>
                <a:lnTo>
                  <a:pt x="56032" y="0"/>
                </a:lnTo>
                <a:close/>
              </a:path>
              <a:path w="100329" h="93345">
                <a:moveTo>
                  <a:pt x="89306" y="46164"/>
                </a:moveTo>
                <a:lnTo>
                  <a:pt x="86106" y="48945"/>
                </a:lnTo>
                <a:lnTo>
                  <a:pt x="97726" y="58000"/>
                </a:lnTo>
                <a:lnTo>
                  <a:pt x="94907" y="67081"/>
                </a:lnTo>
                <a:lnTo>
                  <a:pt x="57726" y="87688"/>
                </a:lnTo>
                <a:lnTo>
                  <a:pt x="80517" y="87688"/>
                </a:lnTo>
                <a:lnTo>
                  <a:pt x="84456" y="86333"/>
                </a:lnTo>
                <a:lnTo>
                  <a:pt x="94183" y="78981"/>
                </a:lnTo>
                <a:lnTo>
                  <a:pt x="99207" y="70493"/>
                </a:lnTo>
                <a:lnTo>
                  <a:pt x="100102" y="63277"/>
                </a:lnTo>
                <a:lnTo>
                  <a:pt x="98924" y="57928"/>
                </a:lnTo>
                <a:lnTo>
                  <a:pt x="97726" y="55041"/>
                </a:lnTo>
                <a:lnTo>
                  <a:pt x="97015" y="53111"/>
                </a:lnTo>
                <a:lnTo>
                  <a:pt x="90906" y="46659"/>
                </a:lnTo>
                <a:lnTo>
                  <a:pt x="89306" y="46164"/>
                </a:lnTo>
                <a:close/>
              </a:path>
              <a:path w="100329" h="93345">
                <a:moveTo>
                  <a:pt x="62899" y="40309"/>
                </a:moveTo>
                <a:lnTo>
                  <a:pt x="41668" y="40309"/>
                </a:lnTo>
                <a:lnTo>
                  <a:pt x="50444" y="40462"/>
                </a:lnTo>
                <a:lnTo>
                  <a:pt x="61633" y="41948"/>
                </a:lnTo>
                <a:lnTo>
                  <a:pt x="62899" y="40309"/>
                </a:lnTo>
                <a:close/>
              </a:path>
              <a:path w="100329" h="93345">
                <a:moveTo>
                  <a:pt x="66269" y="4495"/>
                </a:moveTo>
                <a:lnTo>
                  <a:pt x="44551" y="4495"/>
                </a:lnTo>
                <a:lnTo>
                  <a:pt x="58127" y="6527"/>
                </a:lnTo>
                <a:lnTo>
                  <a:pt x="64477" y="7073"/>
                </a:lnTo>
                <a:lnTo>
                  <a:pt x="68402" y="10375"/>
                </a:lnTo>
                <a:lnTo>
                  <a:pt x="71348" y="13576"/>
                </a:lnTo>
                <a:lnTo>
                  <a:pt x="71348" y="8140"/>
                </a:lnTo>
                <a:lnTo>
                  <a:pt x="66675" y="4622"/>
                </a:lnTo>
                <a:lnTo>
                  <a:pt x="66269" y="4495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524951" y="4049002"/>
            <a:ext cx="73660" cy="62230"/>
          </a:xfrm>
          <a:custGeom>
            <a:avLst/>
            <a:gdLst/>
            <a:ahLst/>
            <a:cxnLst/>
            <a:rect l="l" t="t" r="r" b="b"/>
            <a:pathLst>
              <a:path w="73659" h="62229">
                <a:moveTo>
                  <a:pt x="67034" y="7405"/>
                </a:moveTo>
                <a:lnTo>
                  <a:pt x="66776" y="12153"/>
                </a:lnTo>
                <a:lnTo>
                  <a:pt x="65684" y="12522"/>
                </a:lnTo>
                <a:lnTo>
                  <a:pt x="64744" y="13817"/>
                </a:lnTo>
                <a:lnTo>
                  <a:pt x="61683" y="15900"/>
                </a:lnTo>
                <a:lnTo>
                  <a:pt x="55911" y="18731"/>
                </a:lnTo>
                <a:lnTo>
                  <a:pt x="46183" y="22929"/>
                </a:lnTo>
                <a:lnTo>
                  <a:pt x="32969" y="28397"/>
                </a:lnTo>
                <a:lnTo>
                  <a:pt x="7772" y="40462"/>
                </a:lnTo>
                <a:lnTo>
                  <a:pt x="4241" y="43129"/>
                </a:lnTo>
                <a:lnTo>
                  <a:pt x="1879" y="47282"/>
                </a:lnTo>
                <a:lnTo>
                  <a:pt x="0" y="49212"/>
                </a:lnTo>
                <a:lnTo>
                  <a:pt x="0" y="59334"/>
                </a:lnTo>
                <a:lnTo>
                  <a:pt x="2578" y="60667"/>
                </a:lnTo>
                <a:lnTo>
                  <a:pt x="4470" y="61861"/>
                </a:lnTo>
                <a:lnTo>
                  <a:pt x="6362" y="62014"/>
                </a:lnTo>
                <a:lnTo>
                  <a:pt x="6362" y="59626"/>
                </a:lnTo>
                <a:lnTo>
                  <a:pt x="5422" y="57988"/>
                </a:lnTo>
                <a:lnTo>
                  <a:pt x="9652" y="50850"/>
                </a:lnTo>
                <a:lnTo>
                  <a:pt x="56286" y="28549"/>
                </a:lnTo>
                <a:lnTo>
                  <a:pt x="69697" y="23787"/>
                </a:lnTo>
                <a:lnTo>
                  <a:pt x="73469" y="11010"/>
                </a:lnTo>
                <a:lnTo>
                  <a:pt x="71589" y="9499"/>
                </a:lnTo>
                <a:lnTo>
                  <a:pt x="71472" y="7886"/>
                </a:lnTo>
                <a:lnTo>
                  <a:pt x="67411" y="7886"/>
                </a:lnTo>
                <a:lnTo>
                  <a:pt x="67034" y="7405"/>
                </a:lnTo>
                <a:close/>
              </a:path>
              <a:path w="73659" h="62229">
                <a:moveTo>
                  <a:pt x="47574" y="0"/>
                </a:moveTo>
                <a:lnTo>
                  <a:pt x="43332" y="5803"/>
                </a:lnTo>
                <a:lnTo>
                  <a:pt x="42608" y="6769"/>
                </a:lnTo>
                <a:lnTo>
                  <a:pt x="41694" y="8483"/>
                </a:lnTo>
                <a:lnTo>
                  <a:pt x="45910" y="13538"/>
                </a:lnTo>
                <a:lnTo>
                  <a:pt x="48514" y="13665"/>
                </a:lnTo>
                <a:lnTo>
                  <a:pt x="52285" y="13665"/>
                </a:lnTo>
                <a:lnTo>
                  <a:pt x="53581" y="13144"/>
                </a:lnTo>
                <a:lnTo>
                  <a:pt x="56032" y="11582"/>
                </a:lnTo>
                <a:lnTo>
                  <a:pt x="58166" y="10274"/>
                </a:lnTo>
                <a:lnTo>
                  <a:pt x="57702" y="8483"/>
                </a:lnTo>
                <a:lnTo>
                  <a:pt x="57696" y="6095"/>
                </a:lnTo>
                <a:lnTo>
                  <a:pt x="59728" y="4419"/>
                </a:lnTo>
                <a:lnTo>
                  <a:pt x="62141" y="4241"/>
                </a:lnTo>
                <a:lnTo>
                  <a:pt x="67805" y="4241"/>
                </a:lnTo>
                <a:lnTo>
                  <a:pt x="65684" y="2527"/>
                </a:lnTo>
                <a:lnTo>
                  <a:pt x="62395" y="1041"/>
                </a:lnTo>
                <a:lnTo>
                  <a:pt x="57696" y="1041"/>
                </a:lnTo>
                <a:lnTo>
                  <a:pt x="47574" y="0"/>
                </a:lnTo>
                <a:close/>
              </a:path>
              <a:path w="73659" h="62229">
                <a:moveTo>
                  <a:pt x="67068" y="6769"/>
                </a:moveTo>
                <a:lnTo>
                  <a:pt x="67034" y="7405"/>
                </a:lnTo>
                <a:lnTo>
                  <a:pt x="67411" y="7886"/>
                </a:lnTo>
                <a:lnTo>
                  <a:pt x="67068" y="6769"/>
                </a:lnTo>
                <a:close/>
              </a:path>
              <a:path w="73659" h="62229">
                <a:moveTo>
                  <a:pt x="70441" y="6769"/>
                </a:moveTo>
                <a:lnTo>
                  <a:pt x="67068" y="6769"/>
                </a:lnTo>
                <a:lnTo>
                  <a:pt x="67411" y="7886"/>
                </a:lnTo>
                <a:lnTo>
                  <a:pt x="71472" y="7886"/>
                </a:lnTo>
                <a:lnTo>
                  <a:pt x="70441" y="6769"/>
                </a:lnTo>
                <a:close/>
              </a:path>
              <a:path w="73659" h="62229">
                <a:moveTo>
                  <a:pt x="67805" y="4241"/>
                </a:moveTo>
                <a:lnTo>
                  <a:pt x="62141" y="4241"/>
                </a:lnTo>
                <a:lnTo>
                  <a:pt x="64592" y="4292"/>
                </a:lnTo>
                <a:lnTo>
                  <a:pt x="67034" y="7405"/>
                </a:lnTo>
                <a:lnTo>
                  <a:pt x="67068" y="6769"/>
                </a:lnTo>
                <a:lnTo>
                  <a:pt x="70441" y="6769"/>
                </a:lnTo>
                <a:lnTo>
                  <a:pt x="68999" y="5206"/>
                </a:lnTo>
                <a:lnTo>
                  <a:pt x="67805" y="4241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6496" y="353711"/>
            <a:ext cx="1463204" cy="4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2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04385" y="3186095"/>
            <a:ext cx="70485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35" dirty="0">
                <a:solidFill>
                  <a:srgbClr val="432918"/>
                </a:solidFill>
                <a:latin typeface="Arial"/>
                <a:cs typeface="Arial"/>
              </a:rPr>
              <a:t>Wine </a:t>
            </a:r>
            <a:r>
              <a:rPr sz="1100" b="1" spc="-90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1100" b="1" spc="-100" dirty="0">
                <a:solidFill>
                  <a:srgbClr val="432918"/>
                </a:solidFill>
                <a:latin typeface="Arial"/>
                <a:cs typeface="Arial"/>
              </a:rPr>
              <a:t>Spirits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57213"/>
            <a:ext cx="10691990" cy="140282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41361" y="962889"/>
            <a:ext cx="3150870" cy="0"/>
          </a:xfrm>
          <a:custGeom>
            <a:avLst/>
            <a:gdLst/>
            <a:ahLst/>
            <a:cxnLst/>
            <a:rect l="l" t="t" r="r" b="b"/>
            <a:pathLst>
              <a:path w="3150870">
                <a:moveTo>
                  <a:pt x="0" y="0"/>
                </a:moveTo>
                <a:lnTo>
                  <a:pt x="3150641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62889"/>
            <a:ext cx="3150870" cy="0"/>
          </a:xfrm>
          <a:custGeom>
            <a:avLst/>
            <a:gdLst/>
            <a:ahLst/>
            <a:cxnLst/>
            <a:rect l="l" t="t" r="r" b="b"/>
            <a:pathLst>
              <a:path w="3150870">
                <a:moveTo>
                  <a:pt x="0" y="0"/>
                </a:moveTo>
                <a:lnTo>
                  <a:pt x="3150641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50636" y="670813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1356" y="670813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074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6041" y="670813"/>
            <a:ext cx="4340225" cy="673100"/>
          </a:xfrm>
          <a:custGeom>
            <a:avLst/>
            <a:gdLst/>
            <a:ahLst/>
            <a:cxnLst/>
            <a:rect l="l" t="t" r="r" b="b"/>
            <a:pathLst>
              <a:path w="4340225" h="673100">
                <a:moveTo>
                  <a:pt x="4339920" y="673074"/>
                </a:moveTo>
                <a:lnTo>
                  <a:pt x="0" y="673074"/>
                </a:lnTo>
                <a:lnTo>
                  <a:pt x="0" y="0"/>
                </a:lnTo>
                <a:lnTo>
                  <a:pt x="4339920" y="0"/>
                </a:lnTo>
                <a:lnTo>
                  <a:pt x="4339920" y="673074"/>
                </a:lnTo>
                <a:close/>
              </a:path>
            </a:pathLst>
          </a:custGeom>
          <a:ln w="508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97023" y="784796"/>
            <a:ext cx="3299353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7820">
              <a:lnSpc>
                <a:spcPct val="100000"/>
              </a:lnSpc>
            </a:pPr>
            <a:r>
              <a:rPr b="1" spc="70" dirty="0"/>
              <a:t>THE</a:t>
            </a:r>
            <a:r>
              <a:rPr b="1" spc="-30" dirty="0"/>
              <a:t> </a:t>
            </a:r>
            <a:r>
              <a:rPr b="1" spc="100" dirty="0" smtClean="0"/>
              <a:t>RATINGS</a:t>
            </a:r>
            <a:endParaRPr b="1" spc="100" dirty="0"/>
          </a:p>
        </p:txBody>
      </p:sp>
      <p:sp>
        <p:nvSpPr>
          <p:cNvPr id="10" name="object 10"/>
          <p:cNvSpPr/>
          <p:nvPr/>
        </p:nvSpPr>
        <p:spPr>
          <a:xfrm>
            <a:off x="0" y="6157213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762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584" y="4475443"/>
            <a:ext cx="1612897" cy="10032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51232" y="4475443"/>
            <a:ext cx="1612894" cy="10032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54974" y="4475443"/>
            <a:ext cx="1612899" cy="10032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22636" y="2886207"/>
            <a:ext cx="241935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spc="200" dirty="0">
                <a:solidFill>
                  <a:srgbClr val="432918"/>
                </a:solidFill>
                <a:latin typeface="Arial"/>
                <a:cs typeface="Arial"/>
              </a:rPr>
              <a:t>2</a:t>
            </a:r>
            <a:endParaRPr sz="2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67372" y="2836251"/>
            <a:ext cx="284480" cy="58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b="1" spc="-50" dirty="0">
                <a:solidFill>
                  <a:srgbClr val="432918"/>
                </a:solidFill>
                <a:latin typeface="Arial"/>
                <a:cs typeface="Arial"/>
              </a:rPr>
              <a:t>9</a:t>
            </a:r>
            <a:endParaRPr sz="3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16385" y="3212450"/>
            <a:ext cx="29210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125" dirty="0">
                <a:solidFill>
                  <a:srgbClr val="432918"/>
                </a:solidFill>
                <a:latin typeface="Arial"/>
                <a:cs typeface="Arial"/>
              </a:rPr>
              <a:t>P</a:t>
            </a:r>
            <a:r>
              <a:rPr sz="850" spc="-30" dirty="0">
                <a:solidFill>
                  <a:srgbClr val="432918"/>
                </a:solidFill>
                <a:latin typeface="Arial"/>
                <a:cs typeface="Arial"/>
              </a:rPr>
              <a:t>oints</a:t>
            </a:r>
            <a:endParaRPr sz="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53207" y="3630124"/>
            <a:ext cx="541020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b="1" spc="-130" dirty="0">
                <a:solidFill>
                  <a:srgbClr val="432918"/>
                </a:solidFill>
                <a:latin typeface="Arial"/>
                <a:cs typeface="Arial"/>
              </a:rPr>
              <a:t>9</a:t>
            </a:r>
            <a:r>
              <a:rPr sz="850" spc="-525" dirty="0">
                <a:solidFill>
                  <a:srgbClr val="432918"/>
                </a:solidFill>
                <a:latin typeface="Arial"/>
                <a:cs typeface="Arial"/>
              </a:rPr>
              <a:t>P</a:t>
            </a:r>
            <a:r>
              <a:rPr sz="4050" b="1" spc="-1664" baseline="14403" dirty="0">
                <a:solidFill>
                  <a:srgbClr val="432918"/>
                </a:solidFill>
                <a:latin typeface="Arial"/>
                <a:cs typeface="Arial"/>
              </a:rPr>
              <a:t>2</a:t>
            </a:r>
            <a:r>
              <a:rPr sz="850" spc="-30" dirty="0">
                <a:solidFill>
                  <a:srgbClr val="432918"/>
                </a:solidFill>
                <a:latin typeface="Arial"/>
                <a:cs typeface="Arial"/>
              </a:rPr>
              <a:t>oints</a:t>
            </a:r>
            <a:endParaRPr sz="8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60861" y="3322708"/>
            <a:ext cx="314960" cy="0"/>
          </a:xfrm>
          <a:custGeom>
            <a:avLst/>
            <a:gdLst/>
            <a:ahLst/>
            <a:cxnLst/>
            <a:rect l="l" t="t" r="r" b="b"/>
            <a:pathLst>
              <a:path w="314960">
                <a:moveTo>
                  <a:pt x="314794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81223" y="5417079"/>
            <a:ext cx="99568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30" dirty="0">
                <a:solidFill>
                  <a:srgbClr val="432918"/>
                </a:solidFill>
                <a:latin typeface="Arial"/>
                <a:cs typeface="Arial"/>
              </a:rPr>
              <a:t>AMERI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800" spc="20" dirty="0">
                <a:solidFill>
                  <a:srgbClr val="432918"/>
                </a:solidFill>
                <a:latin typeface="Arial"/>
                <a:cs typeface="Arial"/>
              </a:rPr>
              <a:t>SINGLE</a:t>
            </a:r>
            <a:r>
              <a:rPr sz="800" spc="-70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432918"/>
                </a:solidFill>
                <a:latin typeface="Arial"/>
                <a:cs typeface="Arial"/>
              </a:rPr>
              <a:t>VINEYARD </a:t>
            </a:r>
            <a:r>
              <a:rPr sz="800" spc="15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432918"/>
                </a:solidFill>
                <a:latin typeface="Arial"/>
                <a:cs typeface="Arial"/>
              </a:rPr>
              <a:t>2011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3905" y="5329718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3911" y="5329717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393179" y="0"/>
                </a:moveTo>
                <a:lnTo>
                  <a:pt x="0" y="0"/>
                </a:lnTo>
              </a:path>
            </a:pathLst>
          </a:custGeom>
          <a:ln w="22567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10723" y="4108669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5">
                <a:moveTo>
                  <a:pt x="331508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20854" y="5417079"/>
            <a:ext cx="52070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00" spc="10" dirty="0">
                <a:solidFill>
                  <a:srgbClr val="432918"/>
                </a:solidFill>
                <a:latin typeface="Arial"/>
                <a:cs typeface="Arial"/>
              </a:rPr>
              <a:t>PREMIUM  </a:t>
            </a:r>
            <a:r>
              <a:rPr sz="800" spc="35" dirty="0">
                <a:solidFill>
                  <a:srgbClr val="432918"/>
                </a:solidFill>
                <a:latin typeface="Arial"/>
                <a:cs typeface="Arial"/>
              </a:rPr>
              <a:t>MALBEC  </a:t>
            </a:r>
            <a:r>
              <a:rPr sz="800" spc="25" dirty="0">
                <a:solidFill>
                  <a:srgbClr val="432918"/>
                </a:solidFill>
                <a:latin typeface="Arial"/>
                <a:cs typeface="Arial"/>
              </a:rPr>
              <a:t>2015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533536" y="5329718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33541" y="5329717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393179" y="0"/>
                </a:moveTo>
                <a:lnTo>
                  <a:pt x="0" y="0"/>
                </a:lnTo>
              </a:path>
            </a:pathLst>
          </a:custGeom>
          <a:ln w="22567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424602" y="5417079"/>
            <a:ext cx="129349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5" dirty="0">
                <a:solidFill>
                  <a:srgbClr val="432918"/>
                </a:solidFill>
                <a:latin typeface="Arial"/>
                <a:cs typeface="Arial"/>
              </a:rPr>
              <a:t>PREMIUM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800" spc="30" dirty="0">
                <a:solidFill>
                  <a:srgbClr val="432918"/>
                </a:solidFill>
                <a:latin typeface="Arial"/>
                <a:cs typeface="Arial"/>
              </a:rPr>
              <a:t>CABERNET</a:t>
            </a:r>
            <a:r>
              <a:rPr sz="800" spc="-55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432918"/>
                </a:solidFill>
                <a:latin typeface="Arial"/>
                <a:cs typeface="Arial"/>
              </a:rPr>
              <a:t>SAUVIGNON  </a:t>
            </a:r>
            <a:r>
              <a:rPr sz="800" spc="25" dirty="0">
                <a:solidFill>
                  <a:srgbClr val="432918"/>
                </a:solidFill>
                <a:latin typeface="Arial"/>
                <a:cs typeface="Arial"/>
              </a:rPr>
              <a:t>2015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437294" y="5329718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153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37289" y="5329717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393166" y="0"/>
                </a:moveTo>
                <a:lnTo>
                  <a:pt x="0" y="0"/>
                </a:lnTo>
              </a:path>
            </a:pathLst>
          </a:custGeom>
          <a:ln w="22567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49835" y="2674598"/>
            <a:ext cx="541020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b="1" spc="-130" dirty="0">
                <a:solidFill>
                  <a:srgbClr val="432918"/>
                </a:solidFill>
                <a:latin typeface="Arial"/>
                <a:cs typeface="Arial"/>
              </a:rPr>
              <a:t>9</a:t>
            </a:r>
            <a:r>
              <a:rPr sz="850" spc="-525" dirty="0">
                <a:solidFill>
                  <a:srgbClr val="432918"/>
                </a:solidFill>
                <a:latin typeface="Arial"/>
                <a:cs typeface="Arial"/>
              </a:rPr>
              <a:t>P</a:t>
            </a:r>
            <a:r>
              <a:rPr sz="4050" b="1" spc="-1664" baseline="14403" dirty="0">
                <a:solidFill>
                  <a:srgbClr val="432918"/>
                </a:solidFill>
                <a:latin typeface="Arial"/>
                <a:cs typeface="Arial"/>
              </a:rPr>
              <a:t>0</a:t>
            </a:r>
            <a:r>
              <a:rPr sz="850" spc="-30" dirty="0">
                <a:solidFill>
                  <a:srgbClr val="432918"/>
                </a:solidFill>
                <a:latin typeface="Arial"/>
                <a:cs typeface="Arial"/>
              </a:rPr>
              <a:t>oints</a:t>
            </a:r>
            <a:endParaRPr sz="8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226749" y="3153155"/>
            <a:ext cx="544195" cy="0"/>
          </a:xfrm>
          <a:custGeom>
            <a:avLst/>
            <a:gdLst/>
            <a:ahLst/>
            <a:cxnLst/>
            <a:rect l="l" t="t" r="r" b="b"/>
            <a:pathLst>
              <a:path w="544195">
                <a:moveTo>
                  <a:pt x="544182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20045" y="5417092"/>
            <a:ext cx="63373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00" spc="-15" dirty="0">
                <a:solidFill>
                  <a:srgbClr val="432918"/>
                </a:solidFill>
                <a:latin typeface="Arial"/>
                <a:cs typeface="Arial"/>
              </a:rPr>
              <a:t>S</a:t>
            </a:r>
            <a:r>
              <a:rPr sz="800" spc="-75" dirty="0">
                <a:solidFill>
                  <a:srgbClr val="432918"/>
                </a:solidFill>
                <a:latin typeface="Arial"/>
                <a:cs typeface="Arial"/>
              </a:rPr>
              <a:t>P</a:t>
            </a:r>
            <a:r>
              <a:rPr sz="800" spc="35" dirty="0">
                <a:solidFill>
                  <a:srgbClr val="432918"/>
                </a:solidFill>
                <a:latin typeface="Arial"/>
                <a:cs typeface="Arial"/>
              </a:rPr>
              <a:t>ARKLING </a:t>
            </a:r>
            <a:r>
              <a:rPr sz="800" spc="15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432918"/>
                </a:solidFill>
                <a:latin typeface="Arial"/>
                <a:cs typeface="Arial"/>
              </a:rPr>
              <a:t>BRUT  </a:t>
            </a:r>
            <a:r>
              <a:rPr sz="800" spc="5" dirty="0">
                <a:solidFill>
                  <a:srgbClr val="432918"/>
                </a:solidFill>
                <a:latin typeface="Arial"/>
                <a:cs typeface="Arial"/>
              </a:rPr>
              <a:t>ROSÉ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32707" y="5329717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393166" y="0"/>
                </a:moveTo>
                <a:lnTo>
                  <a:pt x="0" y="0"/>
                </a:lnTo>
              </a:path>
            </a:pathLst>
          </a:custGeom>
          <a:ln w="22567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607658" y="2674598"/>
            <a:ext cx="541020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b="1" spc="-130" dirty="0">
                <a:solidFill>
                  <a:srgbClr val="432918"/>
                </a:solidFill>
                <a:latin typeface="Arial"/>
                <a:cs typeface="Arial"/>
              </a:rPr>
              <a:t>9</a:t>
            </a:r>
            <a:r>
              <a:rPr sz="850" spc="-525" dirty="0">
                <a:solidFill>
                  <a:srgbClr val="432918"/>
                </a:solidFill>
                <a:latin typeface="Arial"/>
                <a:cs typeface="Arial"/>
              </a:rPr>
              <a:t>P</a:t>
            </a:r>
            <a:r>
              <a:rPr sz="4050" b="1" spc="-1664" baseline="14403" dirty="0">
                <a:solidFill>
                  <a:srgbClr val="432918"/>
                </a:solidFill>
                <a:latin typeface="Arial"/>
                <a:cs typeface="Arial"/>
              </a:rPr>
              <a:t>0</a:t>
            </a:r>
            <a:r>
              <a:rPr sz="850" spc="-30" dirty="0">
                <a:solidFill>
                  <a:srgbClr val="432918"/>
                </a:solidFill>
                <a:latin typeface="Arial"/>
                <a:cs typeface="Arial"/>
              </a:rPr>
              <a:t>oints</a:t>
            </a:r>
            <a:endParaRPr sz="8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055552" y="3153155"/>
            <a:ext cx="473709" cy="0"/>
          </a:xfrm>
          <a:custGeom>
            <a:avLst/>
            <a:gdLst/>
            <a:ahLst/>
            <a:cxnLst/>
            <a:rect l="l" t="t" r="r" b="b"/>
            <a:pathLst>
              <a:path w="473710">
                <a:moveTo>
                  <a:pt x="473176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541353" y="5417092"/>
            <a:ext cx="963930" cy="50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30200" algn="just">
              <a:lnSpc>
                <a:spcPct val="100000"/>
              </a:lnSpc>
            </a:pPr>
            <a:r>
              <a:rPr sz="800" spc="-15" dirty="0">
                <a:solidFill>
                  <a:srgbClr val="432918"/>
                </a:solidFill>
                <a:latin typeface="Arial"/>
                <a:cs typeface="Arial"/>
              </a:rPr>
              <a:t>S</a:t>
            </a:r>
            <a:r>
              <a:rPr sz="800" spc="-75" dirty="0">
                <a:solidFill>
                  <a:srgbClr val="432918"/>
                </a:solidFill>
                <a:latin typeface="Arial"/>
                <a:cs typeface="Arial"/>
              </a:rPr>
              <a:t>P</a:t>
            </a:r>
            <a:r>
              <a:rPr sz="800" spc="35" dirty="0">
                <a:solidFill>
                  <a:srgbClr val="432918"/>
                </a:solidFill>
                <a:latin typeface="Arial"/>
                <a:cs typeface="Arial"/>
              </a:rPr>
              <a:t>ARKLING </a:t>
            </a:r>
            <a:r>
              <a:rPr sz="800" spc="15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432918"/>
                </a:solidFill>
                <a:latin typeface="Arial"/>
                <a:cs typeface="Arial"/>
              </a:rPr>
              <a:t>BRUT</a:t>
            </a:r>
            <a:r>
              <a:rPr sz="800" spc="-65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432918"/>
                </a:solidFill>
                <a:latin typeface="Arial"/>
                <a:cs typeface="Arial"/>
              </a:rPr>
              <a:t>ROSÉ  </a:t>
            </a:r>
            <a:r>
              <a:rPr sz="800" spc="25" dirty="0">
                <a:solidFill>
                  <a:srgbClr val="432918"/>
                </a:solidFill>
                <a:latin typeface="Arial"/>
                <a:cs typeface="Arial"/>
              </a:rPr>
              <a:t>METHODE</a:t>
            </a:r>
            <a:endParaRPr sz="8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800" spc="35" dirty="0">
                <a:solidFill>
                  <a:srgbClr val="432918"/>
                </a:solidFill>
                <a:latin typeface="Arial"/>
                <a:cs typeface="Arial"/>
              </a:rPr>
              <a:t>TRADITIONNELLE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554032" y="5329718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1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54028" y="5329717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393179" y="0"/>
                </a:moveTo>
                <a:lnTo>
                  <a:pt x="0" y="0"/>
                </a:lnTo>
              </a:path>
            </a:pathLst>
          </a:custGeom>
          <a:ln w="22567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153852" y="2716667"/>
            <a:ext cx="925830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3535" algn="l"/>
              </a:tabLst>
            </a:pPr>
            <a:r>
              <a:rPr sz="1275" u="heavy" spc="-104" baseline="22875" dirty="0">
                <a:solidFill>
                  <a:srgbClr val="432918"/>
                </a:solidFill>
                <a:latin typeface="Arial"/>
                <a:cs typeface="Arial"/>
              </a:rPr>
              <a:t> 	</a:t>
            </a:r>
            <a:r>
              <a:rPr sz="1275" spc="-104" baseline="22875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1275" spc="-82" baseline="22875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3750" b="1" spc="-130" dirty="0">
                <a:solidFill>
                  <a:srgbClr val="432918"/>
                </a:solidFill>
                <a:latin typeface="Arial"/>
                <a:cs typeface="Arial"/>
              </a:rPr>
              <a:t>9</a:t>
            </a:r>
            <a:r>
              <a:rPr sz="850" spc="-525" dirty="0">
                <a:solidFill>
                  <a:srgbClr val="432918"/>
                </a:solidFill>
                <a:latin typeface="Arial"/>
                <a:cs typeface="Arial"/>
              </a:rPr>
              <a:t>P</a:t>
            </a:r>
            <a:r>
              <a:rPr sz="4050" b="1" spc="-1664" baseline="14403" dirty="0">
                <a:solidFill>
                  <a:srgbClr val="432918"/>
                </a:solidFill>
                <a:latin typeface="Arial"/>
                <a:cs typeface="Arial"/>
              </a:rPr>
              <a:t>2</a:t>
            </a:r>
            <a:r>
              <a:rPr sz="850" spc="-30" dirty="0">
                <a:solidFill>
                  <a:srgbClr val="432918"/>
                </a:solidFill>
                <a:latin typeface="Arial"/>
                <a:cs typeface="Arial"/>
              </a:rPr>
              <a:t>oints</a:t>
            </a:r>
            <a:endParaRPr sz="8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243789" y="1980848"/>
            <a:ext cx="1206969" cy="321701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84561" y="1955448"/>
            <a:ext cx="1262126" cy="346875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362802" y="3186095"/>
            <a:ext cx="70485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35" dirty="0">
                <a:solidFill>
                  <a:srgbClr val="432918"/>
                </a:solidFill>
                <a:latin typeface="Arial"/>
                <a:cs typeface="Arial"/>
              </a:rPr>
              <a:t>Wine </a:t>
            </a:r>
            <a:r>
              <a:rPr sz="1100" b="1" spc="-90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1100" b="1" spc="-100" dirty="0">
                <a:solidFill>
                  <a:srgbClr val="432918"/>
                </a:solidFill>
                <a:latin typeface="Arial"/>
                <a:cs typeface="Arial"/>
              </a:rPr>
              <a:t>Spirits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396748" y="2716667"/>
            <a:ext cx="541020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50" b="1" spc="-280" dirty="0">
                <a:solidFill>
                  <a:srgbClr val="432918"/>
                </a:solidFill>
                <a:latin typeface="Arial"/>
                <a:cs typeface="Arial"/>
              </a:rPr>
              <a:t>9</a:t>
            </a:r>
            <a:r>
              <a:rPr sz="4050" b="1" spc="-2032" baseline="14403" dirty="0">
                <a:solidFill>
                  <a:srgbClr val="432918"/>
                </a:solidFill>
                <a:latin typeface="Arial"/>
                <a:cs typeface="Arial"/>
              </a:rPr>
              <a:t>1</a:t>
            </a:r>
            <a:r>
              <a:rPr sz="850" spc="-125" dirty="0">
                <a:solidFill>
                  <a:srgbClr val="432918"/>
                </a:solidFill>
                <a:latin typeface="Arial"/>
                <a:cs typeface="Arial"/>
              </a:rPr>
              <a:t>P</a:t>
            </a:r>
            <a:r>
              <a:rPr sz="850" spc="-30" dirty="0">
                <a:solidFill>
                  <a:srgbClr val="432918"/>
                </a:solidFill>
                <a:latin typeface="Arial"/>
                <a:cs typeface="Arial"/>
              </a:rPr>
              <a:t>oints</a:t>
            </a:r>
            <a:endParaRPr sz="8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024969" y="3157124"/>
            <a:ext cx="331470" cy="0"/>
          </a:xfrm>
          <a:custGeom>
            <a:avLst/>
            <a:gdLst/>
            <a:ahLst/>
            <a:cxnLst/>
            <a:rect l="l" t="t" r="r" b="b"/>
            <a:pathLst>
              <a:path w="331470">
                <a:moveTo>
                  <a:pt x="330961" y="0"/>
                </a:moveTo>
                <a:lnTo>
                  <a:pt x="0" y="0"/>
                </a:lnTo>
              </a:path>
            </a:pathLst>
          </a:custGeom>
          <a:ln w="22567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49865" y="1955448"/>
            <a:ext cx="1200172" cy="319943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3908" y="1820709"/>
            <a:ext cx="972871" cy="3284698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75398" y="2026081"/>
            <a:ext cx="900575" cy="305357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76966" y="3249792"/>
            <a:ext cx="521035" cy="223008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50251" y="4071999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36690" y="0"/>
                </a:moveTo>
                <a:lnTo>
                  <a:pt x="22422" y="2885"/>
                </a:lnTo>
                <a:lnTo>
                  <a:pt x="10758" y="10750"/>
                </a:lnTo>
                <a:lnTo>
                  <a:pt x="2887" y="22406"/>
                </a:lnTo>
                <a:lnTo>
                  <a:pt x="0" y="36664"/>
                </a:lnTo>
                <a:lnTo>
                  <a:pt x="2887" y="50942"/>
                </a:lnTo>
                <a:lnTo>
                  <a:pt x="10758" y="62614"/>
                </a:lnTo>
                <a:lnTo>
                  <a:pt x="22422" y="70490"/>
                </a:lnTo>
                <a:lnTo>
                  <a:pt x="36690" y="73380"/>
                </a:lnTo>
                <a:lnTo>
                  <a:pt x="50958" y="70490"/>
                </a:lnTo>
                <a:lnTo>
                  <a:pt x="62622" y="62614"/>
                </a:lnTo>
                <a:lnTo>
                  <a:pt x="70492" y="50942"/>
                </a:lnTo>
                <a:lnTo>
                  <a:pt x="73380" y="36664"/>
                </a:lnTo>
                <a:lnTo>
                  <a:pt x="70492" y="22406"/>
                </a:lnTo>
                <a:lnTo>
                  <a:pt x="62622" y="10750"/>
                </a:lnTo>
                <a:lnTo>
                  <a:pt x="50958" y="2885"/>
                </a:lnTo>
                <a:lnTo>
                  <a:pt x="36690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38973" y="4060709"/>
            <a:ext cx="96520" cy="96520"/>
          </a:xfrm>
          <a:custGeom>
            <a:avLst/>
            <a:gdLst/>
            <a:ahLst/>
            <a:cxnLst/>
            <a:rect l="l" t="t" r="r" b="b"/>
            <a:pathLst>
              <a:path w="96519" h="96520">
                <a:moveTo>
                  <a:pt x="47967" y="0"/>
                </a:moveTo>
                <a:lnTo>
                  <a:pt x="29296" y="3769"/>
                </a:lnTo>
                <a:lnTo>
                  <a:pt x="14049" y="14047"/>
                </a:lnTo>
                <a:lnTo>
                  <a:pt x="3769" y="29291"/>
                </a:lnTo>
                <a:lnTo>
                  <a:pt x="0" y="47955"/>
                </a:lnTo>
                <a:lnTo>
                  <a:pt x="3769" y="66637"/>
                </a:lnTo>
                <a:lnTo>
                  <a:pt x="14049" y="81897"/>
                </a:lnTo>
                <a:lnTo>
                  <a:pt x="29296" y="92187"/>
                </a:lnTo>
                <a:lnTo>
                  <a:pt x="47967" y="95961"/>
                </a:lnTo>
                <a:lnTo>
                  <a:pt x="66644" y="92187"/>
                </a:lnTo>
                <a:lnTo>
                  <a:pt x="81891" y="81897"/>
                </a:lnTo>
                <a:lnTo>
                  <a:pt x="87627" y="73380"/>
                </a:lnTo>
                <a:lnTo>
                  <a:pt x="47967" y="73380"/>
                </a:lnTo>
                <a:lnTo>
                  <a:pt x="38082" y="71381"/>
                </a:lnTo>
                <a:lnTo>
                  <a:pt x="30003" y="65930"/>
                </a:lnTo>
                <a:lnTo>
                  <a:pt x="24554" y="57848"/>
                </a:lnTo>
                <a:lnTo>
                  <a:pt x="22555" y="47955"/>
                </a:lnTo>
                <a:lnTo>
                  <a:pt x="24554" y="38082"/>
                </a:lnTo>
                <a:lnTo>
                  <a:pt x="30003" y="30006"/>
                </a:lnTo>
                <a:lnTo>
                  <a:pt x="38082" y="24555"/>
                </a:lnTo>
                <a:lnTo>
                  <a:pt x="47967" y="22555"/>
                </a:lnTo>
                <a:lnTo>
                  <a:pt x="87626" y="22555"/>
                </a:lnTo>
                <a:lnTo>
                  <a:pt x="81891" y="14047"/>
                </a:lnTo>
                <a:lnTo>
                  <a:pt x="66644" y="3769"/>
                </a:lnTo>
                <a:lnTo>
                  <a:pt x="47967" y="0"/>
                </a:lnTo>
                <a:close/>
              </a:path>
              <a:path w="96519" h="96520">
                <a:moveTo>
                  <a:pt x="87626" y="22555"/>
                </a:moveTo>
                <a:lnTo>
                  <a:pt x="47967" y="22555"/>
                </a:lnTo>
                <a:lnTo>
                  <a:pt x="57853" y="24555"/>
                </a:lnTo>
                <a:lnTo>
                  <a:pt x="65932" y="30006"/>
                </a:lnTo>
                <a:lnTo>
                  <a:pt x="71381" y="38082"/>
                </a:lnTo>
                <a:lnTo>
                  <a:pt x="73380" y="47955"/>
                </a:lnTo>
                <a:lnTo>
                  <a:pt x="71381" y="57848"/>
                </a:lnTo>
                <a:lnTo>
                  <a:pt x="65932" y="65930"/>
                </a:lnTo>
                <a:lnTo>
                  <a:pt x="57853" y="71381"/>
                </a:lnTo>
                <a:lnTo>
                  <a:pt x="47967" y="73380"/>
                </a:lnTo>
                <a:lnTo>
                  <a:pt x="87627" y="73380"/>
                </a:lnTo>
                <a:lnTo>
                  <a:pt x="92168" y="66637"/>
                </a:lnTo>
                <a:lnTo>
                  <a:pt x="95935" y="47955"/>
                </a:lnTo>
                <a:lnTo>
                  <a:pt x="92168" y="29291"/>
                </a:lnTo>
                <a:lnTo>
                  <a:pt x="87626" y="22555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08984" y="4144753"/>
            <a:ext cx="429149" cy="232636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38965" y="328602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36702" y="0"/>
                </a:moveTo>
                <a:lnTo>
                  <a:pt x="22427" y="2887"/>
                </a:lnTo>
                <a:lnTo>
                  <a:pt x="10760" y="10756"/>
                </a:lnTo>
                <a:lnTo>
                  <a:pt x="2888" y="22417"/>
                </a:lnTo>
                <a:lnTo>
                  <a:pt x="0" y="36677"/>
                </a:lnTo>
                <a:lnTo>
                  <a:pt x="2888" y="50952"/>
                </a:lnTo>
                <a:lnTo>
                  <a:pt x="10760" y="62620"/>
                </a:lnTo>
                <a:lnTo>
                  <a:pt x="22427" y="70492"/>
                </a:lnTo>
                <a:lnTo>
                  <a:pt x="36702" y="73380"/>
                </a:lnTo>
                <a:lnTo>
                  <a:pt x="50968" y="70492"/>
                </a:lnTo>
                <a:lnTo>
                  <a:pt x="62628" y="62620"/>
                </a:lnTo>
                <a:lnTo>
                  <a:pt x="70494" y="50952"/>
                </a:lnTo>
                <a:lnTo>
                  <a:pt x="73380" y="36677"/>
                </a:lnTo>
                <a:lnTo>
                  <a:pt x="70494" y="22417"/>
                </a:lnTo>
                <a:lnTo>
                  <a:pt x="62628" y="10756"/>
                </a:lnTo>
                <a:lnTo>
                  <a:pt x="50968" y="2887"/>
                </a:lnTo>
                <a:lnTo>
                  <a:pt x="36702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27687" y="3274735"/>
            <a:ext cx="96520" cy="96520"/>
          </a:xfrm>
          <a:custGeom>
            <a:avLst/>
            <a:gdLst/>
            <a:ahLst/>
            <a:cxnLst/>
            <a:rect l="l" t="t" r="r" b="b"/>
            <a:pathLst>
              <a:path w="96519" h="96520">
                <a:moveTo>
                  <a:pt x="47980" y="0"/>
                </a:moveTo>
                <a:lnTo>
                  <a:pt x="29301" y="3771"/>
                </a:lnTo>
                <a:lnTo>
                  <a:pt x="14050" y="14054"/>
                </a:lnTo>
                <a:lnTo>
                  <a:pt x="3769" y="29301"/>
                </a:lnTo>
                <a:lnTo>
                  <a:pt x="0" y="47967"/>
                </a:lnTo>
                <a:lnTo>
                  <a:pt x="3769" y="66648"/>
                </a:lnTo>
                <a:lnTo>
                  <a:pt x="14050" y="81903"/>
                </a:lnTo>
                <a:lnTo>
                  <a:pt x="29301" y="92189"/>
                </a:lnTo>
                <a:lnTo>
                  <a:pt x="47980" y="95961"/>
                </a:lnTo>
                <a:lnTo>
                  <a:pt x="66649" y="92189"/>
                </a:lnTo>
                <a:lnTo>
                  <a:pt x="81892" y="81903"/>
                </a:lnTo>
                <a:lnTo>
                  <a:pt x="87625" y="73393"/>
                </a:lnTo>
                <a:lnTo>
                  <a:pt x="47980" y="73393"/>
                </a:lnTo>
                <a:lnTo>
                  <a:pt x="38092" y="71392"/>
                </a:lnTo>
                <a:lnTo>
                  <a:pt x="30010" y="65938"/>
                </a:lnTo>
                <a:lnTo>
                  <a:pt x="24556" y="57855"/>
                </a:lnTo>
                <a:lnTo>
                  <a:pt x="22555" y="47967"/>
                </a:lnTo>
                <a:lnTo>
                  <a:pt x="24556" y="38089"/>
                </a:lnTo>
                <a:lnTo>
                  <a:pt x="30010" y="30014"/>
                </a:lnTo>
                <a:lnTo>
                  <a:pt x="38092" y="24566"/>
                </a:lnTo>
                <a:lnTo>
                  <a:pt x="47980" y="22567"/>
                </a:lnTo>
                <a:lnTo>
                  <a:pt x="87630" y="22567"/>
                </a:lnTo>
                <a:lnTo>
                  <a:pt x="81892" y="14054"/>
                </a:lnTo>
                <a:lnTo>
                  <a:pt x="66649" y="3771"/>
                </a:lnTo>
                <a:lnTo>
                  <a:pt x="47980" y="0"/>
                </a:lnTo>
                <a:close/>
              </a:path>
              <a:path w="96519" h="96520">
                <a:moveTo>
                  <a:pt x="87630" y="22567"/>
                </a:moveTo>
                <a:lnTo>
                  <a:pt x="47980" y="22567"/>
                </a:lnTo>
                <a:lnTo>
                  <a:pt x="57859" y="24566"/>
                </a:lnTo>
                <a:lnTo>
                  <a:pt x="65933" y="30014"/>
                </a:lnTo>
                <a:lnTo>
                  <a:pt x="71381" y="38089"/>
                </a:lnTo>
                <a:lnTo>
                  <a:pt x="73380" y="47967"/>
                </a:lnTo>
                <a:lnTo>
                  <a:pt x="71381" y="57855"/>
                </a:lnTo>
                <a:lnTo>
                  <a:pt x="65933" y="65938"/>
                </a:lnTo>
                <a:lnTo>
                  <a:pt x="57859" y="71392"/>
                </a:lnTo>
                <a:lnTo>
                  <a:pt x="47980" y="73393"/>
                </a:lnTo>
                <a:lnTo>
                  <a:pt x="87625" y="73393"/>
                </a:lnTo>
                <a:lnTo>
                  <a:pt x="92168" y="66648"/>
                </a:lnTo>
                <a:lnTo>
                  <a:pt x="95935" y="47967"/>
                </a:lnTo>
                <a:lnTo>
                  <a:pt x="92168" y="29301"/>
                </a:lnTo>
                <a:lnTo>
                  <a:pt x="87630" y="22567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10135" y="3345201"/>
            <a:ext cx="78740" cy="113664"/>
          </a:xfrm>
          <a:custGeom>
            <a:avLst/>
            <a:gdLst/>
            <a:ahLst/>
            <a:cxnLst/>
            <a:rect l="l" t="t" r="r" b="b"/>
            <a:pathLst>
              <a:path w="78739" h="113664">
                <a:moveTo>
                  <a:pt x="15824" y="0"/>
                </a:moveTo>
                <a:lnTo>
                  <a:pt x="0" y="76"/>
                </a:lnTo>
                <a:lnTo>
                  <a:pt x="228" y="1904"/>
                </a:lnTo>
                <a:lnTo>
                  <a:pt x="10298" y="61683"/>
                </a:lnTo>
                <a:lnTo>
                  <a:pt x="11582" y="69634"/>
                </a:lnTo>
                <a:lnTo>
                  <a:pt x="13030" y="78231"/>
                </a:lnTo>
                <a:lnTo>
                  <a:pt x="13830" y="82816"/>
                </a:lnTo>
                <a:lnTo>
                  <a:pt x="14579" y="87375"/>
                </a:lnTo>
                <a:lnTo>
                  <a:pt x="15989" y="95529"/>
                </a:lnTo>
                <a:lnTo>
                  <a:pt x="17348" y="103682"/>
                </a:lnTo>
                <a:lnTo>
                  <a:pt x="18067" y="107797"/>
                </a:lnTo>
                <a:lnTo>
                  <a:pt x="18802" y="112699"/>
                </a:lnTo>
                <a:lnTo>
                  <a:pt x="19126" y="113080"/>
                </a:lnTo>
                <a:lnTo>
                  <a:pt x="28498" y="113106"/>
                </a:lnTo>
                <a:lnTo>
                  <a:pt x="28841" y="112775"/>
                </a:lnTo>
                <a:lnTo>
                  <a:pt x="29880" y="107746"/>
                </a:lnTo>
                <a:lnTo>
                  <a:pt x="30276" y="105702"/>
                </a:lnTo>
                <a:lnTo>
                  <a:pt x="31521" y="99694"/>
                </a:lnTo>
                <a:lnTo>
                  <a:pt x="32791" y="93700"/>
                </a:lnTo>
                <a:lnTo>
                  <a:pt x="37940" y="69024"/>
                </a:lnTo>
                <a:lnTo>
                  <a:pt x="26746" y="69024"/>
                </a:lnTo>
                <a:lnTo>
                  <a:pt x="26441" y="68783"/>
                </a:lnTo>
                <a:lnTo>
                  <a:pt x="26250" y="68541"/>
                </a:lnTo>
                <a:lnTo>
                  <a:pt x="24209" y="54419"/>
                </a:lnTo>
                <a:lnTo>
                  <a:pt x="23355" y="48983"/>
                </a:lnTo>
                <a:lnTo>
                  <a:pt x="21382" y="35178"/>
                </a:lnTo>
                <a:lnTo>
                  <a:pt x="18757" y="17779"/>
                </a:lnTo>
                <a:lnTo>
                  <a:pt x="18319" y="14427"/>
                </a:lnTo>
                <a:lnTo>
                  <a:pt x="17411" y="8254"/>
                </a:lnTo>
                <a:lnTo>
                  <a:pt x="16763" y="4825"/>
                </a:lnTo>
                <a:lnTo>
                  <a:pt x="16230" y="190"/>
                </a:lnTo>
                <a:lnTo>
                  <a:pt x="15824" y="0"/>
                </a:lnTo>
                <a:close/>
              </a:path>
              <a:path w="78739" h="113664">
                <a:moveTo>
                  <a:pt x="52153" y="63690"/>
                </a:moveTo>
                <a:lnTo>
                  <a:pt x="39446" y="63690"/>
                </a:lnTo>
                <a:lnTo>
                  <a:pt x="39649" y="64211"/>
                </a:lnTo>
                <a:lnTo>
                  <a:pt x="41011" y="69024"/>
                </a:lnTo>
                <a:lnTo>
                  <a:pt x="42240" y="73558"/>
                </a:lnTo>
                <a:lnTo>
                  <a:pt x="43586" y="78231"/>
                </a:lnTo>
                <a:lnTo>
                  <a:pt x="53352" y="112699"/>
                </a:lnTo>
                <a:lnTo>
                  <a:pt x="53644" y="113106"/>
                </a:lnTo>
                <a:lnTo>
                  <a:pt x="60363" y="113106"/>
                </a:lnTo>
                <a:lnTo>
                  <a:pt x="60693" y="112775"/>
                </a:lnTo>
                <a:lnTo>
                  <a:pt x="61099" y="110439"/>
                </a:lnTo>
                <a:lnTo>
                  <a:pt x="62903" y="98348"/>
                </a:lnTo>
                <a:lnTo>
                  <a:pt x="64274" y="89509"/>
                </a:lnTo>
                <a:lnTo>
                  <a:pt x="65697" y="80657"/>
                </a:lnTo>
                <a:lnTo>
                  <a:pt x="66852" y="73101"/>
                </a:lnTo>
                <a:lnTo>
                  <a:pt x="67508" y="68973"/>
                </a:lnTo>
                <a:lnTo>
                  <a:pt x="53225" y="68973"/>
                </a:lnTo>
                <a:lnTo>
                  <a:pt x="52971" y="68681"/>
                </a:lnTo>
                <a:lnTo>
                  <a:pt x="52743" y="68541"/>
                </a:lnTo>
                <a:lnTo>
                  <a:pt x="52743" y="68402"/>
                </a:lnTo>
                <a:lnTo>
                  <a:pt x="52559" y="67043"/>
                </a:lnTo>
                <a:lnTo>
                  <a:pt x="52395" y="65506"/>
                </a:lnTo>
                <a:lnTo>
                  <a:pt x="52153" y="63690"/>
                </a:lnTo>
                <a:close/>
              </a:path>
              <a:path w="78739" h="113664">
                <a:moveTo>
                  <a:pt x="35674" y="38"/>
                </a:moveTo>
                <a:lnTo>
                  <a:pt x="35153" y="380"/>
                </a:lnTo>
                <a:lnTo>
                  <a:pt x="34661" y="3924"/>
                </a:lnTo>
                <a:lnTo>
                  <a:pt x="33733" y="11671"/>
                </a:lnTo>
                <a:lnTo>
                  <a:pt x="33427" y="14731"/>
                </a:lnTo>
                <a:lnTo>
                  <a:pt x="32740" y="20383"/>
                </a:lnTo>
                <a:lnTo>
                  <a:pt x="32308" y="23317"/>
                </a:lnTo>
                <a:lnTo>
                  <a:pt x="31597" y="29235"/>
                </a:lnTo>
                <a:lnTo>
                  <a:pt x="31318" y="32207"/>
                </a:lnTo>
                <a:lnTo>
                  <a:pt x="30505" y="38811"/>
                </a:lnTo>
                <a:lnTo>
                  <a:pt x="29997" y="42430"/>
                </a:lnTo>
                <a:lnTo>
                  <a:pt x="29184" y="49009"/>
                </a:lnTo>
                <a:lnTo>
                  <a:pt x="28539" y="55016"/>
                </a:lnTo>
                <a:lnTo>
                  <a:pt x="27355" y="64414"/>
                </a:lnTo>
                <a:lnTo>
                  <a:pt x="27177" y="66039"/>
                </a:lnTo>
                <a:lnTo>
                  <a:pt x="26746" y="69024"/>
                </a:lnTo>
                <a:lnTo>
                  <a:pt x="37940" y="69024"/>
                </a:lnTo>
                <a:lnTo>
                  <a:pt x="38365" y="66992"/>
                </a:lnTo>
                <a:lnTo>
                  <a:pt x="39128" y="63690"/>
                </a:lnTo>
                <a:lnTo>
                  <a:pt x="52153" y="63690"/>
                </a:lnTo>
                <a:lnTo>
                  <a:pt x="50037" y="47218"/>
                </a:lnTo>
                <a:lnTo>
                  <a:pt x="49377" y="41719"/>
                </a:lnTo>
                <a:lnTo>
                  <a:pt x="48501" y="35178"/>
                </a:lnTo>
                <a:lnTo>
                  <a:pt x="48062" y="32207"/>
                </a:lnTo>
                <a:lnTo>
                  <a:pt x="47282" y="26111"/>
                </a:lnTo>
                <a:lnTo>
                  <a:pt x="46993" y="23317"/>
                </a:lnTo>
                <a:lnTo>
                  <a:pt x="46189" y="17081"/>
                </a:lnTo>
                <a:lnTo>
                  <a:pt x="44818" y="7086"/>
                </a:lnTo>
                <a:lnTo>
                  <a:pt x="44437" y="3924"/>
                </a:lnTo>
                <a:lnTo>
                  <a:pt x="43954" y="495"/>
                </a:lnTo>
                <a:lnTo>
                  <a:pt x="43484" y="63"/>
                </a:lnTo>
                <a:lnTo>
                  <a:pt x="35674" y="38"/>
                </a:lnTo>
                <a:close/>
              </a:path>
              <a:path w="78739" h="113664">
                <a:moveTo>
                  <a:pt x="78320" y="25"/>
                </a:moveTo>
                <a:lnTo>
                  <a:pt x="58496" y="29768"/>
                </a:lnTo>
                <a:lnTo>
                  <a:pt x="57511" y="37020"/>
                </a:lnTo>
                <a:lnTo>
                  <a:pt x="57043" y="40220"/>
                </a:lnTo>
                <a:lnTo>
                  <a:pt x="56083" y="47472"/>
                </a:lnTo>
                <a:lnTo>
                  <a:pt x="55693" y="51015"/>
                </a:lnTo>
                <a:lnTo>
                  <a:pt x="54717" y="58470"/>
                </a:lnTo>
                <a:lnTo>
                  <a:pt x="53682" y="66039"/>
                </a:lnTo>
                <a:lnTo>
                  <a:pt x="53225" y="68973"/>
                </a:lnTo>
                <a:lnTo>
                  <a:pt x="67508" y="68973"/>
                </a:lnTo>
                <a:lnTo>
                  <a:pt x="69875" y="54419"/>
                </a:lnTo>
                <a:lnTo>
                  <a:pt x="73228" y="33172"/>
                </a:lnTo>
                <a:lnTo>
                  <a:pt x="74251" y="26111"/>
                </a:lnTo>
                <a:lnTo>
                  <a:pt x="76656" y="11429"/>
                </a:lnTo>
                <a:lnTo>
                  <a:pt x="77932" y="3073"/>
                </a:lnTo>
                <a:lnTo>
                  <a:pt x="78320" y="25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69264" y="3364438"/>
            <a:ext cx="44450" cy="94615"/>
          </a:xfrm>
          <a:custGeom>
            <a:avLst/>
            <a:gdLst/>
            <a:ahLst/>
            <a:cxnLst/>
            <a:rect l="l" t="t" r="r" b="b"/>
            <a:pathLst>
              <a:path w="44450" h="94614">
                <a:moveTo>
                  <a:pt x="43891" y="47777"/>
                </a:moveTo>
                <a:lnTo>
                  <a:pt x="15303" y="47777"/>
                </a:lnTo>
                <a:lnTo>
                  <a:pt x="36017" y="94157"/>
                </a:lnTo>
                <a:lnTo>
                  <a:pt x="38620" y="94068"/>
                </a:lnTo>
                <a:lnTo>
                  <a:pt x="43891" y="93789"/>
                </a:lnTo>
                <a:lnTo>
                  <a:pt x="43891" y="47777"/>
                </a:lnTo>
                <a:close/>
              </a:path>
              <a:path w="44450" h="94614">
                <a:moveTo>
                  <a:pt x="7518" y="0"/>
                </a:moveTo>
                <a:lnTo>
                  <a:pt x="4851" y="50"/>
                </a:lnTo>
                <a:lnTo>
                  <a:pt x="0" y="254"/>
                </a:lnTo>
                <a:lnTo>
                  <a:pt x="0" y="93840"/>
                </a:lnTo>
                <a:lnTo>
                  <a:pt x="15062" y="93840"/>
                </a:lnTo>
                <a:lnTo>
                  <a:pt x="15062" y="47853"/>
                </a:lnTo>
                <a:lnTo>
                  <a:pt x="15303" y="47777"/>
                </a:lnTo>
                <a:lnTo>
                  <a:pt x="43891" y="47777"/>
                </a:lnTo>
                <a:lnTo>
                  <a:pt x="43891" y="45389"/>
                </a:lnTo>
                <a:lnTo>
                  <a:pt x="28765" y="45389"/>
                </a:lnTo>
                <a:lnTo>
                  <a:pt x="27990" y="43764"/>
                </a:lnTo>
                <a:lnTo>
                  <a:pt x="27343" y="42468"/>
                </a:lnTo>
                <a:lnTo>
                  <a:pt x="16916" y="19773"/>
                </a:lnTo>
                <a:lnTo>
                  <a:pt x="15671" y="17119"/>
                </a:lnTo>
                <a:lnTo>
                  <a:pt x="14401" y="14503"/>
                </a:lnTo>
                <a:lnTo>
                  <a:pt x="13182" y="11836"/>
                </a:lnTo>
                <a:lnTo>
                  <a:pt x="11430" y="8089"/>
                </a:lnTo>
                <a:lnTo>
                  <a:pt x="9753" y="4318"/>
                </a:lnTo>
                <a:lnTo>
                  <a:pt x="7912" y="317"/>
                </a:lnTo>
                <a:lnTo>
                  <a:pt x="7518" y="0"/>
                </a:lnTo>
                <a:close/>
              </a:path>
              <a:path w="44450" h="94614">
                <a:moveTo>
                  <a:pt x="43891" y="50"/>
                </a:moveTo>
                <a:lnTo>
                  <a:pt x="28765" y="50"/>
                </a:lnTo>
                <a:lnTo>
                  <a:pt x="28765" y="45389"/>
                </a:lnTo>
                <a:lnTo>
                  <a:pt x="43891" y="45389"/>
                </a:lnTo>
                <a:lnTo>
                  <a:pt x="43891" y="5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19638" y="3364443"/>
            <a:ext cx="44450" cy="94615"/>
          </a:xfrm>
          <a:custGeom>
            <a:avLst/>
            <a:gdLst/>
            <a:ahLst/>
            <a:cxnLst/>
            <a:rect l="l" t="t" r="r" b="b"/>
            <a:pathLst>
              <a:path w="44450" h="94614">
                <a:moveTo>
                  <a:pt x="43916" y="47472"/>
                </a:moveTo>
                <a:lnTo>
                  <a:pt x="14985" y="47472"/>
                </a:lnTo>
                <a:lnTo>
                  <a:pt x="15430" y="47701"/>
                </a:lnTo>
                <a:lnTo>
                  <a:pt x="15646" y="47967"/>
                </a:lnTo>
                <a:lnTo>
                  <a:pt x="23622" y="65900"/>
                </a:lnTo>
                <a:lnTo>
                  <a:pt x="32651" y="86029"/>
                </a:lnTo>
                <a:lnTo>
                  <a:pt x="36093" y="93840"/>
                </a:lnTo>
                <a:lnTo>
                  <a:pt x="36436" y="94081"/>
                </a:lnTo>
                <a:lnTo>
                  <a:pt x="43649" y="93840"/>
                </a:lnTo>
                <a:lnTo>
                  <a:pt x="43867" y="93560"/>
                </a:lnTo>
                <a:lnTo>
                  <a:pt x="43916" y="47472"/>
                </a:lnTo>
                <a:close/>
              </a:path>
              <a:path w="44450" h="94614">
                <a:moveTo>
                  <a:pt x="7492" y="0"/>
                </a:moveTo>
                <a:lnTo>
                  <a:pt x="6718" y="50"/>
                </a:lnTo>
                <a:lnTo>
                  <a:pt x="253" y="266"/>
                </a:lnTo>
                <a:lnTo>
                  <a:pt x="0" y="596"/>
                </a:lnTo>
                <a:lnTo>
                  <a:pt x="0" y="93560"/>
                </a:lnTo>
                <a:lnTo>
                  <a:pt x="304" y="93840"/>
                </a:lnTo>
                <a:lnTo>
                  <a:pt x="14719" y="93865"/>
                </a:lnTo>
                <a:lnTo>
                  <a:pt x="14928" y="93560"/>
                </a:lnTo>
                <a:lnTo>
                  <a:pt x="14985" y="47472"/>
                </a:lnTo>
                <a:lnTo>
                  <a:pt x="43916" y="47472"/>
                </a:lnTo>
                <a:lnTo>
                  <a:pt x="43916" y="44996"/>
                </a:lnTo>
                <a:lnTo>
                  <a:pt x="28638" y="44996"/>
                </a:lnTo>
                <a:lnTo>
                  <a:pt x="28473" y="44691"/>
                </a:lnTo>
                <a:lnTo>
                  <a:pt x="28282" y="44449"/>
                </a:lnTo>
                <a:lnTo>
                  <a:pt x="25171" y="37731"/>
                </a:lnTo>
                <a:lnTo>
                  <a:pt x="23672" y="34556"/>
                </a:lnTo>
                <a:lnTo>
                  <a:pt x="22199" y="31305"/>
                </a:lnTo>
                <a:lnTo>
                  <a:pt x="19202" y="24853"/>
                </a:lnTo>
                <a:lnTo>
                  <a:pt x="7912" y="241"/>
                </a:lnTo>
                <a:lnTo>
                  <a:pt x="7492" y="0"/>
                </a:lnTo>
                <a:close/>
              </a:path>
              <a:path w="44450" h="94614">
                <a:moveTo>
                  <a:pt x="29209" y="0"/>
                </a:moveTo>
                <a:lnTo>
                  <a:pt x="29023" y="241"/>
                </a:lnTo>
                <a:lnTo>
                  <a:pt x="28943" y="44919"/>
                </a:lnTo>
                <a:lnTo>
                  <a:pt x="28638" y="44996"/>
                </a:lnTo>
                <a:lnTo>
                  <a:pt x="43916" y="44996"/>
                </a:lnTo>
                <a:lnTo>
                  <a:pt x="43833" y="241"/>
                </a:lnTo>
                <a:lnTo>
                  <a:pt x="43599" y="25"/>
                </a:lnTo>
                <a:lnTo>
                  <a:pt x="29209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69512" y="3364491"/>
            <a:ext cx="44450" cy="93980"/>
          </a:xfrm>
          <a:custGeom>
            <a:avLst/>
            <a:gdLst/>
            <a:ahLst/>
            <a:cxnLst/>
            <a:rect l="l" t="t" r="r" b="b"/>
            <a:pathLst>
              <a:path w="44450" h="93979">
                <a:moveTo>
                  <a:pt x="15532" y="0"/>
                </a:moveTo>
                <a:lnTo>
                  <a:pt x="0" y="0"/>
                </a:lnTo>
                <a:lnTo>
                  <a:pt x="0" y="93764"/>
                </a:lnTo>
                <a:lnTo>
                  <a:pt x="15570" y="93764"/>
                </a:lnTo>
                <a:lnTo>
                  <a:pt x="15570" y="54902"/>
                </a:lnTo>
                <a:lnTo>
                  <a:pt x="43878" y="54902"/>
                </a:lnTo>
                <a:lnTo>
                  <a:pt x="43878" y="38125"/>
                </a:lnTo>
                <a:lnTo>
                  <a:pt x="15532" y="38125"/>
                </a:lnTo>
                <a:lnTo>
                  <a:pt x="15532" y="0"/>
                </a:lnTo>
                <a:close/>
              </a:path>
              <a:path w="44450" h="93979">
                <a:moveTo>
                  <a:pt x="43878" y="54902"/>
                </a:moveTo>
                <a:lnTo>
                  <a:pt x="28371" y="54902"/>
                </a:lnTo>
                <a:lnTo>
                  <a:pt x="28371" y="93738"/>
                </a:lnTo>
                <a:lnTo>
                  <a:pt x="43878" y="93738"/>
                </a:lnTo>
                <a:lnTo>
                  <a:pt x="43878" y="54902"/>
                </a:lnTo>
                <a:close/>
              </a:path>
              <a:path w="44450" h="93979">
                <a:moveTo>
                  <a:pt x="43878" y="0"/>
                </a:moveTo>
                <a:lnTo>
                  <a:pt x="28295" y="0"/>
                </a:lnTo>
                <a:lnTo>
                  <a:pt x="28295" y="38125"/>
                </a:lnTo>
                <a:lnTo>
                  <a:pt x="43878" y="38125"/>
                </a:lnTo>
                <a:lnTo>
                  <a:pt x="43878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24115" y="3364465"/>
            <a:ext cx="43815" cy="95885"/>
          </a:xfrm>
          <a:custGeom>
            <a:avLst/>
            <a:gdLst/>
            <a:ahLst/>
            <a:cxnLst/>
            <a:rect l="l" t="t" r="r" b="b"/>
            <a:pathLst>
              <a:path w="43814" h="95885">
                <a:moveTo>
                  <a:pt x="15608" y="25"/>
                </a:moveTo>
                <a:lnTo>
                  <a:pt x="0" y="25"/>
                </a:lnTo>
                <a:lnTo>
                  <a:pt x="38" y="69545"/>
                </a:lnTo>
                <a:lnTo>
                  <a:pt x="289" y="71793"/>
                </a:lnTo>
                <a:lnTo>
                  <a:pt x="469" y="74002"/>
                </a:lnTo>
                <a:lnTo>
                  <a:pt x="19278" y="95135"/>
                </a:lnTo>
                <a:lnTo>
                  <a:pt x="22466" y="95504"/>
                </a:lnTo>
                <a:lnTo>
                  <a:pt x="25552" y="95135"/>
                </a:lnTo>
                <a:lnTo>
                  <a:pt x="34112" y="92798"/>
                </a:lnTo>
                <a:lnTo>
                  <a:pt x="37998" y="89268"/>
                </a:lnTo>
                <a:lnTo>
                  <a:pt x="42355" y="80340"/>
                </a:lnTo>
                <a:lnTo>
                  <a:pt x="21158" y="80340"/>
                </a:lnTo>
                <a:lnTo>
                  <a:pt x="16090" y="75933"/>
                </a:lnTo>
                <a:lnTo>
                  <a:pt x="15743" y="73774"/>
                </a:lnTo>
                <a:lnTo>
                  <a:pt x="15656" y="69545"/>
                </a:lnTo>
                <a:lnTo>
                  <a:pt x="15608" y="25"/>
                </a:lnTo>
                <a:close/>
              </a:path>
              <a:path w="43814" h="95885">
                <a:moveTo>
                  <a:pt x="43560" y="0"/>
                </a:moveTo>
                <a:lnTo>
                  <a:pt x="27952" y="0"/>
                </a:lnTo>
                <a:lnTo>
                  <a:pt x="27874" y="71932"/>
                </a:lnTo>
                <a:lnTo>
                  <a:pt x="27508" y="73774"/>
                </a:lnTo>
                <a:lnTo>
                  <a:pt x="25742" y="79527"/>
                </a:lnTo>
                <a:lnTo>
                  <a:pt x="21158" y="80340"/>
                </a:lnTo>
                <a:lnTo>
                  <a:pt x="42355" y="80340"/>
                </a:lnTo>
                <a:lnTo>
                  <a:pt x="42900" y="79222"/>
                </a:lnTo>
                <a:lnTo>
                  <a:pt x="43473" y="74320"/>
                </a:lnTo>
                <a:lnTo>
                  <a:pt x="43560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24464" y="3345230"/>
            <a:ext cx="35560" cy="113664"/>
          </a:xfrm>
          <a:custGeom>
            <a:avLst/>
            <a:gdLst/>
            <a:ahLst/>
            <a:cxnLst/>
            <a:rect l="l" t="t" r="r" b="b"/>
            <a:pathLst>
              <a:path w="35560" h="113664">
                <a:moveTo>
                  <a:pt x="35242" y="0"/>
                </a:moveTo>
                <a:lnTo>
                  <a:pt x="0" y="0"/>
                </a:lnTo>
                <a:lnTo>
                  <a:pt x="0" y="113042"/>
                </a:lnTo>
                <a:lnTo>
                  <a:pt x="35179" y="113042"/>
                </a:lnTo>
                <a:lnTo>
                  <a:pt x="35179" y="96697"/>
                </a:lnTo>
                <a:lnTo>
                  <a:pt x="15379" y="96697"/>
                </a:lnTo>
                <a:lnTo>
                  <a:pt x="15379" y="62928"/>
                </a:lnTo>
                <a:lnTo>
                  <a:pt x="32321" y="62928"/>
                </a:lnTo>
                <a:lnTo>
                  <a:pt x="32321" y="46824"/>
                </a:lnTo>
                <a:lnTo>
                  <a:pt x="15405" y="46824"/>
                </a:lnTo>
                <a:lnTo>
                  <a:pt x="15405" y="16433"/>
                </a:lnTo>
                <a:lnTo>
                  <a:pt x="35242" y="16433"/>
                </a:lnTo>
                <a:lnTo>
                  <a:pt x="35242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45179" y="3364224"/>
            <a:ext cx="50165" cy="94615"/>
          </a:xfrm>
          <a:custGeom>
            <a:avLst/>
            <a:gdLst/>
            <a:ahLst/>
            <a:cxnLst/>
            <a:rect l="l" t="t" r="r" b="b"/>
            <a:pathLst>
              <a:path w="50164" h="94614">
                <a:moveTo>
                  <a:pt x="31140" y="0"/>
                </a:moveTo>
                <a:lnTo>
                  <a:pt x="19049" y="0"/>
                </a:lnTo>
                <a:lnTo>
                  <a:pt x="0" y="94107"/>
                </a:lnTo>
                <a:lnTo>
                  <a:pt x="15735" y="90525"/>
                </a:lnTo>
                <a:lnTo>
                  <a:pt x="16067" y="88671"/>
                </a:lnTo>
                <a:lnTo>
                  <a:pt x="17983" y="78765"/>
                </a:lnTo>
                <a:lnTo>
                  <a:pt x="46965" y="78765"/>
                </a:lnTo>
                <a:lnTo>
                  <a:pt x="43748" y="62750"/>
                </a:lnTo>
                <a:lnTo>
                  <a:pt x="20815" y="62750"/>
                </a:lnTo>
                <a:lnTo>
                  <a:pt x="24777" y="37299"/>
                </a:lnTo>
                <a:lnTo>
                  <a:pt x="38634" y="37299"/>
                </a:lnTo>
                <a:lnTo>
                  <a:pt x="31140" y="0"/>
                </a:lnTo>
                <a:close/>
              </a:path>
              <a:path w="50164" h="94614">
                <a:moveTo>
                  <a:pt x="46965" y="78765"/>
                </a:moveTo>
                <a:lnTo>
                  <a:pt x="31876" y="78765"/>
                </a:lnTo>
                <a:lnTo>
                  <a:pt x="31940" y="79552"/>
                </a:lnTo>
                <a:lnTo>
                  <a:pt x="32816" y="84124"/>
                </a:lnTo>
                <a:lnTo>
                  <a:pt x="33806" y="89141"/>
                </a:lnTo>
                <a:lnTo>
                  <a:pt x="34721" y="94005"/>
                </a:lnTo>
                <a:lnTo>
                  <a:pt x="50037" y="94056"/>
                </a:lnTo>
                <a:lnTo>
                  <a:pt x="46965" y="78765"/>
                </a:lnTo>
                <a:close/>
              </a:path>
              <a:path w="50164" h="94614">
                <a:moveTo>
                  <a:pt x="38634" y="37299"/>
                </a:moveTo>
                <a:lnTo>
                  <a:pt x="25069" y="37299"/>
                </a:lnTo>
                <a:lnTo>
                  <a:pt x="28994" y="62750"/>
                </a:lnTo>
                <a:lnTo>
                  <a:pt x="43748" y="62750"/>
                </a:lnTo>
                <a:lnTo>
                  <a:pt x="38634" y="37299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74813" y="3364471"/>
            <a:ext cx="35560" cy="93980"/>
          </a:xfrm>
          <a:custGeom>
            <a:avLst/>
            <a:gdLst/>
            <a:ahLst/>
            <a:cxnLst/>
            <a:rect l="l" t="t" r="r" b="b"/>
            <a:pathLst>
              <a:path w="35560" h="93979">
                <a:moveTo>
                  <a:pt x="35064" y="0"/>
                </a:moveTo>
                <a:lnTo>
                  <a:pt x="266" y="0"/>
                </a:lnTo>
                <a:lnTo>
                  <a:pt x="0" y="317"/>
                </a:lnTo>
                <a:lnTo>
                  <a:pt x="24" y="93535"/>
                </a:lnTo>
                <a:lnTo>
                  <a:pt x="279" y="93802"/>
                </a:lnTo>
                <a:lnTo>
                  <a:pt x="34950" y="93802"/>
                </a:lnTo>
                <a:lnTo>
                  <a:pt x="35255" y="93535"/>
                </a:lnTo>
                <a:lnTo>
                  <a:pt x="35255" y="77889"/>
                </a:lnTo>
                <a:lnTo>
                  <a:pt x="34973" y="77584"/>
                </a:lnTo>
                <a:lnTo>
                  <a:pt x="15316" y="77584"/>
                </a:lnTo>
                <a:lnTo>
                  <a:pt x="15316" y="53517"/>
                </a:lnTo>
                <a:lnTo>
                  <a:pt x="32095" y="53517"/>
                </a:lnTo>
                <a:lnTo>
                  <a:pt x="32372" y="53263"/>
                </a:lnTo>
                <a:lnTo>
                  <a:pt x="32372" y="37871"/>
                </a:lnTo>
                <a:lnTo>
                  <a:pt x="32094" y="37604"/>
                </a:lnTo>
                <a:lnTo>
                  <a:pt x="15316" y="37604"/>
                </a:lnTo>
                <a:lnTo>
                  <a:pt x="15316" y="16446"/>
                </a:lnTo>
                <a:lnTo>
                  <a:pt x="34984" y="16446"/>
                </a:lnTo>
                <a:lnTo>
                  <a:pt x="35255" y="16128"/>
                </a:lnTo>
                <a:lnTo>
                  <a:pt x="35204" y="317"/>
                </a:lnTo>
                <a:lnTo>
                  <a:pt x="35064" y="0"/>
                </a:lnTo>
                <a:close/>
              </a:path>
              <a:path w="35560" h="93979">
                <a:moveTo>
                  <a:pt x="34950" y="77558"/>
                </a:moveTo>
                <a:lnTo>
                  <a:pt x="15316" y="77584"/>
                </a:lnTo>
                <a:lnTo>
                  <a:pt x="34973" y="77584"/>
                </a:lnTo>
                <a:close/>
              </a:path>
              <a:path w="35560" h="93979">
                <a:moveTo>
                  <a:pt x="32095" y="53517"/>
                </a:moveTo>
                <a:lnTo>
                  <a:pt x="15316" y="53517"/>
                </a:lnTo>
                <a:lnTo>
                  <a:pt x="32067" y="53543"/>
                </a:lnTo>
                <a:close/>
              </a:path>
              <a:path w="35560" h="93979">
                <a:moveTo>
                  <a:pt x="32067" y="37579"/>
                </a:moveTo>
                <a:lnTo>
                  <a:pt x="15316" y="37604"/>
                </a:lnTo>
                <a:lnTo>
                  <a:pt x="32094" y="37604"/>
                </a:lnTo>
                <a:close/>
              </a:path>
              <a:path w="35560" h="93979">
                <a:moveTo>
                  <a:pt x="34984" y="16446"/>
                </a:moveTo>
                <a:lnTo>
                  <a:pt x="15316" y="16446"/>
                </a:lnTo>
                <a:lnTo>
                  <a:pt x="34963" y="16471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98285" y="3363241"/>
            <a:ext cx="41275" cy="97155"/>
          </a:xfrm>
          <a:custGeom>
            <a:avLst/>
            <a:gdLst/>
            <a:ahLst/>
            <a:cxnLst/>
            <a:rect l="l" t="t" r="r" b="b"/>
            <a:pathLst>
              <a:path w="41275" h="97154">
                <a:moveTo>
                  <a:pt x="5003" y="72364"/>
                </a:moveTo>
                <a:lnTo>
                  <a:pt x="0" y="88658"/>
                </a:lnTo>
                <a:lnTo>
                  <a:pt x="6451" y="93624"/>
                </a:lnTo>
                <a:lnTo>
                  <a:pt x="13512" y="96964"/>
                </a:lnTo>
                <a:lnTo>
                  <a:pt x="24485" y="96405"/>
                </a:lnTo>
                <a:lnTo>
                  <a:pt x="27000" y="95770"/>
                </a:lnTo>
                <a:lnTo>
                  <a:pt x="29248" y="94513"/>
                </a:lnTo>
                <a:lnTo>
                  <a:pt x="34010" y="91909"/>
                </a:lnTo>
                <a:lnTo>
                  <a:pt x="37033" y="87820"/>
                </a:lnTo>
                <a:lnTo>
                  <a:pt x="39721" y="80086"/>
                </a:lnTo>
                <a:lnTo>
                  <a:pt x="18135" y="80086"/>
                </a:lnTo>
                <a:lnTo>
                  <a:pt x="15976" y="79552"/>
                </a:lnTo>
                <a:lnTo>
                  <a:pt x="10642" y="77127"/>
                </a:lnTo>
                <a:lnTo>
                  <a:pt x="7797" y="74917"/>
                </a:lnTo>
                <a:lnTo>
                  <a:pt x="5003" y="72364"/>
                </a:lnTo>
                <a:close/>
              </a:path>
              <a:path w="41275" h="97154">
                <a:moveTo>
                  <a:pt x="28333" y="0"/>
                </a:moveTo>
                <a:lnTo>
                  <a:pt x="18846" y="0"/>
                </a:lnTo>
                <a:lnTo>
                  <a:pt x="16598" y="558"/>
                </a:lnTo>
                <a:lnTo>
                  <a:pt x="8788" y="4216"/>
                </a:lnTo>
                <a:lnTo>
                  <a:pt x="5270" y="8889"/>
                </a:lnTo>
                <a:lnTo>
                  <a:pt x="1600" y="18973"/>
                </a:lnTo>
                <a:lnTo>
                  <a:pt x="927" y="23380"/>
                </a:lnTo>
                <a:lnTo>
                  <a:pt x="1790" y="31635"/>
                </a:lnTo>
                <a:lnTo>
                  <a:pt x="2730" y="34988"/>
                </a:lnTo>
                <a:lnTo>
                  <a:pt x="6731" y="43446"/>
                </a:lnTo>
                <a:lnTo>
                  <a:pt x="13817" y="52425"/>
                </a:lnTo>
                <a:lnTo>
                  <a:pt x="18529" y="58280"/>
                </a:lnTo>
                <a:lnTo>
                  <a:pt x="23406" y="64896"/>
                </a:lnTo>
                <a:lnTo>
                  <a:pt x="25654" y="68745"/>
                </a:lnTo>
                <a:lnTo>
                  <a:pt x="24688" y="76834"/>
                </a:lnTo>
                <a:lnTo>
                  <a:pt x="23456" y="78968"/>
                </a:lnTo>
                <a:lnTo>
                  <a:pt x="20307" y="79603"/>
                </a:lnTo>
                <a:lnTo>
                  <a:pt x="18135" y="80086"/>
                </a:lnTo>
                <a:lnTo>
                  <a:pt x="39721" y="80086"/>
                </a:lnTo>
                <a:lnTo>
                  <a:pt x="40449" y="77990"/>
                </a:lnTo>
                <a:lnTo>
                  <a:pt x="41021" y="73151"/>
                </a:lnTo>
                <a:lnTo>
                  <a:pt x="40487" y="63804"/>
                </a:lnTo>
                <a:lnTo>
                  <a:pt x="39420" y="59753"/>
                </a:lnTo>
                <a:lnTo>
                  <a:pt x="37566" y="55892"/>
                </a:lnTo>
                <a:lnTo>
                  <a:pt x="34531" y="49656"/>
                </a:lnTo>
                <a:lnTo>
                  <a:pt x="30111" y="44373"/>
                </a:lnTo>
                <a:lnTo>
                  <a:pt x="21005" y="33324"/>
                </a:lnTo>
                <a:lnTo>
                  <a:pt x="16916" y="27292"/>
                </a:lnTo>
                <a:lnTo>
                  <a:pt x="16281" y="23990"/>
                </a:lnTo>
                <a:lnTo>
                  <a:pt x="18237" y="18618"/>
                </a:lnTo>
                <a:lnTo>
                  <a:pt x="20574" y="16763"/>
                </a:lnTo>
                <a:lnTo>
                  <a:pt x="25552" y="16675"/>
                </a:lnTo>
                <a:lnTo>
                  <a:pt x="35718" y="16675"/>
                </a:lnTo>
                <a:lnTo>
                  <a:pt x="39293" y="5422"/>
                </a:lnTo>
                <a:lnTo>
                  <a:pt x="36728" y="4076"/>
                </a:lnTo>
                <a:lnTo>
                  <a:pt x="34239" y="2590"/>
                </a:lnTo>
                <a:lnTo>
                  <a:pt x="28333" y="0"/>
                </a:lnTo>
                <a:close/>
              </a:path>
              <a:path w="41275" h="97154">
                <a:moveTo>
                  <a:pt x="35718" y="16675"/>
                </a:moveTo>
                <a:lnTo>
                  <a:pt x="25552" y="16675"/>
                </a:lnTo>
                <a:lnTo>
                  <a:pt x="27940" y="17602"/>
                </a:lnTo>
                <a:lnTo>
                  <a:pt x="30149" y="19138"/>
                </a:lnTo>
                <a:lnTo>
                  <a:pt x="31445" y="20002"/>
                </a:lnTo>
                <a:lnTo>
                  <a:pt x="32664" y="20980"/>
                </a:lnTo>
                <a:lnTo>
                  <a:pt x="34023" y="22009"/>
                </a:lnTo>
                <a:lnTo>
                  <a:pt x="35718" y="16675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74996" y="3362648"/>
            <a:ext cx="41275" cy="97790"/>
          </a:xfrm>
          <a:custGeom>
            <a:avLst/>
            <a:gdLst/>
            <a:ahLst/>
            <a:cxnLst/>
            <a:rect l="l" t="t" r="r" b="b"/>
            <a:pathLst>
              <a:path w="41275" h="97789">
                <a:moveTo>
                  <a:pt x="4876" y="73329"/>
                </a:moveTo>
                <a:lnTo>
                  <a:pt x="3352" y="78270"/>
                </a:lnTo>
                <a:lnTo>
                  <a:pt x="1943" y="83185"/>
                </a:lnTo>
                <a:lnTo>
                  <a:pt x="380" y="88036"/>
                </a:lnTo>
                <a:lnTo>
                  <a:pt x="0" y="89154"/>
                </a:lnTo>
                <a:lnTo>
                  <a:pt x="342" y="89662"/>
                </a:lnTo>
                <a:lnTo>
                  <a:pt x="1142" y="90144"/>
                </a:lnTo>
                <a:lnTo>
                  <a:pt x="3809" y="91655"/>
                </a:lnTo>
                <a:lnTo>
                  <a:pt x="6362" y="93370"/>
                </a:lnTo>
                <a:lnTo>
                  <a:pt x="13652" y="96837"/>
                </a:lnTo>
                <a:lnTo>
                  <a:pt x="18440" y="97612"/>
                </a:lnTo>
                <a:lnTo>
                  <a:pt x="30454" y="95923"/>
                </a:lnTo>
                <a:lnTo>
                  <a:pt x="34886" y="91655"/>
                </a:lnTo>
                <a:lnTo>
                  <a:pt x="39827" y="81813"/>
                </a:lnTo>
                <a:lnTo>
                  <a:pt x="40061" y="80454"/>
                </a:lnTo>
                <a:lnTo>
                  <a:pt x="17500" y="80454"/>
                </a:lnTo>
                <a:lnTo>
                  <a:pt x="15341" y="80073"/>
                </a:lnTo>
                <a:lnTo>
                  <a:pt x="10540" y="77241"/>
                </a:lnTo>
                <a:lnTo>
                  <a:pt x="7785" y="75247"/>
                </a:lnTo>
                <a:lnTo>
                  <a:pt x="4876" y="73329"/>
                </a:lnTo>
                <a:close/>
              </a:path>
              <a:path w="41275" h="97789">
                <a:moveTo>
                  <a:pt x="22923" y="0"/>
                </a:moveTo>
                <a:lnTo>
                  <a:pt x="901" y="23279"/>
                </a:lnTo>
                <a:lnTo>
                  <a:pt x="1409" y="27813"/>
                </a:lnTo>
                <a:lnTo>
                  <a:pt x="1650" y="29768"/>
                </a:lnTo>
                <a:lnTo>
                  <a:pt x="1828" y="31762"/>
                </a:lnTo>
                <a:lnTo>
                  <a:pt x="4432" y="41211"/>
                </a:lnTo>
                <a:lnTo>
                  <a:pt x="9245" y="47205"/>
                </a:lnTo>
                <a:lnTo>
                  <a:pt x="16890" y="56959"/>
                </a:lnTo>
                <a:lnTo>
                  <a:pt x="19926" y="60629"/>
                </a:lnTo>
                <a:lnTo>
                  <a:pt x="24460" y="67525"/>
                </a:lnTo>
                <a:lnTo>
                  <a:pt x="25679" y="70853"/>
                </a:lnTo>
                <a:lnTo>
                  <a:pt x="24536" y="77724"/>
                </a:lnTo>
                <a:lnTo>
                  <a:pt x="22415" y="80149"/>
                </a:lnTo>
                <a:lnTo>
                  <a:pt x="17500" y="80454"/>
                </a:lnTo>
                <a:lnTo>
                  <a:pt x="40061" y="80454"/>
                </a:lnTo>
                <a:lnTo>
                  <a:pt x="40563" y="77533"/>
                </a:lnTo>
                <a:lnTo>
                  <a:pt x="41097" y="69215"/>
                </a:lnTo>
                <a:lnTo>
                  <a:pt x="40639" y="65227"/>
                </a:lnTo>
                <a:lnTo>
                  <a:pt x="37617" y="55346"/>
                </a:lnTo>
                <a:lnTo>
                  <a:pt x="34201" y="50253"/>
                </a:lnTo>
                <a:lnTo>
                  <a:pt x="27115" y="41211"/>
                </a:lnTo>
                <a:lnTo>
                  <a:pt x="23799" y="37388"/>
                </a:lnTo>
                <a:lnTo>
                  <a:pt x="20573" y="33350"/>
                </a:lnTo>
                <a:lnTo>
                  <a:pt x="18287" y="30416"/>
                </a:lnTo>
                <a:lnTo>
                  <a:pt x="16560" y="27292"/>
                </a:lnTo>
                <a:lnTo>
                  <a:pt x="17259" y="21120"/>
                </a:lnTo>
                <a:lnTo>
                  <a:pt x="18580" y="18288"/>
                </a:lnTo>
                <a:lnTo>
                  <a:pt x="24206" y="16865"/>
                </a:lnTo>
                <a:lnTo>
                  <a:pt x="35846" y="16865"/>
                </a:lnTo>
                <a:lnTo>
                  <a:pt x="37503" y="11671"/>
                </a:lnTo>
                <a:lnTo>
                  <a:pt x="39255" y="6057"/>
                </a:lnTo>
                <a:lnTo>
                  <a:pt x="36944" y="4800"/>
                </a:lnTo>
                <a:lnTo>
                  <a:pt x="34709" y="3365"/>
                </a:lnTo>
                <a:lnTo>
                  <a:pt x="27749" y="304"/>
                </a:lnTo>
                <a:lnTo>
                  <a:pt x="22923" y="0"/>
                </a:lnTo>
                <a:close/>
              </a:path>
              <a:path w="41275" h="97789">
                <a:moveTo>
                  <a:pt x="35846" y="16865"/>
                </a:moveTo>
                <a:lnTo>
                  <a:pt x="24206" y="16865"/>
                </a:lnTo>
                <a:lnTo>
                  <a:pt x="26898" y="17614"/>
                </a:lnTo>
                <a:lnTo>
                  <a:pt x="30949" y="20294"/>
                </a:lnTo>
                <a:lnTo>
                  <a:pt x="32423" y="21399"/>
                </a:lnTo>
                <a:lnTo>
                  <a:pt x="34035" y="22542"/>
                </a:lnTo>
                <a:lnTo>
                  <a:pt x="35846" y="16865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21067" y="3364490"/>
            <a:ext cx="40640" cy="93980"/>
          </a:xfrm>
          <a:custGeom>
            <a:avLst/>
            <a:gdLst/>
            <a:ahLst/>
            <a:cxnLst/>
            <a:rect l="l" t="t" r="r" b="b"/>
            <a:pathLst>
              <a:path w="40639" h="93979">
                <a:moveTo>
                  <a:pt x="40271" y="0"/>
                </a:moveTo>
                <a:lnTo>
                  <a:pt x="0" y="0"/>
                </a:lnTo>
                <a:lnTo>
                  <a:pt x="0" y="16764"/>
                </a:lnTo>
                <a:lnTo>
                  <a:pt x="12445" y="16764"/>
                </a:lnTo>
                <a:lnTo>
                  <a:pt x="12445" y="93738"/>
                </a:lnTo>
                <a:lnTo>
                  <a:pt x="28130" y="93738"/>
                </a:lnTo>
                <a:lnTo>
                  <a:pt x="28130" y="16700"/>
                </a:lnTo>
                <a:lnTo>
                  <a:pt x="40271" y="16700"/>
                </a:lnTo>
                <a:lnTo>
                  <a:pt x="40271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42237" y="3364471"/>
            <a:ext cx="40640" cy="93980"/>
          </a:xfrm>
          <a:custGeom>
            <a:avLst/>
            <a:gdLst/>
            <a:ahLst/>
            <a:cxnLst/>
            <a:rect l="l" t="t" r="r" b="b"/>
            <a:pathLst>
              <a:path w="40639" h="93979">
                <a:moveTo>
                  <a:pt x="40297" y="0"/>
                </a:moveTo>
                <a:lnTo>
                  <a:pt x="0" y="0"/>
                </a:lnTo>
                <a:lnTo>
                  <a:pt x="0" y="16751"/>
                </a:lnTo>
                <a:lnTo>
                  <a:pt x="12509" y="16751"/>
                </a:lnTo>
                <a:lnTo>
                  <a:pt x="12509" y="93751"/>
                </a:lnTo>
                <a:lnTo>
                  <a:pt x="28105" y="93751"/>
                </a:lnTo>
                <a:lnTo>
                  <a:pt x="28105" y="16725"/>
                </a:lnTo>
                <a:lnTo>
                  <a:pt x="40297" y="16725"/>
                </a:lnTo>
                <a:lnTo>
                  <a:pt x="40297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93142" y="3364471"/>
            <a:ext cx="15875" cy="93980"/>
          </a:xfrm>
          <a:custGeom>
            <a:avLst/>
            <a:gdLst/>
            <a:ahLst/>
            <a:cxnLst/>
            <a:rect l="l" t="t" r="r" b="b"/>
            <a:pathLst>
              <a:path w="15875" h="93979">
                <a:moveTo>
                  <a:pt x="15189" y="0"/>
                </a:moveTo>
                <a:lnTo>
                  <a:pt x="12" y="25"/>
                </a:lnTo>
                <a:lnTo>
                  <a:pt x="0" y="93510"/>
                </a:lnTo>
                <a:lnTo>
                  <a:pt x="292" y="93802"/>
                </a:lnTo>
                <a:lnTo>
                  <a:pt x="15201" y="93802"/>
                </a:lnTo>
                <a:lnTo>
                  <a:pt x="15494" y="93510"/>
                </a:lnTo>
                <a:lnTo>
                  <a:pt x="15494" y="292"/>
                </a:lnTo>
                <a:lnTo>
                  <a:pt x="15189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30970" y="3364471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93764"/>
                </a:lnTo>
              </a:path>
            </a:pathLst>
          </a:custGeom>
          <a:ln w="15443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91437" y="3194808"/>
            <a:ext cx="429127" cy="232662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34241" y="3116473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36690" y="0"/>
                </a:moveTo>
                <a:lnTo>
                  <a:pt x="22422" y="2887"/>
                </a:lnTo>
                <a:lnTo>
                  <a:pt x="10758" y="10756"/>
                </a:lnTo>
                <a:lnTo>
                  <a:pt x="2887" y="22417"/>
                </a:lnTo>
                <a:lnTo>
                  <a:pt x="0" y="36677"/>
                </a:lnTo>
                <a:lnTo>
                  <a:pt x="2887" y="50952"/>
                </a:lnTo>
                <a:lnTo>
                  <a:pt x="10758" y="62620"/>
                </a:lnTo>
                <a:lnTo>
                  <a:pt x="22422" y="70492"/>
                </a:lnTo>
                <a:lnTo>
                  <a:pt x="36690" y="73380"/>
                </a:lnTo>
                <a:lnTo>
                  <a:pt x="50965" y="70492"/>
                </a:lnTo>
                <a:lnTo>
                  <a:pt x="62633" y="62620"/>
                </a:lnTo>
                <a:lnTo>
                  <a:pt x="70505" y="50952"/>
                </a:lnTo>
                <a:lnTo>
                  <a:pt x="73393" y="36677"/>
                </a:lnTo>
                <a:lnTo>
                  <a:pt x="70505" y="22417"/>
                </a:lnTo>
                <a:lnTo>
                  <a:pt x="62633" y="10756"/>
                </a:lnTo>
                <a:lnTo>
                  <a:pt x="50965" y="2887"/>
                </a:lnTo>
                <a:lnTo>
                  <a:pt x="36690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22964" y="3105182"/>
            <a:ext cx="96520" cy="96520"/>
          </a:xfrm>
          <a:custGeom>
            <a:avLst/>
            <a:gdLst/>
            <a:ahLst/>
            <a:cxnLst/>
            <a:rect l="l" t="t" r="r" b="b"/>
            <a:pathLst>
              <a:path w="96520" h="96519">
                <a:moveTo>
                  <a:pt x="47967" y="0"/>
                </a:moveTo>
                <a:lnTo>
                  <a:pt x="29296" y="3769"/>
                </a:lnTo>
                <a:lnTo>
                  <a:pt x="14049" y="14049"/>
                </a:lnTo>
                <a:lnTo>
                  <a:pt x="3769" y="29296"/>
                </a:lnTo>
                <a:lnTo>
                  <a:pt x="0" y="47967"/>
                </a:lnTo>
                <a:lnTo>
                  <a:pt x="3769" y="66643"/>
                </a:lnTo>
                <a:lnTo>
                  <a:pt x="14049" y="81899"/>
                </a:lnTo>
                <a:lnTo>
                  <a:pt x="29296" y="92187"/>
                </a:lnTo>
                <a:lnTo>
                  <a:pt x="47967" y="95961"/>
                </a:lnTo>
                <a:lnTo>
                  <a:pt x="66646" y="92187"/>
                </a:lnTo>
                <a:lnTo>
                  <a:pt x="81897" y="81899"/>
                </a:lnTo>
                <a:lnTo>
                  <a:pt x="87638" y="73380"/>
                </a:lnTo>
                <a:lnTo>
                  <a:pt x="47967" y="73380"/>
                </a:lnTo>
                <a:lnTo>
                  <a:pt x="38082" y="71381"/>
                </a:lnTo>
                <a:lnTo>
                  <a:pt x="30003" y="65932"/>
                </a:lnTo>
                <a:lnTo>
                  <a:pt x="24554" y="57853"/>
                </a:lnTo>
                <a:lnTo>
                  <a:pt x="22555" y="47967"/>
                </a:lnTo>
                <a:lnTo>
                  <a:pt x="24554" y="38092"/>
                </a:lnTo>
                <a:lnTo>
                  <a:pt x="30003" y="30013"/>
                </a:lnTo>
                <a:lnTo>
                  <a:pt x="38082" y="24557"/>
                </a:lnTo>
                <a:lnTo>
                  <a:pt x="47967" y="22555"/>
                </a:lnTo>
                <a:lnTo>
                  <a:pt x="87633" y="22555"/>
                </a:lnTo>
                <a:lnTo>
                  <a:pt x="81897" y="14049"/>
                </a:lnTo>
                <a:lnTo>
                  <a:pt x="66646" y="3769"/>
                </a:lnTo>
                <a:lnTo>
                  <a:pt x="47967" y="0"/>
                </a:lnTo>
                <a:close/>
              </a:path>
              <a:path w="96520" h="96519">
                <a:moveTo>
                  <a:pt x="87633" y="22555"/>
                </a:moveTo>
                <a:lnTo>
                  <a:pt x="47967" y="22555"/>
                </a:lnTo>
                <a:lnTo>
                  <a:pt x="57855" y="24557"/>
                </a:lnTo>
                <a:lnTo>
                  <a:pt x="65938" y="30013"/>
                </a:lnTo>
                <a:lnTo>
                  <a:pt x="71392" y="38092"/>
                </a:lnTo>
                <a:lnTo>
                  <a:pt x="73393" y="47967"/>
                </a:lnTo>
                <a:lnTo>
                  <a:pt x="71392" y="57853"/>
                </a:lnTo>
                <a:lnTo>
                  <a:pt x="65938" y="65932"/>
                </a:lnTo>
                <a:lnTo>
                  <a:pt x="57855" y="71381"/>
                </a:lnTo>
                <a:lnTo>
                  <a:pt x="47967" y="73380"/>
                </a:lnTo>
                <a:lnTo>
                  <a:pt x="87638" y="73380"/>
                </a:lnTo>
                <a:lnTo>
                  <a:pt x="92178" y="66643"/>
                </a:lnTo>
                <a:lnTo>
                  <a:pt x="95948" y="47967"/>
                </a:lnTo>
                <a:lnTo>
                  <a:pt x="92178" y="29296"/>
                </a:lnTo>
                <a:lnTo>
                  <a:pt x="87633" y="22555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49245" y="3194808"/>
            <a:ext cx="429127" cy="232662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92051" y="3116473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36690" y="0"/>
                </a:moveTo>
                <a:lnTo>
                  <a:pt x="22422" y="2887"/>
                </a:lnTo>
                <a:lnTo>
                  <a:pt x="10758" y="10756"/>
                </a:lnTo>
                <a:lnTo>
                  <a:pt x="2887" y="22417"/>
                </a:lnTo>
                <a:lnTo>
                  <a:pt x="0" y="36677"/>
                </a:lnTo>
                <a:lnTo>
                  <a:pt x="2887" y="50952"/>
                </a:lnTo>
                <a:lnTo>
                  <a:pt x="10758" y="62620"/>
                </a:lnTo>
                <a:lnTo>
                  <a:pt x="22422" y="70492"/>
                </a:lnTo>
                <a:lnTo>
                  <a:pt x="36690" y="73380"/>
                </a:lnTo>
                <a:lnTo>
                  <a:pt x="50958" y="70492"/>
                </a:lnTo>
                <a:lnTo>
                  <a:pt x="62622" y="62620"/>
                </a:lnTo>
                <a:lnTo>
                  <a:pt x="70492" y="50952"/>
                </a:lnTo>
                <a:lnTo>
                  <a:pt x="73380" y="36677"/>
                </a:lnTo>
                <a:lnTo>
                  <a:pt x="70492" y="22417"/>
                </a:lnTo>
                <a:lnTo>
                  <a:pt x="62622" y="10756"/>
                </a:lnTo>
                <a:lnTo>
                  <a:pt x="50958" y="2887"/>
                </a:lnTo>
                <a:lnTo>
                  <a:pt x="36690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480773" y="3105182"/>
            <a:ext cx="96520" cy="96520"/>
          </a:xfrm>
          <a:custGeom>
            <a:avLst/>
            <a:gdLst/>
            <a:ahLst/>
            <a:cxnLst/>
            <a:rect l="l" t="t" r="r" b="b"/>
            <a:pathLst>
              <a:path w="96520" h="96519">
                <a:moveTo>
                  <a:pt x="47967" y="0"/>
                </a:moveTo>
                <a:lnTo>
                  <a:pt x="29291" y="3769"/>
                </a:lnTo>
                <a:lnTo>
                  <a:pt x="14044" y="14049"/>
                </a:lnTo>
                <a:lnTo>
                  <a:pt x="3767" y="29296"/>
                </a:lnTo>
                <a:lnTo>
                  <a:pt x="0" y="47967"/>
                </a:lnTo>
                <a:lnTo>
                  <a:pt x="3767" y="66643"/>
                </a:lnTo>
                <a:lnTo>
                  <a:pt x="14044" y="81899"/>
                </a:lnTo>
                <a:lnTo>
                  <a:pt x="29291" y="92187"/>
                </a:lnTo>
                <a:lnTo>
                  <a:pt x="47967" y="95961"/>
                </a:lnTo>
                <a:lnTo>
                  <a:pt x="66644" y="92187"/>
                </a:lnTo>
                <a:lnTo>
                  <a:pt x="81891" y="81899"/>
                </a:lnTo>
                <a:lnTo>
                  <a:pt x="87629" y="73380"/>
                </a:lnTo>
                <a:lnTo>
                  <a:pt x="47967" y="73380"/>
                </a:lnTo>
                <a:lnTo>
                  <a:pt x="38082" y="71381"/>
                </a:lnTo>
                <a:lnTo>
                  <a:pt x="30003" y="65932"/>
                </a:lnTo>
                <a:lnTo>
                  <a:pt x="24554" y="57853"/>
                </a:lnTo>
                <a:lnTo>
                  <a:pt x="22555" y="47967"/>
                </a:lnTo>
                <a:lnTo>
                  <a:pt x="24554" y="38092"/>
                </a:lnTo>
                <a:lnTo>
                  <a:pt x="30003" y="30013"/>
                </a:lnTo>
                <a:lnTo>
                  <a:pt x="38082" y="24557"/>
                </a:lnTo>
                <a:lnTo>
                  <a:pt x="47967" y="22555"/>
                </a:lnTo>
                <a:lnTo>
                  <a:pt x="87624" y="22555"/>
                </a:lnTo>
                <a:lnTo>
                  <a:pt x="81891" y="14049"/>
                </a:lnTo>
                <a:lnTo>
                  <a:pt x="66644" y="3769"/>
                </a:lnTo>
                <a:lnTo>
                  <a:pt x="47967" y="0"/>
                </a:lnTo>
                <a:close/>
              </a:path>
              <a:path w="96520" h="96519">
                <a:moveTo>
                  <a:pt x="87624" y="22555"/>
                </a:moveTo>
                <a:lnTo>
                  <a:pt x="47967" y="22555"/>
                </a:lnTo>
                <a:lnTo>
                  <a:pt x="57853" y="24557"/>
                </a:lnTo>
                <a:lnTo>
                  <a:pt x="65932" y="30013"/>
                </a:lnTo>
                <a:lnTo>
                  <a:pt x="71381" y="38092"/>
                </a:lnTo>
                <a:lnTo>
                  <a:pt x="73380" y="47967"/>
                </a:lnTo>
                <a:lnTo>
                  <a:pt x="71381" y="57853"/>
                </a:lnTo>
                <a:lnTo>
                  <a:pt x="65932" y="65932"/>
                </a:lnTo>
                <a:lnTo>
                  <a:pt x="57853" y="71381"/>
                </a:lnTo>
                <a:lnTo>
                  <a:pt x="47967" y="73380"/>
                </a:lnTo>
                <a:lnTo>
                  <a:pt x="87629" y="73380"/>
                </a:lnTo>
                <a:lnTo>
                  <a:pt x="92168" y="66643"/>
                </a:lnTo>
                <a:lnTo>
                  <a:pt x="95935" y="47967"/>
                </a:lnTo>
                <a:lnTo>
                  <a:pt x="92168" y="29296"/>
                </a:lnTo>
                <a:lnTo>
                  <a:pt x="87624" y="22555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60836" y="312045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36690" y="0"/>
                </a:moveTo>
                <a:lnTo>
                  <a:pt x="22422" y="2885"/>
                </a:lnTo>
                <a:lnTo>
                  <a:pt x="10758" y="10750"/>
                </a:lnTo>
                <a:lnTo>
                  <a:pt x="2887" y="22406"/>
                </a:lnTo>
                <a:lnTo>
                  <a:pt x="0" y="36664"/>
                </a:lnTo>
                <a:lnTo>
                  <a:pt x="2887" y="50940"/>
                </a:lnTo>
                <a:lnTo>
                  <a:pt x="10758" y="62607"/>
                </a:lnTo>
                <a:lnTo>
                  <a:pt x="22422" y="70479"/>
                </a:lnTo>
                <a:lnTo>
                  <a:pt x="36690" y="73367"/>
                </a:lnTo>
                <a:lnTo>
                  <a:pt x="50958" y="70479"/>
                </a:lnTo>
                <a:lnTo>
                  <a:pt x="62622" y="62607"/>
                </a:lnTo>
                <a:lnTo>
                  <a:pt x="70492" y="50940"/>
                </a:lnTo>
                <a:lnTo>
                  <a:pt x="73380" y="36664"/>
                </a:lnTo>
                <a:lnTo>
                  <a:pt x="70492" y="22406"/>
                </a:lnTo>
                <a:lnTo>
                  <a:pt x="62622" y="10750"/>
                </a:lnTo>
                <a:lnTo>
                  <a:pt x="50958" y="2885"/>
                </a:lnTo>
                <a:lnTo>
                  <a:pt x="36690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49558" y="3109164"/>
            <a:ext cx="96520" cy="96520"/>
          </a:xfrm>
          <a:custGeom>
            <a:avLst/>
            <a:gdLst/>
            <a:ahLst/>
            <a:cxnLst/>
            <a:rect l="l" t="t" r="r" b="b"/>
            <a:pathLst>
              <a:path w="96520" h="96519">
                <a:moveTo>
                  <a:pt x="47967" y="0"/>
                </a:moveTo>
                <a:lnTo>
                  <a:pt x="29291" y="3767"/>
                </a:lnTo>
                <a:lnTo>
                  <a:pt x="14044" y="14043"/>
                </a:lnTo>
                <a:lnTo>
                  <a:pt x="3767" y="29285"/>
                </a:lnTo>
                <a:lnTo>
                  <a:pt x="0" y="47955"/>
                </a:lnTo>
                <a:lnTo>
                  <a:pt x="3767" y="66630"/>
                </a:lnTo>
                <a:lnTo>
                  <a:pt x="14044" y="81886"/>
                </a:lnTo>
                <a:lnTo>
                  <a:pt x="29291" y="92175"/>
                </a:lnTo>
                <a:lnTo>
                  <a:pt x="47967" y="95948"/>
                </a:lnTo>
                <a:lnTo>
                  <a:pt x="66644" y="92175"/>
                </a:lnTo>
                <a:lnTo>
                  <a:pt x="81891" y="81886"/>
                </a:lnTo>
                <a:lnTo>
                  <a:pt x="87629" y="73367"/>
                </a:lnTo>
                <a:lnTo>
                  <a:pt x="47967" y="73367"/>
                </a:lnTo>
                <a:lnTo>
                  <a:pt x="38082" y="71368"/>
                </a:lnTo>
                <a:lnTo>
                  <a:pt x="30003" y="65919"/>
                </a:lnTo>
                <a:lnTo>
                  <a:pt x="24554" y="57840"/>
                </a:lnTo>
                <a:lnTo>
                  <a:pt x="22555" y="47955"/>
                </a:lnTo>
                <a:lnTo>
                  <a:pt x="24554" y="38084"/>
                </a:lnTo>
                <a:lnTo>
                  <a:pt x="30003" y="30013"/>
                </a:lnTo>
                <a:lnTo>
                  <a:pt x="38082" y="24566"/>
                </a:lnTo>
                <a:lnTo>
                  <a:pt x="47967" y="22567"/>
                </a:lnTo>
                <a:lnTo>
                  <a:pt x="87638" y="22567"/>
                </a:lnTo>
                <a:lnTo>
                  <a:pt x="81891" y="14043"/>
                </a:lnTo>
                <a:lnTo>
                  <a:pt x="66644" y="3767"/>
                </a:lnTo>
                <a:lnTo>
                  <a:pt x="47967" y="0"/>
                </a:lnTo>
                <a:close/>
              </a:path>
              <a:path w="96520" h="96519">
                <a:moveTo>
                  <a:pt x="87638" y="22567"/>
                </a:moveTo>
                <a:lnTo>
                  <a:pt x="47967" y="22567"/>
                </a:lnTo>
                <a:lnTo>
                  <a:pt x="57853" y="24566"/>
                </a:lnTo>
                <a:lnTo>
                  <a:pt x="65932" y="30013"/>
                </a:lnTo>
                <a:lnTo>
                  <a:pt x="71381" y="38084"/>
                </a:lnTo>
                <a:lnTo>
                  <a:pt x="73380" y="47955"/>
                </a:lnTo>
                <a:lnTo>
                  <a:pt x="71381" y="57840"/>
                </a:lnTo>
                <a:lnTo>
                  <a:pt x="65932" y="65919"/>
                </a:lnTo>
                <a:lnTo>
                  <a:pt x="57853" y="71368"/>
                </a:lnTo>
                <a:lnTo>
                  <a:pt x="47967" y="73367"/>
                </a:lnTo>
                <a:lnTo>
                  <a:pt x="87629" y="73367"/>
                </a:lnTo>
                <a:lnTo>
                  <a:pt x="92168" y="66630"/>
                </a:lnTo>
                <a:lnTo>
                  <a:pt x="95935" y="47955"/>
                </a:lnTo>
                <a:lnTo>
                  <a:pt x="92168" y="29285"/>
                </a:lnTo>
                <a:lnTo>
                  <a:pt x="87638" y="22567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435385" y="3249792"/>
            <a:ext cx="521035" cy="223008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319253" y="3120454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59" h="73660">
                <a:moveTo>
                  <a:pt x="36690" y="0"/>
                </a:moveTo>
                <a:lnTo>
                  <a:pt x="22422" y="2885"/>
                </a:lnTo>
                <a:lnTo>
                  <a:pt x="10758" y="10750"/>
                </a:lnTo>
                <a:lnTo>
                  <a:pt x="2887" y="22406"/>
                </a:lnTo>
                <a:lnTo>
                  <a:pt x="0" y="36664"/>
                </a:lnTo>
                <a:lnTo>
                  <a:pt x="2887" y="50940"/>
                </a:lnTo>
                <a:lnTo>
                  <a:pt x="10758" y="62607"/>
                </a:lnTo>
                <a:lnTo>
                  <a:pt x="22422" y="70479"/>
                </a:lnTo>
                <a:lnTo>
                  <a:pt x="36690" y="73367"/>
                </a:lnTo>
                <a:lnTo>
                  <a:pt x="50958" y="70479"/>
                </a:lnTo>
                <a:lnTo>
                  <a:pt x="62622" y="62607"/>
                </a:lnTo>
                <a:lnTo>
                  <a:pt x="70492" y="50940"/>
                </a:lnTo>
                <a:lnTo>
                  <a:pt x="73380" y="36664"/>
                </a:lnTo>
                <a:lnTo>
                  <a:pt x="70492" y="22406"/>
                </a:lnTo>
                <a:lnTo>
                  <a:pt x="62622" y="10750"/>
                </a:lnTo>
                <a:lnTo>
                  <a:pt x="50958" y="2885"/>
                </a:lnTo>
                <a:lnTo>
                  <a:pt x="36690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07976" y="3109164"/>
            <a:ext cx="96520" cy="96520"/>
          </a:xfrm>
          <a:custGeom>
            <a:avLst/>
            <a:gdLst/>
            <a:ahLst/>
            <a:cxnLst/>
            <a:rect l="l" t="t" r="r" b="b"/>
            <a:pathLst>
              <a:path w="96520" h="96519">
                <a:moveTo>
                  <a:pt x="47967" y="0"/>
                </a:moveTo>
                <a:lnTo>
                  <a:pt x="29291" y="3767"/>
                </a:lnTo>
                <a:lnTo>
                  <a:pt x="14044" y="14043"/>
                </a:lnTo>
                <a:lnTo>
                  <a:pt x="3767" y="29285"/>
                </a:lnTo>
                <a:lnTo>
                  <a:pt x="0" y="47955"/>
                </a:lnTo>
                <a:lnTo>
                  <a:pt x="3767" y="66630"/>
                </a:lnTo>
                <a:lnTo>
                  <a:pt x="14044" y="81886"/>
                </a:lnTo>
                <a:lnTo>
                  <a:pt x="29291" y="92175"/>
                </a:lnTo>
                <a:lnTo>
                  <a:pt x="47967" y="95948"/>
                </a:lnTo>
                <a:lnTo>
                  <a:pt x="66644" y="92175"/>
                </a:lnTo>
                <a:lnTo>
                  <a:pt x="81891" y="81886"/>
                </a:lnTo>
                <a:lnTo>
                  <a:pt x="87629" y="73367"/>
                </a:lnTo>
                <a:lnTo>
                  <a:pt x="47967" y="73367"/>
                </a:lnTo>
                <a:lnTo>
                  <a:pt x="38082" y="71368"/>
                </a:lnTo>
                <a:lnTo>
                  <a:pt x="30003" y="65919"/>
                </a:lnTo>
                <a:lnTo>
                  <a:pt x="24554" y="57840"/>
                </a:lnTo>
                <a:lnTo>
                  <a:pt x="22555" y="47955"/>
                </a:lnTo>
                <a:lnTo>
                  <a:pt x="24554" y="38084"/>
                </a:lnTo>
                <a:lnTo>
                  <a:pt x="30003" y="30013"/>
                </a:lnTo>
                <a:lnTo>
                  <a:pt x="38082" y="24566"/>
                </a:lnTo>
                <a:lnTo>
                  <a:pt x="47967" y="22567"/>
                </a:lnTo>
                <a:lnTo>
                  <a:pt x="87638" y="22567"/>
                </a:lnTo>
                <a:lnTo>
                  <a:pt x="81891" y="14043"/>
                </a:lnTo>
                <a:lnTo>
                  <a:pt x="66644" y="3767"/>
                </a:lnTo>
                <a:lnTo>
                  <a:pt x="47967" y="0"/>
                </a:lnTo>
                <a:close/>
              </a:path>
              <a:path w="96520" h="96519">
                <a:moveTo>
                  <a:pt x="87638" y="22567"/>
                </a:moveTo>
                <a:lnTo>
                  <a:pt x="47967" y="22567"/>
                </a:lnTo>
                <a:lnTo>
                  <a:pt x="57853" y="24566"/>
                </a:lnTo>
                <a:lnTo>
                  <a:pt x="65932" y="30013"/>
                </a:lnTo>
                <a:lnTo>
                  <a:pt x="71381" y="38084"/>
                </a:lnTo>
                <a:lnTo>
                  <a:pt x="73380" y="47955"/>
                </a:lnTo>
                <a:lnTo>
                  <a:pt x="71381" y="57840"/>
                </a:lnTo>
                <a:lnTo>
                  <a:pt x="65932" y="65919"/>
                </a:lnTo>
                <a:lnTo>
                  <a:pt x="57853" y="71368"/>
                </a:lnTo>
                <a:lnTo>
                  <a:pt x="47967" y="73367"/>
                </a:lnTo>
                <a:lnTo>
                  <a:pt x="87629" y="73367"/>
                </a:lnTo>
                <a:lnTo>
                  <a:pt x="92168" y="66630"/>
                </a:lnTo>
                <a:lnTo>
                  <a:pt x="95935" y="47955"/>
                </a:lnTo>
                <a:lnTo>
                  <a:pt x="92168" y="29285"/>
                </a:lnTo>
                <a:lnTo>
                  <a:pt x="87638" y="22567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6496" y="353711"/>
            <a:ext cx="1463204" cy="4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9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57213"/>
            <a:ext cx="10691990" cy="140282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99007" y="962889"/>
            <a:ext cx="3593465" cy="0"/>
          </a:xfrm>
          <a:custGeom>
            <a:avLst/>
            <a:gdLst/>
            <a:ahLst/>
            <a:cxnLst/>
            <a:rect l="l" t="t" r="r" b="b"/>
            <a:pathLst>
              <a:path w="3593465">
                <a:moveTo>
                  <a:pt x="0" y="0"/>
                </a:moveTo>
                <a:lnTo>
                  <a:pt x="3592995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62889"/>
            <a:ext cx="3593465" cy="0"/>
          </a:xfrm>
          <a:custGeom>
            <a:avLst/>
            <a:gdLst/>
            <a:ahLst/>
            <a:cxnLst/>
            <a:rect l="l" t="t" r="r" b="b"/>
            <a:pathLst>
              <a:path w="3593465">
                <a:moveTo>
                  <a:pt x="0" y="0"/>
                </a:moveTo>
                <a:lnTo>
                  <a:pt x="3592982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2981" y="671161"/>
            <a:ext cx="0" cy="636270"/>
          </a:xfrm>
          <a:custGeom>
            <a:avLst/>
            <a:gdLst/>
            <a:ahLst/>
            <a:cxnLst/>
            <a:rect l="l" t="t" r="r" b="b"/>
            <a:pathLst>
              <a:path h="636269">
                <a:moveTo>
                  <a:pt x="0" y="0"/>
                </a:moveTo>
                <a:lnTo>
                  <a:pt x="0" y="636270"/>
                </a:lnTo>
              </a:path>
            </a:pathLst>
          </a:custGeom>
          <a:ln w="440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99013" y="670818"/>
            <a:ext cx="0" cy="636270"/>
          </a:xfrm>
          <a:custGeom>
            <a:avLst/>
            <a:gdLst/>
            <a:ahLst/>
            <a:cxnLst/>
            <a:rect l="l" t="t" r="r" b="b"/>
            <a:pathLst>
              <a:path h="636269">
                <a:moveTo>
                  <a:pt x="0" y="0"/>
                </a:moveTo>
                <a:lnTo>
                  <a:pt x="0" y="635990"/>
                </a:lnTo>
              </a:path>
            </a:pathLst>
          </a:custGeom>
          <a:ln w="441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5029" y="670813"/>
            <a:ext cx="3462020" cy="636270"/>
          </a:xfrm>
          <a:custGeom>
            <a:avLst/>
            <a:gdLst/>
            <a:ahLst/>
            <a:cxnLst/>
            <a:rect l="l" t="t" r="r" b="b"/>
            <a:pathLst>
              <a:path w="3462020" h="636269">
                <a:moveTo>
                  <a:pt x="3461931" y="635990"/>
                </a:moveTo>
                <a:lnTo>
                  <a:pt x="0" y="635990"/>
                </a:lnTo>
                <a:lnTo>
                  <a:pt x="0" y="0"/>
                </a:lnTo>
                <a:lnTo>
                  <a:pt x="3461931" y="0"/>
                </a:lnTo>
                <a:lnTo>
                  <a:pt x="3461931" y="635990"/>
                </a:lnTo>
                <a:close/>
              </a:path>
            </a:pathLst>
          </a:custGeom>
          <a:ln w="508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1320">
              <a:lnSpc>
                <a:spcPct val="100000"/>
              </a:lnSpc>
            </a:pPr>
            <a:r>
              <a:rPr b="1" spc="70" dirty="0"/>
              <a:t>THE</a:t>
            </a:r>
            <a:r>
              <a:rPr b="1" spc="-90" dirty="0"/>
              <a:t> </a:t>
            </a:r>
            <a:r>
              <a:rPr b="1" spc="130" dirty="0"/>
              <a:t>AWARDS</a:t>
            </a:r>
          </a:p>
        </p:txBody>
      </p:sp>
      <p:sp>
        <p:nvSpPr>
          <p:cNvPr id="9" name="object 9"/>
          <p:cNvSpPr/>
          <p:nvPr/>
        </p:nvSpPr>
        <p:spPr>
          <a:xfrm>
            <a:off x="0" y="6157213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762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72460" y="1670634"/>
            <a:ext cx="483661" cy="38456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37736" y="2809722"/>
            <a:ext cx="314061" cy="31571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59371" y="2633956"/>
            <a:ext cx="1269997" cy="96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13471" y="2633956"/>
            <a:ext cx="1257297" cy="965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29471" y="2633956"/>
            <a:ext cx="1257297" cy="965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32771" y="2633956"/>
            <a:ext cx="1269997" cy="965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97971" y="2633956"/>
            <a:ext cx="1257296" cy="9524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16814" y="1793271"/>
            <a:ext cx="394581" cy="310875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3371" y="2633956"/>
            <a:ext cx="1269997" cy="9651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81050" y="3360423"/>
            <a:ext cx="45529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700" spc="5" dirty="0">
                <a:solidFill>
                  <a:srgbClr val="432918"/>
                </a:solidFill>
                <a:latin typeface="Arial"/>
                <a:cs typeface="Arial"/>
              </a:rPr>
              <a:t>PREMIUM  ROSÉ  </a:t>
            </a:r>
            <a:r>
              <a:rPr sz="700" spc="15" dirty="0">
                <a:solidFill>
                  <a:srgbClr val="432918"/>
                </a:solidFill>
                <a:latin typeface="Arial"/>
                <a:cs typeface="Arial"/>
              </a:rPr>
              <a:t>2015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93729" y="3285352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>
                <a:moveTo>
                  <a:pt x="0" y="0"/>
                </a:moveTo>
                <a:lnTo>
                  <a:pt x="34113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93729" y="3285352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>
                <a:moveTo>
                  <a:pt x="341134" y="0"/>
                </a:moveTo>
                <a:lnTo>
                  <a:pt x="0" y="0"/>
                </a:lnTo>
              </a:path>
            </a:pathLst>
          </a:custGeom>
          <a:ln w="19583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92027" y="3360423"/>
            <a:ext cx="83121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700" spc="10" dirty="0">
                <a:solidFill>
                  <a:srgbClr val="432918"/>
                </a:solidFill>
                <a:latin typeface="Arial"/>
                <a:cs typeface="Arial"/>
              </a:rPr>
              <a:t>PREMIUM  </a:t>
            </a:r>
            <a:r>
              <a:rPr sz="700" spc="20" dirty="0">
                <a:solidFill>
                  <a:srgbClr val="432918"/>
                </a:solidFill>
                <a:latin typeface="Arial"/>
                <a:cs typeface="Arial"/>
              </a:rPr>
              <a:t>CABERNET  </a:t>
            </a:r>
            <a:r>
              <a:rPr sz="700" spc="25" dirty="0">
                <a:solidFill>
                  <a:srgbClr val="432918"/>
                </a:solidFill>
                <a:latin typeface="Arial"/>
                <a:cs typeface="Arial"/>
              </a:rPr>
              <a:t>SAUVIGNON</a:t>
            </a:r>
            <a:r>
              <a:rPr sz="700" spc="-50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700" spc="25" dirty="0">
                <a:solidFill>
                  <a:srgbClr val="432918"/>
                </a:solidFill>
                <a:latin typeface="Arial"/>
                <a:cs typeface="Arial"/>
              </a:rPr>
              <a:t>2014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04707" y="3285352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>
                <a:moveTo>
                  <a:pt x="0" y="0"/>
                </a:moveTo>
                <a:lnTo>
                  <a:pt x="34113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04707" y="3285352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>
                <a:moveTo>
                  <a:pt x="341134" y="0"/>
                </a:moveTo>
                <a:lnTo>
                  <a:pt x="0" y="0"/>
                </a:lnTo>
              </a:path>
            </a:pathLst>
          </a:custGeom>
          <a:ln w="19583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93006" y="1630048"/>
            <a:ext cx="400137" cy="150701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09483" y="1697964"/>
            <a:ext cx="488276" cy="488289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62529" y="2209190"/>
            <a:ext cx="482879" cy="446328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64321" y="1690882"/>
            <a:ext cx="479301" cy="479301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17874" y="1561376"/>
            <a:ext cx="614640" cy="1638231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501530" y="3360423"/>
            <a:ext cx="59245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700" spc="10" dirty="0">
                <a:solidFill>
                  <a:srgbClr val="432918"/>
                </a:solidFill>
                <a:latin typeface="Arial"/>
                <a:cs typeface="Arial"/>
              </a:rPr>
              <a:t>PREMIUM  </a:t>
            </a:r>
            <a:r>
              <a:rPr sz="700" spc="20" dirty="0">
                <a:solidFill>
                  <a:srgbClr val="432918"/>
                </a:solidFill>
                <a:latin typeface="Arial"/>
                <a:cs typeface="Arial"/>
              </a:rPr>
              <a:t>CABERNET  </a:t>
            </a:r>
            <a:r>
              <a:rPr sz="700" spc="-40" dirty="0">
                <a:solidFill>
                  <a:srgbClr val="432918"/>
                </a:solidFill>
                <a:latin typeface="Arial"/>
                <a:cs typeface="Arial"/>
              </a:rPr>
              <a:t>S</a:t>
            </a:r>
            <a:r>
              <a:rPr sz="700" spc="60" dirty="0">
                <a:solidFill>
                  <a:srgbClr val="432918"/>
                </a:solidFill>
                <a:latin typeface="Arial"/>
                <a:cs typeface="Arial"/>
              </a:rPr>
              <a:t>A</a:t>
            </a:r>
            <a:r>
              <a:rPr sz="700" spc="30" dirty="0">
                <a:solidFill>
                  <a:srgbClr val="432918"/>
                </a:solidFill>
                <a:latin typeface="Arial"/>
                <a:cs typeface="Arial"/>
              </a:rPr>
              <a:t>UVIGNON </a:t>
            </a:r>
            <a:r>
              <a:rPr sz="700" spc="10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432918"/>
                </a:solidFill>
                <a:latin typeface="Arial"/>
                <a:cs typeface="Arial"/>
              </a:rPr>
              <a:t>2015</a:t>
            </a:r>
            <a:endParaRPr sz="7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514221" y="3285352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14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14221" y="3285352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341147" y="0"/>
                </a:moveTo>
                <a:lnTo>
                  <a:pt x="0" y="0"/>
                </a:lnTo>
              </a:path>
            </a:pathLst>
          </a:custGeom>
          <a:ln w="19583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341604" y="3360423"/>
            <a:ext cx="69723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700" spc="10" dirty="0">
                <a:solidFill>
                  <a:srgbClr val="432918"/>
                </a:solidFill>
                <a:latin typeface="Arial"/>
                <a:cs typeface="Arial"/>
              </a:rPr>
              <a:t>PREMIUM  </a:t>
            </a:r>
            <a:r>
              <a:rPr sz="700" spc="40" dirty="0">
                <a:solidFill>
                  <a:srgbClr val="432918"/>
                </a:solidFill>
                <a:latin typeface="Arial"/>
                <a:cs typeface="Arial"/>
              </a:rPr>
              <a:t>CHARDONN</a:t>
            </a:r>
            <a:r>
              <a:rPr sz="700" spc="-45" dirty="0">
                <a:solidFill>
                  <a:srgbClr val="432918"/>
                </a:solidFill>
                <a:latin typeface="Arial"/>
                <a:cs typeface="Arial"/>
              </a:rPr>
              <a:t>A</a:t>
            </a:r>
            <a:r>
              <a:rPr sz="700" spc="20" dirty="0">
                <a:solidFill>
                  <a:srgbClr val="432918"/>
                </a:solidFill>
                <a:latin typeface="Arial"/>
                <a:cs typeface="Arial"/>
              </a:rPr>
              <a:t>Y </a:t>
            </a:r>
            <a:r>
              <a:rPr sz="700" spc="10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432918"/>
                </a:solidFill>
                <a:latin typeface="Arial"/>
                <a:cs typeface="Arial"/>
              </a:rPr>
              <a:t>2013</a:t>
            </a:r>
            <a:endParaRPr sz="7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354295" y="3285352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14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54295" y="3285352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341147" y="0"/>
                </a:moveTo>
                <a:lnTo>
                  <a:pt x="0" y="0"/>
                </a:lnTo>
              </a:path>
            </a:pathLst>
          </a:custGeom>
          <a:ln w="19583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380532" y="3360423"/>
            <a:ext cx="45529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700" spc="5" dirty="0">
                <a:solidFill>
                  <a:srgbClr val="432918"/>
                </a:solidFill>
                <a:latin typeface="Arial"/>
                <a:cs typeface="Arial"/>
              </a:rPr>
              <a:t>PREMIUM  </a:t>
            </a:r>
            <a:r>
              <a:rPr sz="700" spc="30" dirty="0">
                <a:solidFill>
                  <a:srgbClr val="432918"/>
                </a:solidFill>
                <a:latin typeface="Arial"/>
                <a:cs typeface="Arial"/>
              </a:rPr>
              <a:t>MALBEC  </a:t>
            </a:r>
            <a:r>
              <a:rPr sz="700" spc="15" dirty="0">
                <a:solidFill>
                  <a:srgbClr val="432918"/>
                </a:solidFill>
                <a:latin typeface="Arial"/>
                <a:cs typeface="Arial"/>
              </a:rPr>
              <a:t>2015</a:t>
            </a:r>
            <a:endParaRPr sz="7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393199" y="3285352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14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93199" y="3285352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341147" y="0"/>
                </a:moveTo>
                <a:lnTo>
                  <a:pt x="0" y="0"/>
                </a:lnTo>
              </a:path>
            </a:pathLst>
          </a:custGeom>
          <a:ln w="19583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346884" y="3360423"/>
            <a:ext cx="45529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700" spc="5" dirty="0">
                <a:solidFill>
                  <a:srgbClr val="432918"/>
                </a:solidFill>
                <a:latin typeface="Arial"/>
                <a:cs typeface="Arial"/>
              </a:rPr>
              <a:t>PREMIUM  </a:t>
            </a:r>
            <a:r>
              <a:rPr sz="700" spc="30" dirty="0">
                <a:solidFill>
                  <a:srgbClr val="432918"/>
                </a:solidFill>
                <a:latin typeface="Arial"/>
                <a:cs typeface="Arial"/>
              </a:rPr>
              <a:t>MALBEC  </a:t>
            </a:r>
            <a:r>
              <a:rPr sz="700" spc="25" dirty="0">
                <a:solidFill>
                  <a:srgbClr val="432918"/>
                </a:solidFill>
                <a:latin typeface="Arial"/>
                <a:cs typeface="Arial"/>
              </a:rPr>
              <a:t>2014</a:t>
            </a:r>
            <a:endParaRPr sz="7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359551" y="3285352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14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59551" y="3285352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341147" y="0"/>
                </a:moveTo>
                <a:lnTo>
                  <a:pt x="0" y="0"/>
                </a:lnTo>
              </a:path>
            </a:pathLst>
          </a:custGeom>
          <a:ln w="19583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98242" y="1691489"/>
            <a:ext cx="480424" cy="480424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74267" y="1670037"/>
            <a:ext cx="486972" cy="441563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92945" y="1561376"/>
            <a:ext cx="611984" cy="1631438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62190" y="1570442"/>
            <a:ext cx="611984" cy="1631438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31408" y="1629448"/>
            <a:ext cx="586903" cy="1551324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50471" y="2633956"/>
            <a:ext cx="1269996" cy="95249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304025" y="3360423"/>
            <a:ext cx="45085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700" spc="-10" dirty="0">
                <a:solidFill>
                  <a:srgbClr val="432918"/>
                </a:solidFill>
                <a:latin typeface="Arial"/>
                <a:cs typeface="Arial"/>
              </a:rPr>
              <a:t>RESE</a:t>
            </a:r>
            <a:r>
              <a:rPr sz="700" spc="-25" dirty="0">
                <a:solidFill>
                  <a:srgbClr val="432918"/>
                </a:solidFill>
                <a:latin typeface="Arial"/>
                <a:cs typeface="Arial"/>
              </a:rPr>
              <a:t>R</a:t>
            </a:r>
            <a:r>
              <a:rPr sz="700" spc="20" dirty="0">
                <a:solidFill>
                  <a:srgbClr val="432918"/>
                </a:solidFill>
                <a:latin typeface="Arial"/>
                <a:cs typeface="Arial"/>
              </a:rPr>
              <a:t>VE </a:t>
            </a:r>
            <a:r>
              <a:rPr sz="700" spc="10" dirty="0">
                <a:solidFill>
                  <a:srgbClr val="432918"/>
                </a:solidFill>
                <a:latin typeface="Arial"/>
                <a:cs typeface="Arial"/>
              </a:rPr>
              <a:t> MERLOT  </a:t>
            </a:r>
            <a:r>
              <a:rPr sz="700" spc="15" dirty="0">
                <a:solidFill>
                  <a:srgbClr val="432918"/>
                </a:solidFill>
                <a:latin typeface="Arial"/>
                <a:cs typeface="Arial"/>
              </a:rPr>
              <a:t>2012</a:t>
            </a:r>
            <a:endParaRPr sz="7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316729" y="3285352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14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16729" y="3285352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341147" y="0"/>
                </a:moveTo>
                <a:lnTo>
                  <a:pt x="0" y="0"/>
                </a:lnTo>
              </a:path>
            </a:pathLst>
          </a:custGeom>
          <a:ln w="19583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45684" y="1640354"/>
            <a:ext cx="474258" cy="1519291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66471" y="2633956"/>
            <a:ext cx="1269996" cy="95249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319379" y="3360423"/>
            <a:ext cx="59245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700" spc="-5" dirty="0">
                <a:solidFill>
                  <a:srgbClr val="432918"/>
                </a:solidFill>
                <a:latin typeface="Arial"/>
                <a:cs typeface="Arial"/>
              </a:rPr>
              <a:t>RESERVE  </a:t>
            </a:r>
            <a:r>
              <a:rPr sz="700" spc="20" dirty="0">
                <a:solidFill>
                  <a:srgbClr val="432918"/>
                </a:solidFill>
                <a:latin typeface="Arial"/>
                <a:cs typeface="Arial"/>
              </a:rPr>
              <a:t>CABERNET  </a:t>
            </a:r>
            <a:r>
              <a:rPr sz="700" spc="-40" dirty="0">
                <a:solidFill>
                  <a:srgbClr val="432918"/>
                </a:solidFill>
                <a:latin typeface="Arial"/>
                <a:cs typeface="Arial"/>
              </a:rPr>
              <a:t>S</a:t>
            </a:r>
            <a:r>
              <a:rPr sz="700" spc="60" dirty="0">
                <a:solidFill>
                  <a:srgbClr val="432918"/>
                </a:solidFill>
                <a:latin typeface="Arial"/>
                <a:cs typeface="Arial"/>
              </a:rPr>
              <a:t>A</a:t>
            </a:r>
            <a:r>
              <a:rPr sz="700" spc="30" dirty="0">
                <a:solidFill>
                  <a:srgbClr val="432918"/>
                </a:solidFill>
                <a:latin typeface="Arial"/>
                <a:cs typeface="Arial"/>
              </a:rPr>
              <a:t>UVIGNON</a:t>
            </a:r>
            <a:endParaRPr sz="7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332109" y="3285352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14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32109" y="3285352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341147" y="0"/>
                </a:moveTo>
                <a:lnTo>
                  <a:pt x="0" y="0"/>
                </a:lnTo>
              </a:path>
            </a:pathLst>
          </a:custGeom>
          <a:ln w="19583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261064" y="1640354"/>
            <a:ext cx="474258" cy="1519291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720758" y="1703532"/>
            <a:ext cx="506235" cy="412903"/>
          </a:xfrm>
          <a:prstGeom prst="rect">
            <a:avLst/>
          </a:prstGeom>
          <a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686078" y="2123040"/>
            <a:ext cx="41084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185" dirty="0">
                <a:solidFill>
                  <a:srgbClr val="432918"/>
                </a:solidFill>
                <a:latin typeface="Arial"/>
                <a:cs typeface="Arial"/>
              </a:rPr>
              <a:t>Wine         </a:t>
            </a:r>
            <a:r>
              <a:rPr sz="750" spc="-165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750" spc="-170" dirty="0">
                <a:solidFill>
                  <a:srgbClr val="432918"/>
                </a:solidFill>
                <a:latin typeface="Arial"/>
                <a:cs typeface="Arial"/>
              </a:rPr>
              <a:t>Spectator</a:t>
            </a:r>
            <a:endParaRPr sz="7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664083" y="2123040"/>
            <a:ext cx="41084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185" dirty="0">
                <a:solidFill>
                  <a:srgbClr val="432918"/>
                </a:solidFill>
                <a:latin typeface="Arial"/>
                <a:cs typeface="Arial"/>
              </a:rPr>
              <a:t>Wine         </a:t>
            </a:r>
            <a:r>
              <a:rPr sz="750" spc="-165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750" spc="-170" dirty="0">
                <a:solidFill>
                  <a:srgbClr val="432918"/>
                </a:solidFill>
                <a:latin typeface="Arial"/>
                <a:cs typeface="Arial"/>
              </a:rPr>
              <a:t>Spectator</a:t>
            </a:r>
            <a:endParaRPr sz="7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738703" y="2137911"/>
            <a:ext cx="523875" cy="31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8890">
              <a:lnSpc>
                <a:spcPct val="100000"/>
              </a:lnSpc>
            </a:pPr>
            <a:r>
              <a:rPr sz="850" b="1" spc="-140" dirty="0">
                <a:solidFill>
                  <a:srgbClr val="432918"/>
                </a:solidFill>
                <a:latin typeface="Arial"/>
                <a:cs typeface="Arial"/>
              </a:rPr>
              <a:t>Wine </a:t>
            </a:r>
            <a:r>
              <a:rPr sz="850" b="1" spc="-55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850" b="1" spc="-110" dirty="0">
                <a:solidFill>
                  <a:srgbClr val="432918"/>
                </a:solidFill>
                <a:latin typeface="Arial"/>
                <a:cs typeface="Arial"/>
              </a:rPr>
              <a:t>Spirits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250" dirty="0">
                <a:solidFill>
                  <a:srgbClr val="432918"/>
                </a:solidFill>
                <a:latin typeface="Arial"/>
                <a:cs typeface="Arial"/>
              </a:rPr>
              <a:t>Wine           </a:t>
            </a:r>
            <a:r>
              <a:rPr sz="1000" spc="-240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1000" spc="-235" dirty="0">
                <a:solidFill>
                  <a:srgbClr val="432918"/>
                </a:solidFill>
                <a:latin typeface="Arial"/>
                <a:cs typeface="Arial"/>
              </a:rPr>
              <a:t>Spectator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639790" y="1710503"/>
            <a:ext cx="496443" cy="405104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01829" y="1710503"/>
            <a:ext cx="496443" cy="405104"/>
          </a:xfrm>
          <a:prstGeom prst="rect">
            <a:avLst/>
          </a:prstGeom>
          <a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78676" y="1925688"/>
            <a:ext cx="50533" cy="50101"/>
          </a:xfrm>
          <a:prstGeom prst="rect">
            <a:avLst/>
          </a:prstGeom>
          <a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53377" y="1926640"/>
            <a:ext cx="43154" cy="48183"/>
          </a:xfrm>
          <a:prstGeom prst="rect">
            <a:avLst/>
          </a:prstGeom>
          <a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17382" y="1925688"/>
            <a:ext cx="45875" cy="50101"/>
          </a:xfrm>
          <a:prstGeom prst="rect">
            <a:avLst/>
          </a:prstGeom>
          <a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84149" y="1926285"/>
            <a:ext cx="52463" cy="48539"/>
          </a:xfrm>
          <a:prstGeom prst="rect">
            <a:avLst/>
          </a:prstGeom>
          <a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958596" y="1926640"/>
            <a:ext cx="44284" cy="48183"/>
          </a:xfrm>
          <a:prstGeom prst="rect">
            <a:avLst/>
          </a:prstGeom>
          <a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28891" y="1926653"/>
            <a:ext cx="13068" cy="4817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066343" y="1925688"/>
            <a:ext cx="44958" cy="50101"/>
          </a:xfrm>
          <a:prstGeom prst="rect">
            <a:avLst/>
          </a:prstGeom>
          <a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83315" y="1985936"/>
            <a:ext cx="36229" cy="39598"/>
          </a:xfrm>
          <a:prstGeom prst="rect">
            <a:avLst/>
          </a:prstGeom>
          <a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25259" y="1986724"/>
            <a:ext cx="34086" cy="38049"/>
          </a:xfrm>
          <a:prstGeom prst="rect">
            <a:avLst/>
          </a:prstGeom>
          <a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60361" y="1986445"/>
            <a:ext cx="41465" cy="38328"/>
          </a:xfrm>
          <a:prstGeom prst="rect">
            <a:avLst/>
          </a:prstGeom>
          <a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05408" y="1986724"/>
            <a:ext cx="31280" cy="38049"/>
          </a:xfrm>
          <a:prstGeom prst="rect">
            <a:avLst/>
          </a:prstGeom>
          <a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941045" y="1986724"/>
            <a:ext cx="29997" cy="38049"/>
          </a:xfrm>
          <a:prstGeom prst="rect">
            <a:avLst/>
          </a:prstGeom>
          <a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973519" y="1986051"/>
            <a:ext cx="32248" cy="39395"/>
          </a:xfrm>
          <a:prstGeom prst="rect">
            <a:avLst/>
          </a:prstGeom>
          <a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640784" y="1709313"/>
            <a:ext cx="496443" cy="405104"/>
          </a:xfrm>
          <a:prstGeom prst="rect">
            <a:avLst/>
          </a:prstGeom>
          <a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870345" y="1770381"/>
            <a:ext cx="85090" cy="98425"/>
          </a:xfrm>
          <a:custGeom>
            <a:avLst/>
            <a:gdLst/>
            <a:ahLst/>
            <a:cxnLst/>
            <a:rect l="l" t="t" r="r" b="b"/>
            <a:pathLst>
              <a:path w="85090" h="98425">
                <a:moveTo>
                  <a:pt x="84505" y="0"/>
                </a:moveTo>
                <a:lnTo>
                  <a:pt x="0" y="0"/>
                </a:lnTo>
                <a:lnTo>
                  <a:pt x="0" y="18859"/>
                </a:lnTo>
                <a:lnTo>
                  <a:pt x="54863" y="18859"/>
                </a:lnTo>
                <a:lnTo>
                  <a:pt x="54863" y="19164"/>
                </a:lnTo>
                <a:lnTo>
                  <a:pt x="5524" y="98120"/>
                </a:lnTo>
                <a:lnTo>
                  <a:pt x="35166" y="98120"/>
                </a:lnTo>
                <a:lnTo>
                  <a:pt x="84505" y="14490"/>
                </a:lnTo>
                <a:lnTo>
                  <a:pt x="84505" y="0"/>
                </a:lnTo>
                <a:close/>
              </a:path>
            </a:pathLst>
          </a:custGeom>
          <a:solidFill>
            <a:srgbClr val="73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865077" y="1873388"/>
            <a:ext cx="20955" cy="31750"/>
          </a:xfrm>
          <a:custGeom>
            <a:avLst/>
            <a:gdLst/>
            <a:ahLst/>
            <a:cxnLst/>
            <a:rect l="l" t="t" r="r" b="b"/>
            <a:pathLst>
              <a:path w="20954" h="31750">
                <a:moveTo>
                  <a:pt x="10998" y="0"/>
                </a:moveTo>
                <a:lnTo>
                  <a:pt x="0" y="0"/>
                </a:lnTo>
                <a:lnTo>
                  <a:pt x="0" y="31254"/>
                </a:lnTo>
                <a:lnTo>
                  <a:pt x="5562" y="31254"/>
                </a:lnTo>
                <a:lnTo>
                  <a:pt x="5562" y="19049"/>
                </a:lnTo>
                <a:lnTo>
                  <a:pt x="11671" y="19049"/>
                </a:lnTo>
                <a:lnTo>
                  <a:pt x="14058" y="18707"/>
                </a:lnTo>
                <a:lnTo>
                  <a:pt x="15608" y="18046"/>
                </a:lnTo>
                <a:lnTo>
                  <a:pt x="17170" y="17411"/>
                </a:lnTo>
                <a:lnTo>
                  <a:pt x="18402" y="16332"/>
                </a:lnTo>
                <a:lnTo>
                  <a:pt x="19295" y="14897"/>
                </a:lnTo>
                <a:lnTo>
                  <a:pt x="5562" y="14897"/>
                </a:lnTo>
                <a:lnTo>
                  <a:pt x="5562" y="4000"/>
                </a:lnTo>
                <a:lnTo>
                  <a:pt x="19171" y="4000"/>
                </a:lnTo>
                <a:lnTo>
                  <a:pt x="17868" y="2184"/>
                </a:lnTo>
                <a:lnTo>
                  <a:pt x="16471" y="1155"/>
                </a:lnTo>
                <a:lnTo>
                  <a:pt x="13157" y="215"/>
                </a:lnTo>
                <a:lnTo>
                  <a:pt x="10998" y="0"/>
                </a:lnTo>
                <a:close/>
              </a:path>
              <a:path w="20954" h="31750">
                <a:moveTo>
                  <a:pt x="19171" y="4000"/>
                </a:moveTo>
                <a:lnTo>
                  <a:pt x="5562" y="4000"/>
                </a:lnTo>
                <a:lnTo>
                  <a:pt x="11112" y="4102"/>
                </a:lnTo>
                <a:lnTo>
                  <a:pt x="12611" y="4508"/>
                </a:lnTo>
                <a:lnTo>
                  <a:pt x="13296" y="5067"/>
                </a:lnTo>
                <a:lnTo>
                  <a:pt x="14554" y="6857"/>
                </a:lnTo>
                <a:lnTo>
                  <a:pt x="14671" y="7302"/>
                </a:lnTo>
                <a:lnTo>
                  <a:pt x="14777" y="11607"/>
                </a:lnTo>
                <a:lnTo>
                  <a:pt x="14389" y="12750"/>
                </a:lnTo>
                <a:lnTo>
                  <a:pt x="12496" y="14465"/>
                </a:lnTo>
                <a:lnTo>
                  <a:pt x="10794" y="14897"/>
                </a:lnTo>
                <a:lnTo>
                  <a:pt x="19295" y="14897"/>
                </a:lnTo>
                <a:lnTo>
                  <a:pt x="20243" y="13373"/>
                </a:lnTo>
                <a:lnTo>
                  <a:pt x="20700" y="11607"/>
                </a:lnTo>
                <a:lnTo>
                  <a:pt x="20700" y="7302"/>
                </a:lnTo>
                <a:lnTo>
                  <a:pt x="20129" y="5372"/>
                </a:lnTo>
                <a:lnTo>
                  <a:pt x="19171" y="4000"/>
                </a:lnTo>
                <a:close/>
              </a:path>
            </a:pathLst>
          </a:custGeom>
          <a:solidFill>
            <a:srgbClr val="73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88402" y="1880961"/>
            <a:ext cx="19685" cy="24765"/>
          </a:xfrm>
          <a:custGeom>
            <a:avLst/>
            <a:gdLst/>
            <a:ahLst/>
            <a:cxnLst/>
            <a:rect l="l" t="t" r="r" b="b"/>
            <a:pathLst>
              <a:path w="19684" h="24764">
                <a:moveTo>
                  <a:pt x="12852" y="0"/>
                </a:moveTo>
                <a:lnTo>
                  <a:pt x="3289" y="0"/>
                </a:lnTo>
                <a:lnTo>
                  <a:pt x="0" y="4025"/>
                </a:lnTo>
                <a:lnTo>
                  <a:pt x="0" y="16217"/>
                </a:lnTo>
                <a:lnTo>
                  <a:pt x="863" y="19265"/>
                </a:lnTo>
                <a:lnTo>
                  <a:pt x="4343" y="23253"/>
                </a:lnTo>
                <a:lnTo>
                  <a:pt x="6718" y="24244"/>
                </a:lnTo>
                <a:lnTo>
                  <a:pt x="16319" y="24244"/>
                </a:lnTo>
                <a:lnTo>
                  <a:pt x="19202" y="20637"/>
                </a:lnTo>
                <a:lnTo>
                  <a:pt x="8255" y="20637"/>
                </a:lnTo>
                <a:lnTo>
                  <a:pt x="7144" y="19926"/>
                </a:lnTo>
                <a:lnTo>
                  <a:pt x="5816" y="17157"/>
                </a:lnTo>
                <a:lnTo>
                  <a:pt x="5473" y="15024"/>
                </a:lnTo>
                <a:lnTo>
                  <a:pt x="5473" y="6451"/>
                </a:lnTo>
                <a:lnTo>
                  <a:pt x="6921" y="3619"/>
                </a:lnTo>
                <a:lnTo>
                  <a:pt x="17571" y="3619"/>
                </a:lnTo>
                <a:lnTo>
                  <a:pt x="15227" y="977"/>
                </a:lnTo>
                <a:lnTo>
                  <a:pt x="12852" y="0"/>
                </a:lnTo>
                <a:close/>
              </a:path>
              <a:path w="19684" h="24764">
                <a:moveTo>
                  <a:pt x="17571" y="3619"/>
                </a:moveTo>
                <a:lnTo>
                  <a:pt x="11137" y="3619"/>
                </a:lnTo>
                <a:lnTo>
                  <a:pt x="12192" y="4216"/>
                </a:lnTo>
                <a:lnTo>
                  <a:pt x="13741" y="6642"/>
                </a:lnTo>
                <a:lnTo>
                  <a:pt x="14135" y="8877"/>
                </a:lnTo>
                <a:lnTo>
                  <a:pt x="14126" y="15024"/>
                </a:lnTo>
                <a:lnTo>
                  <a:pt x="13792" y="17106"/>
                </a:lnTo>
                <a:lnTo>
                  <a:pt x="12413" y="19939"/>
                </a:lnTo>
                <a:lnTo>
                  <a:pt x="11328" y="20637"/>
                </a:lnTo>
                <a:lnTo>
                  <a:pt x="19202" y="20637"/>
                </a:lnTo>
                <a:lnTo>
                  <a:pt x="19608" y="20129"/>
                </a:lnTo>
                <a:lnTo>
                  <a:pt x="19608" y="7899"/>
                </a:lnTo>
                <a:lnTo>
                  <a:pt x="18732" y="4927"/>
                </a:lnTo>
                <a:lnTo>
                  <a:pt x="17571" y="3619"/>
                </a:lnTo>
                <a:close/>
              </a:path>
            </a:pathLst>
          </a:custGeom>
          <a:solidFill>
            <a:srgbClr val="73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912748" y="1873338"/>
            <a:ext cx="5715" cy="31750"/>
          </a:xfrm>
          <a:custGeom>
            <a:avLst/>
            <a:gdLst/>
            <a:ahLst/>
            <a:cxnLst/>
            <a:rect l="l" t="t" r="r" b="b"/>
            <a:pathLst>
              <a:path w="5715" h="31750">
                <a:moveTo>
                  <a:pt x="5245" y="8166"/>
                </a:moveTo>
                <a:lnTo>
                  <a:pt x="126" y="8166"/>
                </a:lnTo>
                <a:lnTo>
                  <a:pt x="126" y="31292"/>
                </a:lnTo>
                <a:lnTo>
                  <a:pt x="5245" y="31292"/>
                </a:lnTo>
                <a:lnTo>
                  <a:pt x="5245" y="8166"/>
                </a:lnTo>
                <a:close/>
              </a:path>
              <a:path w="5715" h="31750">
                <a:moveTo>
                  <a:pt x="5397" y="0"/>
                </a:moveTo>
                <a:lnTo>
                  <a:pt x="0" y="0"/>
                </a:lnTo>
                <a:lnTo>
                  <a:pt x="0" y="5054"/>
                </a:lnTo>
                <a:lnTo>
                  <a:pt x="5397" y="5054"/>
                </a:lnTo>
                <a:lnTo>
                  <a:pt x="5397" y="0"/>
                </a:lnTo>
                <a:close/>
              </a:path>
            </a:pathLst>
          </a:custGeom>
          <a:solidFill>
            <a:srgbClr val="73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24068" y="1880959"/>
            <a:ext cx="17780" cy="24130"/>
          </a:xfrm>
          <a:custGeom>
            <a:avLst/>
            <a:gdLst/>
            <a:ahLst/>
            <a:cxnLst/>
            <a:rect l="l" t="t" r="r" b="b"/>
            <a:pathLst>
              <a:path w="17779" h="24130">
                <a:moveTo>
                  <a:pt x="4724" y="546"/>
                </a:moveTo>
                <a:lnTo>
                  <a:pt x="0" y="546"/>
                </a:lnTo>
                <a:lnTo>
                  <a:pt x="0" y="23672"/>
                </a:lnTo>
                <a:lnTo>
                  <a:pt x="5118" y="23672"/>
                </a:lnTo>
                <a:lnTo>
                  <a:pt x="5118" y="7988"/>
                </a:lnTo>
                <a:lnTo>
                  <a:pt x="5486" y="6146"/>
                </a:lnTo>
                <a:lnTo>
                  <a:pt x="6921" y="4305"/>
                </a:lnTo>
                <a:lnTo>
                  <a:pt x="7339" y="4114"/>
                </a:lnTo>
                <a:lnTo>
                  <a:pt x="4724" y="4114"/>
                </a:lnTo>
                <a:lnTo>
                  <a:pt x="4724" y="546"/>
                </a:lnTo>
                <a:close/>
              </a:path>
              <a:path w="17779" h="24130">
                <a:moveTo>
                  <a:pt x="16937" y="3848"/>
                </a:moveTo>
                <a:lnTo>
                  <a:pt x="10439" y="3848"/>
                </a:lnTo>
                <a:lnTo>
                  <a:pt x="11264" y="4203"/>
                </a:lnTo>
                <a:lnTo>
                  <a:pt x="12014" y="5651"/>
                </a:lnTo>
                <a:lnTo>
                  <a:pt x="12082" y="6146"/>
                </a:lnTo>
                <a:lnTo>
                  <a:pt x="12204" y="23672"/>
                </a:lnTo>
                <a:lnTo>
                  <a:pt x="17335" y="23672"/>
                </a:lnTo>
                <a:lnTo>
                  <a:pt x="17262" y="5651"/>
                </a:lnTo>
                <a:lnTo>
                  <a:pt x="17195" y="4864"/>
                </a:lnTo>
                <a:lnTo>
                  <a:pt x="16937" y="3848"/>
                </a:lnTo>
                <a:close/>
              </a:path>
              <a:path w="17779" h="24130">
                <a:moveTo>
                  <a:pt x="12585" y="0"/>
                </a:moveTo>
                <a:lnTo>
                  <a:pt x="7937" y="0"/>
                </a:lnTo>
                <a:lnTo>
                  <a:pt x="5880" y="1371"/>
                </a:lnTo>
                <a:lnTo>
                  <a:pt x="4724" y="4114"/>
                </a:lnTo>
                <a:lnTo>
                  <a:pt x="7339" y="4114"/>
                </a:lnTo>
                <a:lnTo>
                  <a:pt x="7924" y="3848"/>
                </a:lnTo>
                <a:lnTo>
                  <a:pt x="16937" y="3848"/>
                </a:lnTo>
                <a:lnTo>
                  <a:pt x="16662" y="2768"/>
                </a:lnTo>
                <a:lnTo>
                  <a:pt x="16002" y="1866"/>
                </a:lnTo>
                <a:lnTo>
                  <a:pt x="13944" y="368"/>
                </a:lnTo>
                <a:lnTo>
                  <a:pt x="12585" y="0"/>
                </a:lnTo>
                <a:close/>
              </a:path>
            </a:pathLst>
          </a:custGeom>
          <a:solidFill>
            <a:srgbClr val="73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944558" y="1875072"/>
            <a:ext cx="13970" cy="30480"/>
          </a:xfrm>
          <a:custGeom>
            <a:avLst/>
            <a:gdLst/>
            <a:ahLst/>
            <a:cxnLst/>
            <a:rect l="l" t="t" r="r" b="b"/>
            <a:pathLst>
              <a:path w="13970" h="30480">
                <a:moveTo>
                  <a:pt x="8280" y="10274"/>
                </a:moveTo>
                <a:lnTo>
                  <a:pt x="3225" y="10274"/>
                </a:lnTo>
                <a:lnTo>
                  <a:pt x="3292" y="24053"/>
                </a:lnTo>
                <a:lnTo>
                  <a:pt x="8089" y="30137"/>
                </a:lnTo>
                <a:lnTo>
                  <a:pt x="11201" y="30137"/>
                </a:lnTo>
                <a:lnTo>
                  <a:pt x="12471" y="29997"/>
                </a:lnTo>
                <a:lnTo>
                  <a:pt x="13868" y="29730"/>
                </a:lnTo>
                <a:lnTo>
                  <a:pt x="13868" y="26073"/>
                </a:lnTo>
                <a:lnTo>
                  <a:pt x="10642" y="26073"/>
                </a:lnTo>
                <a:lnTo>
                  <a:pt x="9804" y="25869"/>
                </a:lnTo>
                <a:lnTo>
                  <a:pt x="8826" y="25120"/>
                </a:lnTo>
                <a:lnTo>
                  <a:pt x="8534" y="24650"/>
                </a:lnTo>
                <a:lnTo>
                  <a:pt x="8424" y="23266"/>
                </a:lnTo>
                <a:lnTo>
                  <a:pt x="8280" y="10274"/>
                </a:lnTo>
                <a:close/>
              </a:path>
              <a:path w="13970" h="30480">
                <a:moveTo>
                  <a:pt x="13868" y="25908"/>
                </a:moveTo>
                <a:lnTo>
                  <a:pt x="10642" y="26073"/>
                </a:lnTo>
                <a:lnTo>
                  <a:pt x="13868" y="26073"/>
                </a:lnTo>
                <a:lnTo>
                  <a:pt x="13868" y="25908"/>
                </a:lnTo>
                <a:close/>
              </a:path>
              <a:path w="13970" h="30480">
                <a:moveTo>
                  <a:pt x="13042" y="6438"/>
                </a:moveTo>
                <a:lnTo>
                  <a:pt x="0" y="6438"/>
                </a:lnTo>
                <a:lnTo>
                  <a:pt x="0" y="10274"/>
                </a:lnTo>
                <a:lnTo>
                  <a:pt x="13042" y="10274"/>
                </a:lnTo>
                <a:lnTo>
                  <a:pt x="13042" y="6438"/>
                </a:lnTo>
                <a:close/>
              </a:path>
              <a:path w="13970" h="30480">
                <a:moveTo>
                  <a:pt x="8280" y="0"/>
                </a:moveTo>
                <a:lnTo>
                  <a:pt x="3644" y="419"/>
                </a:lnTo>
                <a:lnTo>
                  <a:pt x="3378" y="6438"/>
                </a:lnTo>
                <a:lnTo>
                  <a:pt x="8280" y="6438"/>
                </a:lnTo>
                <a:lnTo>
                  <a:pt x="8280" y="0"/>
                </a:lnTo>
                <a:close/>
              </a:path>
            </a:pathLst>
          </a:custGeom>
          <a:solidFill>
            <a:srgbClr val="73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58863" y="1880957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5" h="24764">
                <a:moveTo>
                  <a:pt x="4368" y="16763"/>
                </a:moveTo>
                <a:lnTo>
                  <a:pt x="0" y="17513"/>
                </a:lnTo>
                <a:lnTo>
                  <a:pt x="711" y="22009"/>
                </a:lnTo>
                <a:lnTo>
                  <a:pt x="3708" y="24244"/>
                </a:lnTo>
                <a:lnTo>
                  <a:pt x="11772" y="24244"/>
                </a:lnTo>
                <a:lnTo>
                  <a:pt x="13995" y="23545"/>
                </a:lnTo>
                <a:lnTo>
                  <a:pt x="15633" y="22123"/>
                </a:lnTo>
                <a:lnTo>
                  <a:pt x="17254" y="20751"/>
                </a:lnTo>
                <a:lnTo>
                  <a:pt x="6515" y="20751"/>
                </a:lnTo>
                <a:lnTo>
                  <a:pt x="4927" y="19430"/>
                </a:lnTo>
                <a:lnTo>
                  <a:pt x="4368" y="16763"/>
                </a:lnTo>
                <a:close/>
              </a:path>
              <a:path w="18415" h="24764">
                <a:moveTo>
                  <a:pt x="13309" y="0"/>
                </a:moveTo>
                <a:lnTo>
                  <a:pt x="6705" y="0"/>
                </a:lnTo>
                <a:lnTo>
                  <a:pt x="4711" y="698"/>
                </a:lnTo>
                <a:lnTo>
                  <a:pt x="1601" y="3479"/>
                </a:lnTo>
                <a:lnTo>
                  <a:pt x="838" y="5130"/>
                </a:lnTo>
                <a:lnTo>
                  <a:pt x="838" y="8305"/>
                </a:lnTo>
                <a:lnTo>
                  <a:pt x="10718" y="14757"/>
                </a:lnTo>
                <a:lnTo>
                  <a:pt x="11963" y="15354"/>
                </a:lnTo>
                <a:lnTo>
                  <a:pt x="12852" y="16497"/>
                </a:lnTo>
                <a:lnTo>
                  <a:pt x="12956" y="16763"/>
                </a:lnTo>
                <a:lnTo>
                  <a:pt x="13081" y="18503"/>
                </a:lnTo>
                <a:lnTo>
                  <a:pt x="12738" y="19227"/>
                </a:lnTo>
                <a:lnTo>
                  <a:pt x="11455" y="20446"/>
                </a:lnTo>
                <a:lnTo>
                  <a:pt x="10464" y="20751"/>
                </a:lnTo>
                <a:lnTo>
                  <a:pt x="17254" y="20751"/>
                </a:lnTo>
                <a:lnTo>
                  <a:pt x="17984" y="19227"/>
                </a:lnTo>
                <a:lnTo>
                  <a:pt x="18097" y="15138"/>
                </a:lnTo>
                <a:lnTo>
                  <a:pt x="17526" y="13715"/>
                </a:lnTo>
                <a:lnTo>
                  <a:pt x="15227" y="11683"/>
                </a:lnTo>
                <a:lnTo>
                  <a:pt x="13347" y="10769"/>
                </a:lnTo>
                <a:lnTo>
                  <a:pt x="8610" y="9321"/>
                </a:lnTo>
                <a:lnTo>
                  <a:pt x="7251" y="8788"/>
                </a:lnTo>
                <a:lnTo>
                  <a:pt x="6070" y="7937"/>
                </a:lnTo>
                <a:lnTo>
                  <a:pt x="5778" y="7264"/>
                </a:lnTo>
                <a:lnTo>
                  <a:pt x="5778" y="5537"/>
                </a:lnTo>
                <a:lnTo>
                  <a:pt x="6070" y="4851"/>
                </a:lnTo>
                <a:lnTo>
                  <a:pt x="7239" y="3759"/>
                </a:lnTo>
                <a:lnTo>
                  <a:pt x="8001" y="3479"/>
                </a:lnTo>
                <a:lnTo>
                  <a:pt x="16441" y="3479"/>
                </a:lnTo>
                <a:lnTo>
                  <a:pt x="15989" y="1993"/>
                </a:lnTo>
                <a:lnTo>
                  <a:pt x="13309" y="0"/>
                </a:lnTo>
                <a:close/>
              </a:path>
              <a:path w="18415" h="24764">
                <a:moveTo>
                  <a:pt x="16441" y="3479"/>
                </a:moveTo>
                <a:lnTo>
                  <a:pt x="11036" y="3479"/>
                </a:lnTo>
                <a:lnTo>
                  <a:pt x="12433" y="4635"/>
                </a:lnTo>
                <a:lnTo>
                  <a:pt x="13182" y="6959"/>
                </a:lnTo>
                <a:lnTo>
                  <a:pt x="17195" y="5956"/>
                </a:lnTo>
                <a:lnTo>
                  <a:pt x="16441" y="3479"/>
                </a:lnTo>
                <a:close/>
              </a:path>
            </a:pathLst>
          </a:custGeom>
          <a:solidFill>
            <a:srgbClr val="73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760625" y="1766846"/>
            <a:ext cx="100330" cy="140335"/>
          </a:xfrm>
          <a:custGeom>
            <a:avLst/>
            <a:gdLst/>
            <a:ahLst/>
            <a:cxnLst/>
            <a:rect l="l" t="t" r="r" b="b"/>
            <a:pathLst>
              <a:path w="100329" h="140335">
                <a:moveTo>
                  <a:pt x="51028" y="0"/>
                </a:moveTo>
                <a:lnTo>
                  <a:pt x="32604" y="2728"/>
                </a:lnTo>
                <a:lnTo>
                  <a:pt x="17838" y="10447"/>
                </a:lnTo>
                <a:lnTo>
                  <a:pt x="8028" y="22454"/>
                </a:lnTo>
                <a:lnTo>
                  <a:pt x="4470" y="38049"/>
                </a:lnTo>
                <a:lnTo>
                  <a:pt x="5654" y="46731"/>
                </a:lnTo>
                <a:lnTo>
                  <a:pt x="9221" y="54765"/>
                </a:lnTo>
                <a:lnTo>
                  <a:pt x="15191" y="61823"/>
                </a:lnTo>
                <a:lnTo>
                  <a:pt x="23583" y="67576"/>
                </a:lnTo>
                <a:lnTo>
                  <a:pt x="23583" y="68198"/>
                </a:lnTo>
                <a:lnTo>
                  <a:pt x="13807" y="73936"/>
                </a:lnTo>
                <a:lnTo>
                  <a:pt x="6376" y="81484"/>
                </a:lnTo>
                <a:lnTo>
                  <a:pt x="1654" y="90864"/>
                </a:lnTo>
                <a:lnTo>
                  <a:pt x="0" y="102095"/>
                </a:lnTo>
                <a:lnTo>
                  <a:pt x="2937" y="115690"/>
                </a:lnTo>
                <a:lnTo>
                  <a:pt x="11915" y="127768"/>
                </a:lnTo>
                <a:lnTo>
                  <a:pt x="27185" y="136417"/>
                </a:lnTo>
                <a:lnTo>
                  <a:pt x="48996" y="139725"/>
                </a:lnTo>
                <a:lnTo>
                  <a:pt x="69885" y="136776"/>
                </a:lnTo>
                <a:lnTo>
                  <a:pt x="85913" y="128449"/>
                </a:lnTo>
                <a:lnTo>
                  <a:pt x="94302" y="117894"/>
                </a:lnTo>
                <a:lnTo>
                  <a:pt x="50203" y="117894"/>
                </a:lnTo>
                <a:lnTo>
                  <a:pt x="42367" y="116310"/>
                </a:lnTo>
                <a:lnTo>
                  <a:pt x="36436" y="112094"/>
                </a:lnTo>
                <a:lnTo>
                  <a:pt x="32715" y="106047"/>
                </a:lnTo>
                <a:lnTo>
                  <a:pt x="31508" y="98971"/>
                </a:lnTo>
                <a:lnTo>
                  <a:pt x="32588" y="92105"/>
                </a:lnTo>
                <a:lnTo>
                  <a:pt x="35725" y="86315"/>
                </a:lnTo>
                <a:lnTo>
                  <a:pt x="40766" y="81811"/>
                </a:lnTo>
                <a:lnTo>
                  <a:pt x="47561" y="78803"/>
                </a:lnTo>
                <a:lnTo>
                  <a:pt x="93375" y="78803"/>
                </a:lnTo>
                <a:lnTo>
                  <a:pt x="92513" y="77247"/>
                </a:lnTo>
                <a:lnTo>
                  <a:pt x="84796" y="69998"/>
                </a:lnTo>
                <a:lnTo>
                  <a:pt x="75615" y="65087"/>
                </a:lnTo>
                <a:lnTo>
                  <a:pt x="75615" y="64452"/>
                </a:lnTo>
                <a:lnTo>
                  <a:pt x="84094" y="58642"/>
                </a:lnTo>
                <a:lnTo>
                  <a:pt x="86862" y="55308"/>
                </a:lnTo>
                <a:lnTo>
                  <a:pt x="52247" y="55308"/>
                </a:lnTo>
                <a:lnTo>
                  <a:pt x="44867" y="52332"/>
                </a:lnTo>
                <a:lnTo>
                  <a:pt x="38931" y="48344"/>
                </a:lnTo>
                <a:lnTo>
                  <a:pt x="34977" y="43262"/>
                </a:lnTo>
                <a:lnTo>
                  <a:pt x="33540" y="37007"/>
                </a:lnTo>
                <a:lnTo>
                  <a:pt x="33540" y="28486"/>
                </a:lnTo>
                <a:lnTo>
                  <a:pt x="39027" y="21412"/>
                </a:lnTo>
                <a:lnTo>
                  <a:pt x="91579" y="21412"/>
                </a:lnTo>
                <a:lnTo>
                  <a:pt x="84466" y="11199"/>
                </a:lnTo>
                <a:lnTo>
                  <a:pt x="70892" y="3114"/>
                </a:lnTo>
                <a:lnTo>
                  <a:pt x="51028" y="0"/>
                </a:lnTo>
                <a:close/>
              </a:path>
              <a:path w="100329" h="140335">
                <a:moveTo>
                  <a:pt x="93375" y="78803"/>
                </a:moveTo>
                <a:lnTo>
                  <a:pt x="47561" y="78803"/>
                </a:lnTo>
                <a:lnTo>
                  <a:pt x="55945" y="82015"/>
                </a:lnTo>
                <a:lnTo>
                  <a:pt x="62503" y="86728"/>
                </a:lnTo>
                <a:lnTo>
                  <a:pt x="66774" y="93040"/>
                </a:lnTo>
                <a:lnTo>
                  <a:pt x="68300" y="101053"/>
                </a:lnTo>
                <a:lnTo>
                  <a:pt x="68300" y="110616"/>
                </a:lnTo>
                <a:lnTo>
                  <a:pt x="61188" y="117894"/>
                </a:lnTo>
                <a:lnTo>
                  <a:pt x="94302" y="117894"/>
                </a:lnTo>
                <a:lnTo>
                  <a:pt x="96186" y="115524"/>
                </a:lnTo>
                <a:lnTo>
                  <a:pt x="99809" y="98780"/>
                </a:lnTo>
                <a:lnTo>
                  <a:pt x="97829" y="86840"/>
                </a:lnTo>
                <a:lnTo>
                  <a:pt x="93375" y="78803"/>
                </a:lnTo>
                <a:close/>
              </a:path>
              <a:path w="100329" h="140335">
                <a:moveTo>
                  <a:pt x="91579" y="21412"/>
                </a:moveTo>
                <a:lnTo>
                  <a:pt x="60985" y="21412"/>
                </a:lnTo>
                <a:lnTo>
                  <a:pt x="65658" y="29730"/>
                </a:lnTo>
                <a:lnTo>
                  <a:pt x="65658" y="46570"/>
                </a:lnTo>
                <a:lnTo>
                  <a:pt x="59359" y="53238"/>
                </a:lnTo>
                <a:lnTo>
                  <a:pt x="52247" y="55308"/>
                </a:lnTo>
                <a:lnTo>
                  <a:pt x="86862" y="55308"/>
                </a:lnTo>
                <a:lnTo>
                  <a:pt x="90054" y="51465"/>
                </a:lnTo>
                <a:lnTo>
                  <a:pt x="93573" y="43351"/>
                </a:lnTo>
                <a:lnTo>
                  <a:pt x="94729" y="34734"/>
                </a:lnTo>
                <a:lnTo>
                  <a:pt x="92246" y="22368"/>
                </a:lnTo>
                <a:lnTo>
                  <a:pt x="91579" y="21412"/>
                </a:lnTo>
                <a:close/>
              </a:path>
            </a:pathLst>
          </a:custGeom>
          <a:solidFill>
            <a:srgbClr val="73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640713" y="1925688"/>
            <a:ext cx="50520" cy="50101"/>
          </a:xfrm>
          <a:prstGeom prst="rect">
            <a:avLst/>
          </a:prstGeom>
          <a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715415" y="1926640"/>
            <a:ext cx="43154" cy="48183"/>
          </a:xfrm>
          <a:prstGeom prst="rect">
            <a:avLst/>
          </a:prstGeom>
          <a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779418" y="1925688"/>
            <a:ext cx="45876" cy="50101"/>
          </a:xfrm>
          <a:prstGeom prst="rect">
            <a:avLst/>
          </a:prstGeom>
          <a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846186" y="1926285"/>
            <a:ext cx="52463" cy="48539"/>
          </a:xfrm>
          <a:prstGeom prst="rect">
            <a:avLst/>
          </a:prstGeom>
          <a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20634" y="1926640"/>
            <a:ext cx="44297" cy="48183"/>
          </a:xfrm>
          <a:prstGeom prst="rect">
            <a:avLst/>
          </a:prstGeom>
          <a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990928" y="1926653"/>
            <a:ext cx="13055" cy="4817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028381" y="1925688"/>
            <a:ext cx="44958" cy="50101"/>
          </a:xfrm>
          <a:prstGeom prst="rect">
            <a:avLst/>
          </a:prstGeom>
          <a:blipFill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745340" y="1985936"/>
            <a:ext cx="36254" cy="39598"/>
          </a:xfrm>
          <a:prstGeom prst="rect">
            <a:avLst/>
          </a:prstGeom>
          <a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787309" y="1986724"/>
            <a:ext cx="34074" cy="38049"/>
          </a:xfrm>
          <a:prstGeom prst="rect">
            <a:avLst/>
          </a:prstGeom>
          <a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822400" y="1986445"/>
            <a:ext cx="41452" cy="38328"/>
          </a:xfrm>
          <a:prstGeom prst="rect">
            <a:avLst/>
          </a:prstGeom>
          <a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867446" y="1986724"/>
            <a:ext cx="31292" cy="38049"/>
          </a:xfrm>
          <a:prstGeom prst="rect">
            <a:avLst/>
          </a:prstGeom>
          <a:blipFill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03070" y="1986724"/>
            <a:ext cx="30010" cy="38049"/>
          </a:xfrm>
          <a:prstGeom prst="rect">
            <a:avLst/>
          </a:prstGeom>
          <a:blipFill>
            <a:blip r:embed="rId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35556" y="1986051"/>
            <a:ext cx="32251" cy="39395"/>
          </a:xfrm>
          <a:prstGeom prst="rect">
            <a:avLst/>
          </a:prstGeom>
          <a:blipFill>
            <a:blip r:embed="rId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602820" y="1709313"/>
            <a:ext cx="496443" cy="405104"/>
          </a:xfrm>
          <a:prstGeom prst="rect">
            <a:avLst/>
          </a:prstGeom>
          <a:blipFill>
            <a:blip r:embed="rId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41576" y="1561376"/>
            <a:ext cx="782268" cy="1638231"/>
          </a:xfrm>
          <a:prstGeom prst="rect">
            <a:avLst/>
          </a:prstGeom>
          <a:blipFill>
            <a:blip r:embed="rId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153224" y="3835408"/>
            <a:ext cx="527938" cy="1527499"/>
          </a:xfrm>
          <a:prstGeom prst="rect">
            <a:avLst/>
          </a:prstGeom>
          <a:blipFill>
            <a:blip r:embed="rId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770971" y="4818356"/>
            <a:ext cx="2590796" cy="96519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21271" y="4831056"/>
            <a:ext cx="1257297" cy="95249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2239726" y="5560673"/>
            <a:ext cx="450850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700" spc="-10" dirty="0">
                <a:solidFill>
                  <a:srgbClr val="432918"/>
                </a:solidFill>
                <a:latin typeface="Arial"/>
                <a:cs typeface="Arial"/>
              </a:rPr>
              <a:t>RESE</a:t>
            </a:r>
            <a:r>
              <a:rPr sz="700" spc="-25" dirty="0">
                <a:solidFill>
                  <a:srgbClr val="432918"/>
                </a:solidFill>
                <a:latin typeface="Arial"/>
                <a:cs typeface="Arial"/>
              </a:rPr>
              <a:t>R</a:t>
            </a:r>
            <a:r>
              <a:rPr sz="700" spc="20" dirty="0">
                <a:solidFill>
                  <a:srgbClr val="432918"/>
                </a:solidFill>
                <a:latin typeface="Arial"/>
                <a:cs typeface="Arial"/>
              </a:rPr>
              <a:t>VE </a:t>
            </a:r>
            <a:r>
              <a:rPr sz="700" spc="10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432918"/>
                </a:solidFill>
                <a:latin typeface="Arial"/>
                <a:cs typeface="Arial"/>
              </a:rPr>
              <a:t>MALBEC</a:t>
            </a:r>
            <a:endParaRPr sz="70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252380" y="5485615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>
                <a:moveTo>
                  <a:pt x="0" y="0"/>
                </a:moveTo>
                <a:lnTo>
                  <a:pt x="34114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252380" y="5485615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>
                <a:moveTo>
                  <a:pt x="341147" y="0"/>
                </a:moveTo>
                <a:lnTo>
                  <a:pt x="0" y="0"/>
                </a:lnTo>
              </a:path>
            </a:pathLst>
          </a:custGeom>
          <a:ln w="19583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28301" y="3952180"/>
            <a:ext cx="446919" cy="364531"/>
          </a:xfrm>
          <a:prstGeom prst="rect">
            <a:avLst/>
          </a:prstGeom>
          <a:blipFill>
            <a:blip r:embed="rId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2646399" y="4403125"/>
            <a:ext cx="46228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45" dirty="0">
                <a:solidFill>
                  <a:srgbClr val="432918"/>
                </a:solidFill>
                <a:latin typeface="Arial"/>
                <a:cs typeface="Arial"/>
              </a:rPr>
              <a:t>Wine   </a:t>
            </a:r>
            <a:r>
              <a:rPr sz="800" b="1" spc="-110" dirty="0">
                <a:solidFill>
                  <a:srgbClr val="432918"/>
                </a:solidFill>
                <a:latin typeface="Arial"/>
                <a:cs typeface="Arial"/>
              </a:rPr>
              <a:t>Spirits</a:t>
            </a:r>
            <a:endParaRPr sz="80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3103785" y="3889743"/>
            <a:ext cx="472026" cy="472008"/>
          </a:xfrm>
          <a:prstGeom prst="rect">
            <a:avLst/>
          </a:prstGeom>
          <a:blipFill>
            <a:blip r:embed="rId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163130" y="4795114"/>
            <a:ext cx="353350" cy="353350"/>
          </a:xfrm>
          <a:prstGeom prst="rect">
            <a:avLst/>
          </a:prstGeom>
          <a:blipFill>
            <a:blip r:embed="rId6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197955" y="3858774"/>
            <a:ext cx="468593" cy="1501143"/>
          </a:xfrm>
          <a:prstGeom prst="rect">
            <a:avLst/>
          </a:prstGeom>
          <a:blipFill>
            <a:blip r:embed="rId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673808" y="4795114"/>
            <a:ext cx="363262" cy="363232"/>
          </a:xfrm>
          <a:prstGeom prst="rect">
            <a:avLst/>
          </a:prstGeom>
          <a:blipFill>
            <a:blip r:embed="rId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183686" y="4361979"/>
            <a:ext cx="312229" cy="290753"/>
          </a:xfrm>
          <a:prstGeom prst="rect">
            <a:avLst/>
          </a:prstGeom>
          <a:blipFill>
            <a:blip r:embed="rId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60919" y="4005494"/>
            <a:ext cx="91440" cy="125095"/>
          </a:xfrm>
          <a:custGeom>
            <a:avLst/>
            <a:gdLst/>
            <a:ahLst/>
            <a:cxnLst/>
            <a:rect l="l" t="t" r="r" b="b"/>
            <a:pathLst>
              <a:path w="91439" h="125095">
                <a:moveTo>
                  <a:pt x="10947" y="102323"/>
                </a:moveTo>
                <a:lnTo>
                  <a:pt x="10947" y="124409"/>
                </a:lnTo>
                <a:lnTo>
                  <a:pt x="14312" y="124599"/>
                </a:lnTo>
                <a:lnTo>
                  <a:pt x="19138" y="124790"/>
                </a:lnTo>
                <a:lnTo>
                  <a:pt x="23761" y="124409"/>
                </a:lnTo>
                <a:lnTo>
                  <a:pt x="60750" y="114524"/>
                </a:lnTo>
                <a:lnTo>
                  <a:pt x="74187" y="102882"/>
                </a:lnTo>
                <a:lnTo>
                  <a:pt x="14693" y="102882"/>
                </a:lnTo>
                <a:lnTo>
                  <a:pt x="10947" y="102323"/>
                </a:lnTo>
                <a:close/>
              </a:path>
              <a:path w="91439" h="125095">
                <a:moveTo>
                  <a:pt x="88965" y="72440"/>
                </a:moveTo>
                <a:lnTo>
                  <a:pt x="62039" y="72440"/>
                </a:lnTo>
                <a:lnTo>
                  <a:pt x="62395" y="72605"/>
                </a:lnTo>
                <a:lnTo>
                  <a:pt x="60281" y="79194"/>
                </a:lnTo>
                <a:lnTo>
                  <a:pt x="23202" y="102323"/>
                </a:lnTo>
                <a:lnTo>
                  <a:pt x="14693" y="102882"/>
                </a:lnTo>
                <a:lnTo>
                  <a:pt x="74187" y="102882"/>
                </a:lnTo>
                <a:lnTo>
                  <a:pt x="78966" y="97303"/>
                </a:lnTo>
                <a:lnTo>
                  <a:pt x="85574" y="84696"/>
                </a:lnTo>
                <a:lnTo>
                  <a:pt x="88965" y="72440"/>
                </a:lnTo>
                <a:close/>
              </a:path>
              <a:path w="91439" h="125095">
                <a:moveTo>
                  <a:pt x="45504" y="0"/>
                </a:moveTo>
                <a:lnTo>
                  <a:pt x="27190" y="3472"/>
                </a:lnTo>
                <a:lnTo>
                  <a:pt x="12793" y="12879"/>
                </a:lnTo>
                <a:lnTo>
                  <a:pt x="3375" y="26708"/>
                </a:lnTo>
                <a:lnTo>
                  <a:pt x="0" y="43446"/>
                </a:lnTo>
                <a:lnTo>
                  <a:pt x="2991" y="59284"/>
                </a:lnTo>
                <a:lnTo>
                  <a:pt x="11104" y="71145"/>
                </a:lnTo>
                <a:lnTo>
                  <a:pt x="23043" y="78586"/>
                </a:lnTo>
                <a:lnTo>
                  <a:pt x="37515" y="81165"/>
                </a:lnTo>
                <a:lnTo>
                  <a:pt x="45265" y="80586"/>
                </a:lnTo>
                <a:lnTo>
                  <a:pt x="51863" y="78893"/>
                </a:lnTo>
                <a:lnTo>
                  <a:pt x="57418" y="76156"/>
                </a:lnTo>
                <a:lnTo>
                  <a:pt x="62039" y="72440"/>
                </a:lnTo>
                <a:lnTo>
                  <a:pt x="88965" y="72440"/>
                </a:lnTo>
                <a:lnTo>
                  <a:pt x="89745" y="69622"/>
                </a:lnTo>
                <a:lnTo>
                  <a:pt x="90449" y="61086"/>
                </a:lnTo>
                <a:lnTo>
                  <a:pt x="45135" y="61086"/>
                </a:lnTo>
                <a:lnTo>
                  <a:pt x="37687" y="59533"/>
                </a:lnTo>
                <a:lnTo>
                  <a:pt x="32346" y="55337"/>
                </a:lnTo>
                <a:lnTo>
                  <a:pt x="29130" y="49192"/>
                </a:lnTo>
                <a:lnTo>
                  <a:pt x="28054" y="41795"/>
                </a:lnTo>
                <a:lnTo>
                  <a:pt x="29305" y="33154"/>
                </a:lnTo>
                <a:lnTo>
                  <a:pt x="32769" y="26465"/>
                </a:lnTo>
                <a:lnTo>
                  <a:pt x="38009" y="22145"/>
                </a:lnTo>
                <a:lnTo>
                  <a:pt x="44589" y="20612"/>
                </a:lnTo>
                <a:lnTo>
                  <a:pt x="82634" y="20612"/>
                </a:lnTo>
                <a:lnTo>
                  <a:pt x="79981" y="15409"/>
                </a:lnTo>
                <a:lnTo>
                  <a:pt x="65727" y="4153"/>
                </a:lnTo>
                <a:lnTo>
                  <a:pt x="45504" y="0"/>
                </a:lnTo>
                <a:close/>
              </a:path>
              <a:path w="91439" h="125095">
                <a:moveTo>
                  <a:pt x="82634" y="20612"/>
                </a:moveTo>
                <a:lnTo>
                  <a:pt x="44792" y="20612"/>
                </a:lnTo>
                <a:lnTo>
                  <a:pt x="52956" y="22788"/>
                </a:lnTo>
                <a:lnTo>
                  <a:pt x="58456" y="28533"/>
                </a:lnTo>
                <a:lnTo>
                  <a:pt x="61525" y="36674"/>
                </a:lnTo>
                <a:lnTo>
                  <a:pt x="62395" y="46037"/>
                </a:lnTo>
                <a:lnTo>
                  <a:pt x="62395" y="49568"/>
                </a:lnTo>
                <a:lnTo>
                  <a:pt x="62039" y="51434"/>
                </a:lnTo>
                <a:lnTo>
                  <a:pt x="61099" y="53301"/>
                </a:lnTo>
                <a:lnTo>
                  <a:pt x="58331" y="57543"/>
                </a:lnTo>
                <a:lnTo>
                  <a:pt x="53124" y="61086"/>
                </a:lnTo>
                <a:lnTo>
                  <a:pt x="90449" y="61086"/>
                </a:lnTo>
                <a:lnTo>
                  <a:pt x="91090" y="53301"/>
                </a:lnTo>
                <a:lnTo>
                  <a:pt x="91121" y="51434"/>
                </a:lnTo>
                <a:lnTo>
                  <a:pt x="88420" y="31959"/>
                </a:lnTo>
                <a:lnTo>
                  <a:pt x="82634" y="2061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59509" y="4009251"/>
            <a:ext cx="71120" cy="88900"/>
          </a:xfrm>
          <a:custGeom>
            <a:avLst/>
            <a:gdLst/>
            <a:ahLst/>
            <a:cxnLst/>
            <a:rect l="l" t="t" r="r" b="b"/>
            <a:pathLst>
              <a:path w="71119" h="88900">
                <a:moveTo>
                  <a:pt x="66689" y="16306"/>
                </a:moveTo>
                <a:lnTo>
                  <a:pt x="40805" y="16306"/>
                </a:lnTo>
                <a:lnTo>
                  <a:pt x="45605" y="21932"/>
                </a:lnTo>
                <a:lnTo>
                  <a:pt x="45605" y="29006"/>
                </a:lnTo>
                <a:lnTo>
                  <a:pt x="12776" y="66090"/>
                </a:lnTo>
                <a:lnTo>
                  <a:pt x="0" y="76161"/>
                </a:lnTo>
                <a:lnTo>
                  <a:pt x="0" y="88417"/>
                </a:lnTo>
                <a:lnTo>
                  <a:pt x="70993" y="88417"/>
                </a:lnTo>
                <a:lnTo>
                  <a:pt x="70993" y="71729"/>
                </a:lnTo>
                <a:lnTo>
                  <a:pt x="33096" y="71729"/>
                </a:lnTo>
                <a:lnTo>
                  <a:pt x="33096" y="71462"/>
                </a:lnTo>
                <a:lnTo>
                  <a:pt x="66903" y="37716"/>
                </a:lnTo>
                <a:lnTo>
                  <a:pt x="69011" y="27304"/>
                </a:lnTo>
                <a:lnTo>
                  <a:pt x="66728" y="16357"/>
                </a:lnTo>
                <a:close/>
              </a:path>
              <a:path w="71119" h="88900">
                <a:moveTo>
                  <a:pt x="33870" y="0"/>
                </a:moveTo>
                <a:lnTo>
                  <a:pt x="24163" y="704"/>
                </a:lnTo>
                <a:lnTo>
                  <a:pt x="15306" y="2622"/>
                </a:lnTo>
                <a:lnTo>
                  <a:pt x="7578" y="5464"/>
                </a:lnTo>
                <a:lnTo>
                  <a:pt x="1257" y="8940"/>
                </a:lnTo>
                <a:lnTo>
                  <a:pt x="7861" y="23418"/>
                </a:lnTo>
                <a:lnTo>
                  <a:pt x="13068" y="20053"/>
                </a:lnTo>
                <a:lnTo>
                  <a:pt x="20612" y="16306"/>
                </a:lnTo>
                <a:lnTo>
                  <a:pt x="66689" y="16306"/>
                </a:lnTo>
                <a:lnTo>
                  <a:pt x="59994" y="7713"/>
                </a:lnTo>
                <a:lnTo>
                  <a:pt x="48984" y="2039"/>
                </a:lnTo>
                <a:lnTo>
                  <a:pt x="3387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62333" y="4004526"/>
            <a:ext cx="91440" cy="125095"/>
          </a:xfrm>
          <a:custGeom>
            <a:avLst/>
            <a:gdLst/>
            <a:ahLst/>
            <a:cxnLst/>
            <a:rect l="l" t="t" r="r" b="b"/>
            <a:pathLst>
              <a:path w="91439" h="125095">
                <a:moveTo>
                  <a:pt x="10960" y="102323"/>
                </a:moveTo>
                <a:lnTo>
                  <a:pt x="10960" y="124396"/>
                </a:lnTo>
                <a:lnTo>
                  <a:pt x="14287" y="124599"/>
                </a:lnTo>
                <a:lnTo>
                  <a:pt x="19138" y="124764"/>
                </a:lnTo>
                <a:lnTo>
                  <a:pt x="23774" y="124396"/>
                </a:lnTo>
                <a:lnTo>
                  <a:pt x="60748" y="114505"/>
                </a:lnTo>
                <a:lnTo>
                  <a:pt x="74180" y="102870"/>
                </a:lnTo>
                <a:lnTo>
                  <a:pt x="14668" y="102870"/>
                </a:lnTo>
                <a:lnTo>
                  <a:pt x="10960" y="102323"/>
                </a:lnTo>
                <a:close/>
              </a:path>
              <a:path w="91439" h="125095">
                <a:moveTo>
                  <a:pt x="88957" y="72428"/>
                </a:moveTo>
                <a:lnTo>
                  <a:pt x="62039" y="72428"/>
                </a:lnTo>
                <a:lnTo>
                  <a:pt x="62369" y="72605"/>
                </a:lnTo>
                <a:lnTo>
                  <a:pt x="60264" y="79195"/>
                </a:lnTo>
                <a:lnTo>
                  <a:pt x="23215" y="102323"/>
                </a:lnTo>
                <a:lnTo>
                  <a:pt x="14668" y="102870"/>
                </a:lnTo>
                <a:lnTo>
                  <a:pt x="74180" y="102870"/>
                </a:lnTo>
                <a:lnTo>
                  <a:pt x="78964" y="97290"/>
                </a:lnTo>
                <a:lnTo>
                  <a:pt x="85567" y="84688"/>
                </a:lnTo>
                <a:lnTo>
                  <a:pt x="88957" y="72428"/>
                </a:lnTo>
                <a:close/>
              </a:path>
              <a:path w="91439" h="125095">
                <a:moveTo>
                  <a:pt x="45491" y="0"/>
                </a:moveTo>
                <a:lnTo>
                  <a:pt x="27174" y="3468"/>
                </a:lnTo>
                <a:lnTo>
                  <a:pt x="12782" y="12868"/>
                </a:lnTo>
                <a:lnTo>
                  <a:pt x="3371" y="26692"/>
                </a:lnTo>
                <a:lnTo>
                  <a:pt x="0" y="43434"/>
                </a:lnTo>
                <a:lnTo>
                  <a:pt x="2991" y="59279"/>
                </a:lnTo>
                <a:lnTo>
                  <a:pt x="11101" y="71143"/>
                </a:lnTo>
                <a:lnTo>
                  <a:pt x="23033" y="78586"/>
                </a:lnTo>
                <a:lnTo>
                  <a:pt x="37490" y="81165"/>
                </a:lnTo>
                <a:lnTo>
                  <a:pt x="45249" y="80582"/>
                </a:lnTo>
                <a:lnTo>
                  <a:pt x="51855" y="78882"/>
                </a:lnTo>
                <a:lnTo>
                  <a:pt x="57416" y="76140"/>
                </a:lnTo>
                <a:lnTo>
                  <a:pt x="62039" y="72428"/>
                </a:lnTo>
                <a:lnTo>
                  <a:pt x="88957" y="72428"/>
                </a:lnTo>
                <a:lnTo>
                  <a:pt x="89734" y="69616"/>
                </a:lnTo>
                <a:lnTo>
                  <a:pt x="90436" y="61099"/>
                </a:lnTo>
                <a:lnTo>
                  <a:pt x="45110" y="61099"/>
                </a:lnTo>
                <a:lnTo>
                  <a:pt x="37669" y="59543"/>
                </a:lnTo>
                <a:lnTo>
                  <a:pt x="32332" y="55338"/>
                </a:lnTo>
                <a:lnTo>
                  <a:pt x="29117" y="49178"/>
                </a:lnTo>
                <a:lnTo>
                  <a:pt x="28041" y="41757"/>
                </a:lnTo>
                <a:lnTo>
                  <a:pt x="29290" y="33135"/>
                </a:lnTo>
                <a:lnTo>
                  <a:pt x="32750" y="26462"/>
                </a:lnTo>
                <a:lnTo>
                  <a:pt x="37985" y="22153"/>
                </a:lnTo>
                <a:lnTo>
                  <a:pt x="44564" y="20624"/>
                </a:lnTo>
                <a:lnTo>
                  <a:pt x="82631" y="20624"/>
                </a:lnTo>
                <a:lnTo>
                  <a:pt x="79973" y="15409"/>
                </a:lnTo>
                <a:lnTo>
                  <a:pt x="65720" y="4153"/>
                </a:lnTo>
                <a:lnTo>
                  <a:pt x="45491" y="0"/>
                </a:lnTo>
                <a:close/>
              </a:path>
              <a:path w="91439" h="125095">
                <a:moveTo>
                  <a:pt x="82631" y="20624"/>
                </a:moveTo>
                <a:lnTo>
                  <a:pt x="44780" y="20624"/>
                </a:lnTo>
                <a:lnTo>
                  <a:pt x="52948" y="22795"/>
                </a:lnTo>
                <a:lnTo>
                  <a:pt x="58446" y="28530"/>
                </a:lnTo>
                <a:lnTo>
                  <a:pt x="61509" y="36666"/>
                </a:lnTo>
                <a:lnTo>
                  <a:pt x="62369" y="46037"/>
                </a:lnTo>
                <a:lnTo>
                  <a:pt x="62369" y="49555"/>
                </a:lnTo>
                <a:lnTo>
                  <a:pt x="62039" y="51409"/>
                </a:lnTo>
                <a:lnTo>
                  <a:pt x="61086" y="53276"/>
                </a:lnTo>
                <a:lnTo>
                  <a:pt x="58318" y="57518"/>
                </a:lnTo>
                <a:lnTo>
                  <a:pt x="53124" y="61099"/>
                </a:lnTo>
                <a:lnTo>
                  <a:pt x="90436" y="61099"/>
                </a:lnTo>
                <a:lnTo>
                  <a:pt x="91080" y="53276"/>
                </a:lnTo>
                <a:lnTo>
                  <a:pt x="91105" y="51409"/>
                </a:lnTo>
                <a:lnTo>
                  <a:pt x="88409" y="31959"/>
                </a:lnTo>
                <a:lnTo>
                  <a:pt x="82631" y="20624"/>
                </a:lnTo>
                <a:close/>
              </a:path>
            </a:pathLst>
          </a:custGeom>
          <a:solidFill>
            <a:srgbClr val="73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60922" y="4008270"/>
            <a:ext cx="71120" cy="88900"/>
          </a:xfrm>
          <a:custGeom>
            <a:avLst/>
            <a:gdLst/>
            <a:ahLst/>
            <a:cxnLst/>
            <a:rect l="l" t="t" r="r" b="b"/>
            <a:pathLst>
              <a:path w="71119" h="88900">
                <a:moveTo>
                  <a:pt x="66657" y="16294"/>
                </a:moveTo>
                <a:lnTo>
                  <a:pt x="40805" y="16294"/>
                </a:lnTo>
                <a:lnTo>
                  <a:pt x="45580" y="21920"/>
                </a:lnTo>
                <a:lnTo>
                  <a:pt x="45580" y="29032"/>
                </a:lnTo>
                <a:lnTo>
                  <a:pt x="12763" y="66090"/>
                </a:lnTo>
                <a:lnTo>
                  <a:pt x="0" y="76149"/>
                </a:lnTo>
                <a:lnTo>
                  <a:pt x="0" y="88430"/>
                </a:lnTo>
                <a:lnTo>
                  <a:pt x="70993" y="88430"/>
                </a:lnTo>
                <a:lnTo>
                  <a:pt x="70993" y="71742"/>
                </a:lnTo>
                <a:lnTo>
                  <a:pt x="33083" y="71742"/>
                </a:lnTo>
                <a:lnTo>
                  <a:pt x="33083" y="71462"/>
                </a:lnTo>
                <a:lnTo>
                  <a:pt x="66880" y="37718"/>
                </a:lnTo>
                <a:lnTo>
                  <a:pt x="68986" y="27292"/>
                </a:lnTo>
                <a:lnTo>
                  <a:pt x="66707" y="16357"/>
                </a:lnTo>
                <a:close/>
              </a:path>
              <a:path w="71119" h="88900">
                <a:moveTo>
                  <a:pt x="33870" y="0"/>
                </a:moveTo>
                <a:lnTo>
                  <a:pt x="24161" y="706"/>
                </a:lnTo>
                <a:lnTo>
                  <a:pt x="15300" y="2628"/>
                </a:lnTo>
                <a:lnTo>
                  <a:pt x="7567" y="5475"/>
                </a:lnTo>
                <a:lnTo>
                  <a:pt x="1244" y="8953"/>
                </a:lnTo>
                <a:lnTo>
                  <a:pt x="7861" y="23418"/>
                </a:lnTo>
                <a:lnTo>
                  <a:pt x="13068" y="20053"/>
                </a:lnTo>
                <a:lnTo>
                  <a:pt x="20624" y="16294"/>
                </a:lnTo>
                <a:lnTo>
                  <a:pt x="66657" y="16294"/>
                </a:lnTo>
                <a:lnTo>
                  <a:pt x="59982" y="7716"/>
                </a:lnTo>
                <a:lnTo>
                  <a:pt x="48980" y="2040"/>
                </a:lnTo>
                <a:lnTo>
                  <a:pt x="33870" y="0"/>
                </a:lnTo>
                <a:close/>
              </a:path>
            </a:pathLst>
          </a:custGeom>
          <a:solidFill>
            <a:srgbClr val="73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243671" y="4831056"/>
            <a:ext cx="2501897" cy="95249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3666344" y="5560673"/>
            <a:ext cx="86741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35"/>
              </a:lnSpc>
            </a:pPr>
            <a:r>
              <a:rPr sz="700" spc="20" dirty="0">
                <a:solidFill>
                  <a:srgbClr val="432918"/>
                </a:solidFill>
                <a:latin typeface="Arial"/>
                <a:cs typeface="Arial"/>
              </a:rPr>
              <a:t>AMERI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ts val="830"/>
              </a:lnSpc>
              <a:spcBef>
                <a:spcPts val="30"/>
              </a:spcBef>
            </a:pPr>
            <a:r>
              <a:rPr sz="700" spc="10" dirty="0">
                <a:solidFill>
                  <a:srgbClr val="432918"/>
                </a:solidFill>
                <a:latin typeface="Arial"/>
                <a:cs typeface="Arial"/>
              </a:rPr>
              <a:t>SINGLE</a:t>
            </a:r>
            <a:r>
              <a:rPr sz="700" spc="-40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432918"/>
                </a:solidFill>
                <a:latin typeface="Arial"/>
                <a:cs typeface="Arial"/>
              </a:rPr>
              <a:t>VINEYARD  </a:t>
            </a:r>
            <a:r>
              <a:rPr sz="700" spc="-25" dirty="0">
                <a:solidFill>
                  <a:srgbClr val="432918"/>
                </a:solidFill>
                <a:latin typeface="Arial"/>
                <a:cs typeface="Arial"/>
              </a:rPr>
              <a:t>2011</a:t>
            </a:r>
            <a:endParaRPr sz="700">
              <a:latin typeface="Arial"/>
              <a:cs typeface="Arial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3679011" y="5485615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14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679011" y="5485615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341147" y="0"/>
                </a:moveTo>
                <a:lnTo>
                  <a:pt x="0" y="0"/>
                </a:lnTo>
              </a:path>
            </a:pathLst>
          </a:custGeom>
          <a:ln w="19583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4933541" y="5560673"/>
            <a:ext cx="55943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35"/>
              </a:lnSpc>
            </a:pPr>
            <a:r>
              <a:rPr sz="700" spc="45" dirty="0">
                <a:solidFill>
                  <a:srgbClr val="432918"/>
                </a:solidFill>
                <a:latin typeface="Arial"/>
                <a:cs typeface="Arial"/>
              </a:rPr>
              <a:t>GAIA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ts val="830"/>
              </a:lnSpc>
              <a:spcBef>
                <a:spcPts val="30"/>
              </a:spcBef>
            </a:pPr>
            <a:r>
              <a:rPr sz="700" spc="10" dirty="0">
                <a:solidFill>
                  <a:srgbClr val="432918"/>
                </a:solidFill>
                <a:latin typeface="Arial"/>
                <a:cs typeface="Arial"/>
              </a:rPr>
              <a:t>RED</a:t>
            </a:r>
            <a:r>
              <a:rPr sz="700" spc="-80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432918"/>
                </a:solidFill>
                <a:latin typeface="Arial"/>
                <a:cs typeface="Arial"/>
              </a:rPr>
              <a:t>BLEND </a:t>
            </a:r>
            <a:r>
              <a:rPr sz="700" spc="10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432918"/>
                </a:solidFill>
                <a:latin typeface="Arial"/>
                <a:cs typeface="Arial"/>
              </a:rPr>
              <a:t>2013</a:t>
            </a:r>
            <a:endParaRPr sz="700">
              <a:latin typeface="Arial"/>
              <a:cs typeface="Arial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4946195" y="5485615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14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946195" y="5485615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341147" y="0"/>
                </a:moveTo>
                <a:lnTo>
                  <a:pt x="0" y="0"/>
                </a:lnTo>
              </a:path>
            </a:pathLst>
          </a:custGeom>
          <a:ln w="19583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31143" y="3952180"/>
            <a:ext cx="446919" cy="364531"/>
          </a:xfrm>
          <a:prstGeom prst="rect">
            <a:avLst/>
          </a:prstGeom>
          <a:blipFill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4085270" y="4319930"/>
            <a:ext cx="597535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190" dirty="0">
                <a:solidFill>
                  <a:srgbClr val="432918"/>
                </a:solidFill>
                <a:latin typeface="Arial"/>
                <a:cs typeface="Arial"/>
              </a:rPr>
              <a:t>Wine  </a:t>
            </a:r>
            <a:r>
              <a:rPr sz="1050" b="1" spc="-180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1050" b="1" spc="-140" dirty="0">
                <a:solidFill>
                  <a:srgbClr val="432918"/>
                </a:solidFill>
                <a:latin typeface="Arial"/>
                <a:cs typeface="Arial"/>
              </a:rPr>
              <a:t>Spirits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7110920" y="3882822"/>
            <a:ext cx="454888" cy="454892"/>
          </a:xfrm>
          <a:prstGeom prst="rect">
            <a:avLst/>
          </a:prstGeom>
          <a:blipFill>
            <a:blip r:embed="rId6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408205" y="3926813"/>
            <a:ext cx="586409" cy="1454866"/>
          </a:xfrm>
          <a:prstGeom prst="rect">
            <a:avLst/>
          </a:prstGeom>
          <a:blipFill>
            <a:blip r:embed="rId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638740" y="3780019"/>
            <a:ext cx="473976" cy="1600322"/>
          </a:xfrm>
          <a:prstGeom prst="rect">
            <a:avLst/>
          </a:prstGeom>
          <a:blipFill>
            <a:blip r:embed="rId6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31644" y="3934962"/>
            <a:ext cx="422840" cy="422840"/>
          </a:xfrm>
          <a:prstGeom prst="rect">
            <a:avLst/>
          </a:prstGeom>
          <a:blipFill>
            <a:blip r:embed="rId6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413590" y="4921250"/>
            <a:ext cx="388581" cy="388590"/>
          </a:xfrm>
          <a:prstGeom prst="rect">
            <a:avLst/>
          </a:prstGeom>
          <a:blipFill>
            <a:blip r:embed="rId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017544" y="4905476"/>
            <a:ext cx="429415" cy="429414"/>
          </a:xfrm>
          <a:prstGeom prst="rect">
            <a:avLst/>
          </a:prstGeom>
          <a:blipFill>
            <a:blip r:embed="rId7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899405" y="3861282"/>
            <a:ext cx="434746" cy="1511122"/>
          </a:xfrm>
          <a:prstGeom prst="rect">
            <a:avLst/>
          </a:prstGeom>
          <a:blipFill>
            <a:blip r:embed="rId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6233951" y="5560673"/>
            <a:ext cx="877569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700" spc="25" dirty="0">
                <a:solidFill>
                  <a:srgbClr val="432918"/>
                </a:solidFill>
                <a:latin typeface="Arial"/>
                <a:cs typeface="Arial"/>
              </a:rPr>
              <a:t>GRANDE</a:t>
            </a:r>
            <a:r>
              <a:rPr sz="700" spc="-45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32918"/>
                </a:solidFill>
                <a:latin typeface="Arial"/>
                <a:cs typeface="Arial"/>
              </a:rPr>
              <a:t>RESERVE  </a:t>
            </a:r>
            <a:r>
              <a:rPr sz="700" spc="30" dirty="0">
                <a:solidFill>
                  <a:srgbClr val="432918"/>
                </a:solidFill>
                <a:latin typeface="Arial"/>
                <a:cs typeface="Arial"/>
              </a:rPr>
              <a:t>MALBEC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835"/>
              </a:lnSpc>
            </a:pPr>
            <a:r>
              <a:rPr sz="700" spc="15" dirty="0">
                <a:solidFill>
                  <a:srgbClr val="432918"/>
                </a:solidFill>
                <a:latin typeface="Arial"/>
                <a:cs typeface="Arial"/>
              </a:rPr>
              <a:t>2012</a:t>
            </a:r>
            <a:endParaRPr sz="700">
              <a:latin typeface="Arial"/>
              <a:cs typeface="Arial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6246618" y="5485615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14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246618" y="5485615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341147" y="0"/>
                </a:moveTo>
                <a:lnTo>
                  <a:pt x="0" y="0"/>
                </a:lnTo>
              </a:path>
            </a:pathLst>
          </a:custGeom>
          <a:ln w="19583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714008" y="4921246"/>
            <a:ext cx="388594" cy="388594"/>
          </a:xfrm>
          <a:prstGeom prst="rect">
            <a:avLst/>
          </a:prstGeom>
          <a:blipFill>
            <a:blip r:embed="rId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6702425" y="4794209"/>
            <a:ext cx="421005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120" dirty="0">
                <a:solidFill>
                  <a:srgbClr val="432918"/>
                </a:solidFill>
                <a:latin typeface="Arial"/>
                <a:cs typeface="Arial"/>
              </a:rPr>
              <a:t>Wine </a:t>
            </a:r>
            <a:r>
              <a:rPr sz="700" b="1" spc="-50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700" b="1" spc="-90" dirty="0">
                <a:solidFill>
                  <a:srgbClr val="432918"/>
                </a:solidFill>
                <a:latin typeface="Arial"/>
                <a:cs typeface="Arial"/>
              </a:rPr>
              <a:t>Spirits</a:t>
            </a:r>
            <a:endParaRPr sz="7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7539297" y="5560673"/>
            <a:ext cx="877569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700" spc="25" dirty="0">
                <a:solidFill>
                  <a:srgbClr val="432918"/>
                </a:solidFill>
                <a:latin typeface="Arial"/>
                <a:cs typeface="Arial"/>
              </a:rPr>
              <a:t>GRANDE</a:t>
            </a:r>
            <a:r>
              <a:rPr sz="700" spc="-45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432918"/>
                </a:solidFill>
                <a:latin typeface="Arial"/>
                <a:cs typeface="Arial"/>
              </a:rPr>
              <a:t>RESERVE  </a:t>
            </a:r>
            <a:r>
              <a:rPr sz="700" spc="30" dirty="0">
                <a:solidFill>
                  <a:srgbClr val="432918"/>
                </a:solidFill>
                <a:latin typeface="Arial"/>
                <a:cs typeface="Arial"/>
              </a:rPr>
              <a:t>CHARDONNAY  </a:t>
            </a:r>
            <a:r>
              <a:rPr sz="700" spc="15" dirty="0">
                <a:solidFill>
                  <a:srgbClr val="432918"/>
                </a:solidFill>
                <a:latin typeface="Arial"/>
                <a:cs typeface="Arial"/>
              </a:rPr>
              <a:t>2012</a:t>
            </a:r>
            <a:endParaRPr sz="700"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7551964" y="5485615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14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551964" y="5485615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341147" y="0"/>
                </a:moveTo>
                <a:lnTo>
                  <a:pt x="0" y="0"/>
                </a:lnTo>
              </a:path>
            </a:pathLst>
          </a:custGeom>
          <a:ln w="19583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991757" y="3944402"/>
            <a:ext cx="440253" cy="933889"/>
          </a:xfrm>
          <a:prstGeom prst="rect">
            <a:avLst/>
          </a:prstGeom>
          <a:blipFill>
            <a:blip r:embed="rId7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385988" y="3944402"/>
            <a:ext cx="445469" cy="945323"/>
          </a:xfrm>
          <a:prstGeom prst="rect">
            <a:avLst/>
          </a:prstGeom>
          <a:blipFill>
            <a:blip r:embed="rId7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686411" y="3944402"/>
            <a:ext cx="440263" cy="942251"/>
          </a:xfrm>
          <a:prstGeom prst="rect">
            <a:avLst/>
          </a:prstGeom>
          <a:blipFill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748225" y="2497404"/>
            <a:ext cx="495222" cy="202011"/>
          </a:xfrm>
          <a:prstGeom prst="rect">
            <a:avLst/>
          </a:prstGeom>
          <a:blipFill>
            <a:blip r:embed="rId7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941358" y="2186157"/>
            <a:ext cx="66675" cy="64135"/>
          </a:xfrm>
          <a:custGeom>
            <a:avLst/>
            <a:gdLst/>
            <a:ahLst/>
            <a:cxnLst/>
            <a:rect l="l" t="t" r="r" b="b"/>
            <a:pathLst>
              <a:path w="66675" h="64135">
                <a:moveTo>
                  <a:pt x="17564" y="24510"/>
                </a:moveTo>
                <a:lnTo>
                  <a:pt x="3708" y="33464"/>
                </a:lnTo>
                <a:lnTo>
                  <a:pt x="2082" y="38442"/>
                </a:lnTo>
                <a:lnTo>
                  <a:pt x="0" y="51473"/>
                </a:lnTo>
                <a:lnTo>
                  <a:pt x="6032" y="55803"/>
                </a:lnTo>
                <a:lnTo>
                  <a:pt x="16522" y="61785"/>
                </a:lnTo>
                <a:lnTo>
                  <a:pt x="23253" y="62979"/>
                </a:lnTo>
                <a:lnTo>
                  <a:pt x="34938" y="63994"/>
                </a:lnTo>
                <a:lnTo>
                  <a:pt x="45281" y="62787"/>
                </a:lnTo>
                <a:lnTo>
                  <a:pt x="46339" y="62382"/>
                </a:lnTo>
                <a:lnTo>
                  <a:pt x="40919" y="62382"/>
                </a:lnTo>
                <a:lnTo>
                  <a:pt x="31305" y="60121"/>
                </a:lnTo>
                <a:lnTo>
                  <a:pt x="15608" y="56972"/>
                </a:lnTo>
                <a:lnTo>
                  <a:pt x="12623" y="47726"/>
                </a:lnTo>
                <a:lnTo>
                  <a:pt x="12385" y="46266"/>
                </a:lnTo>
                <a:lnTo>
                  <a:pt x="11722" y="41630"/>
                </a:lnTo>
                <a:lnTo>
                  <a:pt x="12382" y="37960"/>
                </a:lnTo>
                <a:lnTo>
                  <a:pt x="16332" y="33464"/>
                </a:lnTo>
                <a:lnTo>
                  <a:pt x="16370" y="32397"/>
                </a:lnTo>
                <a:lnTo>
                  <a:pt x="27216" y="27800"/>
                </a:lnTo>
                <a:lnTo>
                  <a:pt x="40364" y="27800"/>
                </a:lnTo>
                <a:lnTo>
                  <a:pt x="41021" y="26847"/>
                </a:lnTo>
                <a:lnTo>
                  <a:pt x="39903" y="26263"/>
                </a:lnTo>
                <a:lnTo>
                  <a:pt x="37353" y="24980"/>
                </a:lnTo>
                <a:lnTo>
                  <a:pt x="24282" y="24980"/>
                </a:lnTo>
                <a:lnTo>
                  <a:pt x="17564" y="24510"/>
                </a:lnTo>
                <a:close/>
              </a:path>
              <a:path w="66675" h="64135">
                <a:moveTo>
                  <a:pt x="56756" y="31851"/>
                </a:moveTo>
                <a:lnTo>
                  <a:pt x="54762" y="33756"/>
                </a:lnTo>
                <a:lnTo>
                  <a:pt x="61976" y="40004"/>
                </a:lnTo>
                <a:lnTo>
                  <a:pt x="59969" y="47129"/>
                </a:lnTo>
                <a:lnTo>
                  <a:pt x="57302" y="53454"/>
                </a:lnTo>
                <a:lnTo>
                  <a:pt x="40919" y="62382"/>
                </a:lnTo>
                <a:lnTo>
                  <a:pt x="46339" y="62382"/>
                </a:lnTo>
                <a:lnTo>
                  <a:pt x="53739" y="59548"/>
                </a:lnTo>
                <a:lnTo>
                  <a:pt x="59766" y="54470"/>
                </a:lnTo>
                <a:lnTo>
                  <a:pt x="66217" y="46266"/>
                </a:lnTo>
                <a:lnTo>
                  <a:pt x="62407" y="39293"/>
                </a:lnTo>
                <a:lnTo>
                  <a:pt x="61531" y="36639"/>
                </a:lnTo>
                <a:lnTo>
                  <a:pt x="57746" y="32194"/>
                </a:lnTo>
                <a:lnTo>
                  <a:pt x="56756" y="31851"/>
                </a:lnTo>
                <a:close/>
              </a:path>
              <a:path w="66675" h="64135">
                <a:moveTo>
                  <a:pt x="40364" y="27800"/>
                </a:moveTo>
                <a:lnTo>
                  <a:pt x="27216" y="27800"/>
                </a:lnTo>
                <a:lnTo>
                  <a:pt x="32639" y="27901"/>
                </a:lnTo>
                <a:lnTo>
                  <a:pt x="39585" y="28930"/>
                </a:lnTo>
                <a:lnTo>
                  <a:pt x="40364" y="27800"/>
                </a:lnTo>
                <a:close/>
              </a:path>
              <a:path w="66675" h="64135">
                <a:moveTo>
                  <a:pt x="36118" y="0"/>
                </a:moveTo>
                <a:lnTo>
                  <a:pt x="21996" y="469"/>
                </a:lnTo>
                <a:lnTo>
                  <a:pt x="14859" y="2082"/>
                </a:lnTo>
                <a:lnTo>
                  <a:pt x="9118" y="10452"/>
                </a:lnTo>
                <a:lnTo>
                  <a:pt x="9017" y="13106"/>
                </a:lnTo>
                <a:lnTo>
                  <a:pt x="10274" y="16408"/>
                </a:lnTo>
                <a:lnTo>
                  <a:pt x="11506" y="19723"/>
                </a:lnTo>
                <a:lnTo>
                  <a:pt x="14947" y="23088"/>
                </a:lnTo>
                <a:lnTo>
                  <a:pt x="22059" y="24510"/>
                </a:lnTo>
                <a:lnTo>
                  <a:pt x="24282" y="24980"/>
                </a:lnTo>
                <a:lnTo>
                  <a:pt x="37353" y="24980"/>
                </a:lnTo>
                <a:lnTo>
                  <a:pt x="35814" y="24206"/>
                </a:lnTo>
                <a:lnTo>
                  <a:pt x="25920" y="24015"/>
                </a:lnTo>
                <a:lnTo>
                  <a:pt x="24422" y="24015"/>
                </a:lnTo>
                <a:lnTo>
                  <a:pt x="19469" y="20713"/>
                </a:lnTo>
                <a:lnTo>
                  <a:pt x="18008" y="14782"/>
                </a:lnTo>
                <a:lnTo>
                  <a:pt x="18186" y="13614"/>
                </a:lnTo>
                <a:lnTo>
                  <a:pt x="19773" y="7607"/>
                </a:lnTo>
                <a:lnTo>
                  <a:pt x="22555" y="5714"/>
                </a:lnTo>
                <a:lnTo>
                  <a:pt x="26022" y="4330"/>
                </a:lnTo>
                <a:lnTo>
                  <a:pt x="28994" y="3098"/>
                </a:lnTo>
                <a:lnTo>
                  <a:pt x="42420" y="3098"/>
                </a:lnTo>
                <a:lnTo>
                  <a:pt x="39738" y="2158"/>
                </a:lnTo>
                <a:lnTo>
                  <a:pt x="36118" y="0"/>
                </a:lnTo>
                <a:close/>
              </a:path>
              <a:path w="66675" h="64135">
                <a:moveTo>
                  <a:pt x="42420" y="3098"/>
                </a:moveTo>
                <a:lnTo>
                  <a:pt x="28994" y="3098"/>
                </a:lnTo>
                <a:lnTo>
                  <a:pt x="37401" y="4495"/>
                </a:lnTo>
                <a:lnTo>
                  <a:pt x="41338" y="4889"/>
                </a:lnTo>
                <a:lnTo>
                  <a:pt x="43789" y="7150"/>
                </a:lnTo>
                <a:lnTo>
                  <a:pt x="45605" y="9359"/>
                </a:lnTo>
                <a:lnTo>
                  <a:pt x="45605" y="5600"/>
                </a:lnTo>
                <a:lnTo>
                  <a:pt x="42710" y="3200"/>
                </a:lnTo>
                <a:lnTo>
                  <a:pt x="42420" y="3098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973246" y="2194373"/>
            <a:ext cx="45720" cy="43180"/>
          </a:xfrm>
          <a:custGeom>
            <a:avLst/>
            <a:gdLst/>
            <a:ahLst/>
            <a:cxnLst/>
            <a:rect l="l" t="t" r="r" b="b"/>
            <a:pathLst>
              <a:path w="45720" h="43180">
                <a:moveTo>
                  <a:pt x="41561" y="5075"/>
                </a:moveTo>
                <a:lnTo>
                  <a:pt x="41414" y="8381"/>
                </a:lnTo>
                <a:lnTo>
                  <a:pt x="40741" y="8635"/>
                </a:lnTo>
                <a:lnTo>
                  <a:pt x="40157" y="9550"/>
                </a:lnTo>
                <a:lnTo>
                  <a:pt x="38252" y="10960"/>
                </a:lnTo>
                <a:lnTo>
                  <a:pt x="36372" y="12407"/>
                </a:lnTo>
                <a:lnTo>
                  <a:pt x="20434" y="19596"/>
                </a:lnTo>
                <a:lnTo>
                  <a:pt x="4825" y="27901"/>
                </a:lnTo>
                <a:lnTo>
                  <a:pt x="2616" y="29743"/>
                </a:lnTo>
                <a:lnTo>
                  <a:pt x="1181" y="32613"/>
                </a:lnTo>
                <a:lnTo>
                  <a:pt x="0" y="33934"/>
                </a:lnTo>
                <a:lnTo>
                  <a:pt x="0" y="40919"/>
                </a:lnTo>
                <a:lnTo>
                  <a:pt x="1600" y="41846"/>
                </a:lnTo>
                <a:lnTo>
                  <a:pt x="2781" y="42671"/>
                </a:lnTo>
                <a:lnTo>
                  <a:pt x="3924" y="42786"/>
                </a:lnTo>
                <a:lnTo>
                  <a:pt x="3820" y="40919"/>
                </a:lnTo>
                <a:lnTo>
                  <a:pt x="3352" y="40004"/>
                </a:lnTo>
                <a:lnTo>
                  <a:pt x="5968" y="35064"/>
                </a:lnTo>
                <a:lnTo>
                  <a:pt x="43218" y="16408"/>
                </a:lnTo>
                <a:lnTo>
                  <a:pt x="45554" y="7594"/>
                </a:lnTo>
                <a:lnTo>
                  <a:pt x="44399" y="6553"/>
                </a:lnTo>
                <a:lnTo>
                  <a:pt x="44313" y="5422"/>
                </a:lnTo>
                <a:lnTo>
                  <a:pt x="41821" y="5422"/>
                </a:lnTo>
                <a:lnTo>
                  <a:pt x="41561" y="5075"/>
                </a:lnTo>
                <a:close/>
              </a:path>
              <a:path w="45720" h="43180">
                <a:moveTo>
                  <a:pt x="29502" y="0"/>
                </a:moveTo>
                <a:lnTo>
                  <a:pt x="26873" y="4013"/>
                </a:lnTo>
                <a:lnTo>
                  <a:pt x="26415" y="4660"/>
                </a:lnTo>
                <a:lnTo>
                  <a:pt x="25857" y="5867"/>
                </a:lnTo>
                <a:lnTo>
                  <a:pt x="28486" y="9347"/>
                </a:lnTo>
                <a:lnTo>
                  <a:pt x="32423" y="9423"/>
                </a:lnTo>
                <a:lnTo>
                  <a:pt x="33223" y="9055"/>
                </a:lnTo>
                <a:lnTo>
                  <a:pt x="34747" y="7975"/>
                </a:lnTo>
                <a:lnTo>
                  <a:pt x="36067" y="7086"/>
                </a:lnTo>
                <a:lnTo>
                  <a:pt x="35778" y="5867"/>
                </a:lnTo>
                <a:lnTo>
                  <a:pt x="35775" y="4216"/>
                </a:lnTo>
                <a:lnTo>
                  <a:pt x="37045" y="3047"/>
                </a:lnTo>
                <a:lnTo>
                  <a:pt x="40055" y="2971"/>
                </a:lnTo>
                <a:lnTo>
                  <a:pt x="42086" y="2971"/>
                </a:lnTo>
                <a:lnTo>
                  <a:pt x="40741" y="1752"/>
                </a:lnTo>
                <a:lnTo>
                  <a:pt x="38696" y="711"/>
                </a:lnTo>
                <a:lnTo>
                  <a:pt x="35775" y="711"/>
                </a:lnTo>
                <a:lnTo>
                  <a:pt x="29502" y="0"/>
                </a:lnTo>
                <a:close/>
              </a:path>
              <a:path w="45720" h="43180">
                <a:moveTo>
                  <a:pt x="41579" y="4660"/>
                </a:moveTo>
                <a:lnTo>
                  <a:pt x="41561" y="5075"/>
                </a:lnTo>
                <a:lnTo>
                  <a:pt x="41821" y="5422"/>
                </a:lnTo>
                <a:lnTo>
                  <a:pt x="41579" y="4660"/>
                </a:lnTo>
                <a:close/>
              </a:path>
              <a:path w="45720" h="43180">
                <a:moveTo>
                  <a:pt x="43671" y="4660"/>
                </a:moveTo>
                <a:lnTo>
                  <a:pt x="41579" y="4660"/>
                </a:lnTo>
                <a:lnTo>
                  <a:pt x="41821" y="5422"/>
                </a:lnTo>
                <a:lnTo>
                  <a:pt x="44313" y="5422"/>
                </a:lnTo>
                <a:lnTo>
                  <a:pt x="43671" y="4660"/>
                </a:lnTo>
                <a:close/>
              </a:path>
              <a:path w="45720" h="43180">
                <a:moveTo>
                  <a:pt x="42086" y="2971"/>
                </a:moveTo>
                <a:lnTo>
                  <a:pt x="40055" y="2971"/>
                </a:lnTo>
                <a:lnTo>
                  <a:pt x="40919" y="4216"/>
                </a:lnTo>
                <a:lnTo>
                  <a:pt x="41561" y="5075"/>
                </a:lnTo>
                <a:lnTo>
                  <a:pt x="41579" y="4660"/>
                </a:lnTo>
                <a:lnTo>
                  <a:pt x="43671" y="4660"/>
                </a:lnTo>
                <a:lnTo>
                  <a:pt x="42773" y="3594"/>
                </a:lnTo>
                <a:lnTo>
                  <a:pt x="42086" y="2971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089326" y="4534880"/>
            <a:ext cx="589971" cy="70004"/>
          </a:xfrm>
          <a:prstGeom prst="rect">
            <a:avLst/>
          </a:prstGeom>
          <a:blipFill>
            <a:blip r:embed="rId7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823644" y="4450420"/>
            <a:ext cx="60325" cy="58419"/>
          </a:xfrm>
          <a:custGeom>
            <a:avLst/>
            <a:gdLst/>
            <a:ahLst/>
            <a:cxnLst/>
            <a:rect l="l" t="t" r="r" b="b"/>
            <a:pathLst>
              <a:path w="60325" h="58420">
                <a:moveTo>
                  <a:pt x="15976" y="22301"/>
                </a:moveTo>
                <a:lnTo>
                  <a:pt x="3365" y="30429"/>
                </a:lnTo>
                <a:lnTo>
                  <a:pt x="1892" y="34988"/>
                </a:lnTo>
                <a:lnTo>
                  <a:pt x="0" y="46824"/>
                </a:lnTo>
                <a:lnTo>
                  <a:pt x="5473" y="50787"/>
                </a:lnTo>
                <a:lnTo>
                  <a:pt x="11747" y="54368"/>
                </a:lnTo>
                <a:lnTo>
                  <a:pt x="15024" y="56197"/>
                </a:lnTo>
                <a:lnTo>
                  <a:pt x="21158" y="57289"/>
                </a:lnTo>
                <a:lnTo>
                  <a:pt x="31791" y="58217"/>
                </a:lnTo>
                <a:lnTo>
                  <a:pt x="41203" y="57119"/>
                </a:lnTo>
                <a:lnTo>
                  <a:pt x="42187" y="56743"/>
                </a:lnTo>
                <a:lnTo>
                  <a:pt x="37223" y="56743"/>
                </a:lnTo>
                <a:lnTo>
                  <a:pt x="28486" y="54698"/>
                </a:lnTo>
                <a:lnTo>
                  <a:pt x="10655" y="37871"/>
                </a:lnTo>
                <a:lnTo>
                  <a:pt x="11252" y="34556"/>
                </a:lnTo>
                <a:lnTo>
                  <a:pt x="14859" y="30429"/>
                </a:lnTo>
                <a:lnTo>
                  <a:pt x="14897" y="29463"/>
                </a:lnTo>
                <a:lnTo>
                  <a:pt x="24765" y="25285"/>
                </a:lnTo>
                <a:lnTo>
                  <a:pt x="36740" y="25285"/>
                </a:lnTo>
                <a:lnTo>
                  <a:pt x="37338" y="24434"/>
                </a:lnTo>
                <a:lnTo>
                  <a:pt x="33972" y="22720"/>
                </a:lnTo>
                <a:lnTo>
                  <a:pt x="22085" y="22720"/>
                </a:lnTo>
                <a:lnTo>
                  <a:pt x="15976" y="22301"/>
                </a:lnTo>
                <a:close/>
              </a:path>
              <a:path w="60325" h="58420">
                <a:moveTo>
                  <a:pt x="51650" y="28968"/>
                </a:moveTo>
                <a:lnTo>
                  <a:pt x="49847" y="30721"/>
                </a:lnTo>
                <a:lnTo>
                  <a:pt x="56388" y="36385"/>
                </a:lnTo>
                <a:lnTo>
                  <a:pt x="54571" y="42887"/>
                </a:lnTo>
                <a:lnTo>
                  <a:pt x="52133" y="48640"/>
                </a:lnTo>
                <a:lnTo>
                  <a:pt x="37223" y="56743"/>
                </a:lnTo>
                <a:lnTo>
                  <a:pt x="42187" y="56743"/>
                </a:lnTo>
                <a:lnTo>
                  <a:pt x="48899" y="54176"/>
                </a:lnTo>
                <a:lnTo>
                  <a:pt x="54381" y="49568"/>
                </a:lnTo>
                <a:lnTo>
                  <a:pt x="60261" y="42087"/>
                </a:lnTo>
                <a:lnTo>
                  <a:pt x="56794" y="35750"/>
                </a:lnTo>
                <a:lnTo>
                  <a:pt x="55994" y="33337"/>
                </a:lnTo>
                <a:lnTo>
                  <a:pt x="52539" y="29298"/>
                </a:lnTo>
                <a:lnTo>
                  <a:pt x="51650" y="28968"/>
                </a:lnTo>
                <a:close/>
              </a:path>
              <a:path w="60325" h="58420">
                <a:moveTo>
                  <a:pt x="36740" y="25285"/>
                </a:moveTo>
                <a:lnTo>
                  <a:pt x="24765" y="25285"/>
                </a:lnTo>
                <a:lnTo>
                  <a:pt x="29705" y="25399"/>
                </a:lnTo>
                <a:lnTo>
                  <a:pt x="36017" y="26314"/>
                </a:lnTo>
                <a:lnTo>
                  <a:pt x="36740" y="25285"/>
                </a:lnTo>
                <a:close/>
              </a:path>
              <a:path w="60325" h="58420">
                <a:moveTo>
                  <a:pt x="32854" y="0"/>
                </a:moveTo>
                <a:lnTo>
                  <a:pt x="20027" y="419"/>
                </a:lnTo>
                <a:lnTo>
                  <a:pt x="13512" y="1866"/>
                </a:lnTo>
                <a:lnTo>
                  <a:pt x="8293" y="9524"/>
                </a:lnTo>
                <a:lnTo>
                  <a:pt x="8191" y="11912"/>
                </a:lnTo>
                <a:lnTo>
                  <a:pt x="10464" y="17932"/>
                </a:lnTo>
                <a:lnTo>
                  <a:pt x="13601" y="20993"/>
                </a:lnTo>
                <a:lnTo>
                  <a:pt x="22085" y="22720"/>
                </a:lnTo>
                <a:lnTo>
                  <a:pt x="33972" y="22720"/>
                </a:lnTo>
                <a:lnTo>
                  <a:pt x="32600" y="22021"/>
                </a:lnTo>
                <a:lnTo>
                  <a:pt x="23583" y="21856"/>
                </a:lnTo>
                <a:lnTo>
                  <a:pt x="22212" y="21856"/>
                </a:lnTo>
                <a:lnTo>
                  <a:pt x="17716" y="18821"/>
                </a:lnTo>
                <a:lnTo>
                  <a:pt x="16383" y="13449"/>
                </a:lnTo>
                <a:lnTo>
                  <a:pt x="16548" y="12369"/>
                </a:lnTo>
                <a:lnTo>
                  <a:pt x="17983" y="6908"/>
                </a:lnTo>
                <a:lnTo>
                  <a:pt x="20523" y="5194"/>
                </a:lnTo>
                <a:lnTo>
                  <a:pt x="26377" y="2806"/>
                </a:lnTo>
                <a:lnTo>
                  <a:pt x="38620" y="2806"/>
                </a:lnTo>
                <a:lnTo>
                  <a:pt x="37515" y="2400"/>
                </a:lnTo>
                <a:lnTo>
                  <a:pt x="36156" y="1955"/>
                </a:lnTo>
                <a:lnTo>
                  <a:pt x="32854" y="0"/>
                </a:lnTo>
                <a:close/>
              </a:path>
              <a:path w="60325" h="58420">
                <a:moveTo>
                  <a:pt x="38620" y="2806"/>
                </a:moveTo>
                <a:lnTo>
                  <a:pt x="26377" y="2806"/>
                </a:lnTo>
                <a:lnTo>
                  <a:pt x="34023" y="4089"/>
                </a:lnTo>
                <a:lnTo>
                  <a:pt x="37630" y="4432"/>
                </a:lnTo>
                <a:lnTo>
                  <a:pt x="39839" y="6489"/>
                </a:lnTo>
                <a:lnTo>
                  <a:pt x="41490" y="8508"/>
                </a:lnTo>
                <a:lnTo>
                  <a:pt x="41490" y="5092"/>
                </a:lnTo>
                <a:lnTo>
                  <a:pt x="38862" y="2895"/>
                </a:lnTo>
                <a:lnTo>
                  <a:pt x="38620" y="2806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852647" y="4457884"/>
            <a:ext cx="41910" cy="39370"/>
          </a:xfrm>
          <a:custGeom>
            <a:avLst/>
            <a:gdLst/>
            <a:ahLst/>
            <a:cxnLst/>
            <a:rect l="l" t="t" r="r" b="b"/>
            <a:pathLst>
              <a:path w="41910" h="39370">
                <a:moveTo>
                  <a:pt x="37840" y="4615"/>
                </a:moveTo>
                <a:lnTo>
                  <a:pt x="37693" y="7632"/>
                </a:lnTo>
                <a:lnTo>
                  <a:pt x="37083" y="7861"/>
                </a:lnTo>
                <a:lnTo>
                  <a:pt x="36563" y="8674"/>
                </a:lnTo>
                <a:lnTo>
                  <a:pt x="33121" y="11290"/>
                </a:lnTo>
                <a:lnTo>
                  <a:pt x="18605" y="17818"/>
                </a:lnTo>
                <a:lnTo>
                  <a:pt x="4394" y="25387"/>
                </a:lnTo>
                <a:lnTo>
                  <a:pt x="2400" y="27101"/>
                </a:lnTo>
                <a:lnTo>
                  <a:pt x="1683" y="28460"/>
                </a:lnTo>
                <a:lnTo>
                  <a:pt x="1079" y="29692"/>
                </a:lnTo>
                <a:lnTo>
                  <a:pt x="0" y="30899"/>
                </a:lnTo>
                <a:lnTo>
                  <a:pt x="0" y="37249"/>
                </a:lnTo>
                <a:lnTo>
                  <a:pt x="1460" y="38074"/>
                </a:lnTo>
                <a:lnTo>
                  <a:pt x="2539" y="38836"/>
                </a:lnTo>
                <a:lnTo>
                  <a:pt x="3594" y="38925"/>
                </a:lnTo>
                <a:lnTo>
                  <a:pt x="3500" y="37249"/>
                </a:lnTo>
                <a:lnTo>
                  <a:pt x="3060" y="36410"/>
                </a:lnTo>
                <a:lnTo>
                  <a:pt x="5448" y="31927"/>
                </a:lnTo>
                <a:lnTo>
                  <a:pt x="5181" y="31076"/>
                </a:lnTo>
                <a:lnTo>
                  <a:pt x="7454" y="29781"/>
                </a:lnTo>
                <a:lnTo>
                  <a:pt x="9702" y="28460"/>
                </a:lnTo>
                <a:lnTo>
                  <a:pt x="19672" y="23596"/>
                </a:lnTo>
                <a:lnTo>
                  <a:pt x="31775" y="17932"/>
                </a:lnTo>
                <a:lnTo>
                  <a:pt x="39344" y="14947"/>
                </a:lnTo>
                <a:lnTo>
                  <a:pt x="41478" y="6921"/>
                </a:lnTo>
                <a:lnTo>
                  <a:pt x="40424" y="5969"/>
                </a:lnTo>
                <a:lnTo>
                  <a:pt x="40348" y="4940"/>
                </a:lnTo>
                <a:lnTo>
                  <a:pt x="38074" y="4940"/>
                </a:lnTo>
                <a:lnTo>
                  <a:pt x="37840" y="4615"/>
                </a:lnTo>
                <a:close/>
              </a:path>
              <a:path w="41910" h="39370">
                <a:moveTo>
                  <a:pt x="26860" y="0"/>
                </a:moveTo>
                <a:lnTo>
                  <a:pt x="24472" y="3644"/>
                </a:lnTo>
                <a:lnTo>
                  <a:pt x="24053" y="4241"/>
                </a:lnTo>
                <a:lnTo>
                  <a:pt x="23545" y="5334"/>
                </a:lnTo>
                <a:lnTo>
                  <a:pt x="25933" y="8509"/>
                </a:lnTo>
                <a:lnTo>
                  <a:pt x="29527" y="8597"/>
                </a:lnTo>
                <a:lnTo>
                  <a:pt x="30251" y="8242"/>
                </a:lnTo>
                <a:lnTo>
                  <a:pt x="31635" y="7264"/>
                </a:lnTo>
                <a:lnTo>
                  <a:pt x="32829" y="6464"/>
                </a:lnTo>
                <a:lnTo>
                  <a:pt x="32562" y="5334"/>
                </a:lnTo>
                <a:lnTo>
                  <a:pt x="32562" y="3835"/>
                </a:lnTo>
                <a:lnTo>
                  <a:pt x="33731" y="2794"/>
                </a:lnTo>
                <a:lnTo>
                  <a:pt x="36461" y="2705"/>
                </a:lnTo>
                <a:lnTo>
                  <a:pt x="38301" y="2705"/>
                </a:lnTo>
                <a:lnTo>
                  <a:pt x="37083" y="1587"/>
                </a:lnTo>
                <a:lnTo>
                  <a:pt x="35229" y="660"/>
                </a:lnTo>
                <a:lnTo>
                  <a:pt x="32562" y="660"/>
                </a:lnTo>
                <a:lnTo>
                  <a:pt x="26860" y="0"/>
                </a:lnTo>
                <a:close/>
              </a:path>
              <a:path w="41910" h="39370">
                <a:moveTo>
                  <a:pt x="37858" y="4241"/>
                </a:moveTo>
                <a:lnTo>
                  <a:pt x="37840" y="4615"/>
                </a:lnTo>
                <a:lnTo>
                  <a:pt x="38074" y="4940"/>
                </a:lnTo>
                <a:lnTo>
                  <a:pt x="37858" y="4241"/>
                </a:lnTo>
                <a:close/>
              </a:path>
              <a:path w="41910" h="39370">
                <a:moveTo>
                  <a:pt x="39751" y="4241"/>
                </a:moveTo>
                <a:lnTo>
                  <a:pt x="37858" y="4241"/>
                </a:lnTo>
                <a:lnTo>
                  <a:pt x="38074" y="4940"/>
                </a:lnTo>
                <a:lnTo>
                  <a:pt x="40348" y="4940"/>
                </a:lnTo>
                <a:lnTo>
                  <a:pt x="39751" y="4241"/>
                </a:lnTo>
                <a:close/>
              </a:path>
              <a:path w="41910" h="39370">
                <a:moveTo>
                  <a:pt x="38301" y="2705"/>
                </a:moveTo>
                <a:lnTo>
                  <a:pt x="36461" y="2705"/>
                </a:lnTo>
                <a:lnTo>
                  <a:pt x="37840" y="4615"/>
                </a:lnTo>
                <a:lnTo>
                  <a:pt x="37858" y="4241"/>
                </a:lnTo>
                <a:lnTo>
                  <a:pt x="39751" y="4241"/>
                </a:lnTo>
                <a:lnTo>
                  <a:pt x="38938" y="3289"/>
                </a:lnTo>
                <a:lnTo>
                  <a:pt x="38301" y="2705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656174" y="4629857"/>
            <a:ext cx="447415" cy="91274"/>
          </a:xfrm>
          <a:prstGeom prst="rect">
            <a:avLst/>
          </a:prstGeom>
          <a:blipFill>
            <a:blip r:embed="rId7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313589" y="4382132"/>
            <a:ext cx="79375" cy="76835"/>
          </a:xfrm>
          <a:custGeom>
            <a:avLst/>
            <a:gdLst/>
            <a:ahLst/>
            <a:cxnLst/>
            <a:rect l="l" t="t" r="r" b="b"/>
            <a:pathLst>
              <a:path w="79375" h="76835">
                <a:moveTo>
                  <a:pt x="20916" y="29222"/>
                </a:moveTo>
                <a:lnTo>
                  <a:pt x="4406" y="39865"/>
                </a:lnTo>
                <a:lnTo>
                  <a:pt x="2476" y="45834"/>
                </a:lnTo>
                <a:lnTo>
                  <a:pt x="0" y="61353"/>
                </a:lnTo>
                <a:lnTo>
                  <a:pt x="7175" y="66535"/>
                </a:lnTo>
                <a:lnTo>
                  <a:pt x="15392" y="71234"/>
                </a:lnTo>
                <a:lnTo>
                  <a:pt x="19684" y="73647"/>
                </a:lnTo>
                <a:lnTo>
                  <a:pt x="27711" y="75069"/>
                </a:lnTo>
                <a:lnTo>
                  <a:pt x="41650" y="76279"/>
                </a:lnTo>
                <a:lnTo>
                  <a:pt x="53986" y="74842"/>
                </a:lnTo>
                <a:lnTo>
                  <a:pt x="61177" y="72094"/>
                </a:lnTo>
                <a:lnTo>
                  <a:pt x="44311" y="72094"/>
                </a:lnTo>
                <a:lnTo>
                  <a:pt x="38275" y="71781"/>
                </a:lnTo>
                <a:lnTo>
                  <a:pt x="13944" y="49618"/>
                </a:lnTo>
                <a:lnTo>
                  <a:pt x="14757" y="45262"/>
                </a:lnTo>
                <a:lnTo>
                  <a:pt x="19469" y="39865"/>
                </a:lnTo>
                <a:lnTo>
                  <a:pt x="19507" y="38608"/>
                </a:lnTo>
                <a:lnTo>
                  <a:pt x="32448" y="33121"/>
                </a:lnTo>
                <a:lnTo>
                  <a:pt x="48135" y="33121"/>
                </a:lnTo>
                <a:lnTo>
                  <a:pt x="48920" y="32004"/>
                </a:lnTo>
                <a:lnTo>
                  <a:pt x="47561" y="31330"/>
                </a:lnTo>
                <a:lnTo>
                  <a:pt x="44500" y="29756"/>
                </a:lnTo>
                <a:lnTo>
                  <a:pt x="28930" y="29756"/>
                </a:lnTo>
                <a:lnTo>
                  <a:pt x="20916" y="29222"/>
                </a:lnTo>
                <a:close/>
              </a:path>
              <a:path w="79375" h="76835">
                <a:moveTo>
                  <a:pt x="67678" y="37947"/>
                </a:moveTo>
                <a:lnTo>
                  <a:pt x="65303" y="40246"/>
                </a:lnTo>
                <a:lnTo>
                  <a:pt x="73888" y="47675"/>
                </a:lnTo>
                <a:lnTo>
                  <a:pt x="71500" y="56184"/>
                </a:lnTo>
                <a:lnTo>
                  <a:pt x="68325" y="63715"/>
                </a:lnTo>
                <a:lnTo>
                  <a:pt x="61340" y="67513"/>
                </a:lnTo>
                <a:lnTo>
                  <a:pt x="52246" y="71041"/>
                </a:lnTo>
                <a:lnTo>
                  <a:pt x="44311" y="72094"/>
                </a:lnTo>
                <a:lnTo>
                  <a:pt x="61177" y="72094"/>
                </a:lnTo>
                <a:lnTo>
                  <a:pt x="64071" y="70988"/>
                </a:lnTo>
                <a:lnTo>
                  <a:pt x="71259" y="64947"/>
                </a:lnTo>
                <a:lnTo>
                  <a:pt x="78955" y="55143"/>
                </a:lnTo>
                <a:lnTo>
                  <a:pt x="74421" y="46837"/>
                </a:lnTo>
                <a:lnTo>
                  <a:pt x="73367" y="43675"/>
                </a:lnTo>
                <a:lnTo>
                  <a:pt x="68859" y="38366"/>
                </a:lnTo>
                <a:lnTo>
                  <a:pt x="67678" y="37947"/>
                </a:lnTo>
                <a:close/>
              </a:path>
              <a:path w="79375" h="76835">
                <a:moveTo>
                  <a:pt x="48135" y="33121"/>
                </a:moveTo>
                <a:lnTo>
                  <a:pt x="32448" y="33121"/>
                </a:lnTo>
                <a:lnTo>
                  <a:pt x="38912" y="33274"/>
                </a:lnTo>
                <a:lnTo>
                  <a:pt x="47180" y="34480"/>
                </a:lnTo>
                <a:lnTo>
                  <a:pt x="48135" y="33121"/>
                </a:lnTo>
                <a:close/>
              </a:path>
              <a:path w="79375" h="76835">
                <a:moveTo>
                  <a:pt x="43040" y="0"/>
                </a:moveTo>
                <a:lnTo>
                  <a:pt x="26238" y="546"/>
                </a:lnTo>
                <a:lnTo>
                  <a:pt x="17703" y="2438"/>
                </a:lnTo>
                <a:lnTo>
                  <a:pt x="10858" y="12471"/>
                </a:lnTo>
                <a:lnTo>
                  <a:pt x="10731" y="15595"/>
                </a:lnTo>
                <a:lnTo>
                  <a:pt x="12242" y="19558"/>
                </a:lnTo>
                <a:lnTo>
                  <a:pt x="13715" y="23495"/>
                </a:lnTo>
                <a:lnTo>
                  <a:pt x="17818" y="27508"/>
                </a:lnTo>
                <a:lnTo>
                  <a:pt x="28930" y="29756"/>
                </a:lnTo>
                <a:lnTo>
                  <a:pt x="44500" y="29756"/>
                </a:lnTo>
                <a:lnTo>
                  <a:pt x="42722" y="28841"/>
                </a:lnTo>
                <a:lnTo>
                  <a:pt x="30899" y="28625"/>
                </a:lnTo>
                <a:lnTo>
                  <a:pt x="29108" y="28625"/>
                </a:lnTo>
                <a:lnTo>
                  <a:pt x="23215" y="24650"/>
                </a:lnTo>
                <a:lnTo>
                  <a:pt x="21462" y="17614"/>
                </a:lnTo>
                <a:lnTo>
                  <a:pt x="21678" y="16205"/>
                </a:lnTo>
                <a:lnTo>
                  <a:pt x="23558" y="9042"/>
                </a:lnTo>
                <a:lnTo>
                  <a:pt x="26885" y="6794"/>
                </a:lnTo>
                <a:lnTo>
                  <a:pt x="34556" y="3683"/>
                </a:lnTo>
                <a:lnTo>
                  <a:pt x="50605" y="3683"/>
                </a:lnTo>
                <a:lnTo>
                  <a:pt x="49161" y="3149"/>
                </a:lnTo>
                <a:lnTo>
                  <a:pt x="47383" y="2552"/>
                </a:lnTo>
                <a:lnTo>
                  <a:pt x="43040" y="0"/>
                </a:lnTo>
                <a:close/>
              </a:path>
              <a:path w="79375" h="76835">
                <a:moveTo>
                  <a:pt x="50605" y="3683"/>
                </a:moveTo>
                <a:lnTo>
                  <a:pt x="34556" y="3683"/>
                </a:lnTo>
                <a:lnTo>
                  <a:pt x="44576" y="5359"/>
                </a:lnTo>
                <a:lnTo>
                  <a:pt x="49301" y="5803"/>
                </a:lnTo>
                <a:lnTo>
                  <a:pt x="52209" y="8509"/>
                </a:lnTo>
                <a:lnTo>
                  <a:pt x="54368" y="11137"/>
                </a:lnTo>
                <a:lnTo>
                  <a:pt x="54368" y="6667"/>
                </a:lnTo>
                <a:lnTo>
                  <a:pt x="50914" y="3797"/>
                </a:lnTo>
                <a:lnTo>
                  <a:pt x="50605" y="3683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351602" y="4391901"/>
            <a:ext cx="54610" cy="51435"/>
          </a:xfrm>
          <a:custGeom>
            <a:avLst/>
            <a:gdLst/>
            <a:ahLst/>
            <a:cxnLst/>
            <a:rect l="l" t="t" r="r" b="b"/>
            <a:pathLst>
              <a:path w="54610" h="51435">
                <a:moveTo>
                  <a:pt x="49572" y="6069"/>
                </a:moveTo>
                <a:lnTo>
                  <a:pt x="49500" y="7810"/>
                </a:lnTo>
                <a:lnTo>
                  <a:pt x="49377" y="10020"/>
                </a:lnTo>
                <a:lnTo>
                  <a:pt x="48590" y="10312"/>
                </a:lnTo>
                <a:lnTo>
                  <a:pt x="47904" y="11366"/>
                </a:lnTo>
                <a:lnTo>
                  <a:pt x="43383" y="14795"/>
                </a:lnTo>
                <a:lnTo>
                  <a:pt x="24371" y="23355"/>
                </a:lnTo>
                <a:lnTo>
                  <a:pt x="5753" y="33261"/>
                </a:lnTo>
                <a:lnTo>
                  <a:pt x="3136" y="35496"/>
                </a:lnTo>
                <a:lnTo>
                  <a:pt x="2186" y="37312"/>
                </a:lnTo>
                <a:lnTo>
                  <a:pt x="1409" y="38912"/>
                </a:lnTo>
                <a:lnTo>
                  <a:pt x="0" y="40487"/>
                </a:lnTo>
                <a:lnTo>
                  <a:pt x="0" y="48806"/>
                </a:lnTo>
                <a:lnTo>
                  <a:pt x="1905" y="49898"/>
                </a:lnTo>
                <a:lnTo>
                  <a:pt x="3314" y="50901"/>
                </a:lnTo>
                <a:lnTo>
                  <a:pt x="4711" y="51028"/>
                </a:lnTo>
                <a:lnTo>
                  <a:pt x="4711" y="49047"/>
                </a:lnTo>
                <a:lnTo>
                  <a:pt x="4000" y="47726"/>
                </a:lnTo>
                <a:lnTo>
                  <a:pt x="7124" y="41833"/>
                </a:lnTo>
                <a:lnTo>
                  <a:pt x="41630" y="23507"/>
                </a:lnTo>
                <a:lnTo>
                  <a:pt x="51536" y="19570"/>
                </a:lnTo>
                <a:lnTo>
                  <a:pt x="54343" y="9080"/>
                </a:lnTo>
                <a:lnTo>
                  <a:pt x="52959" y="7810"/>
                </a:lnTo>
                <a:lnTo>
                  <a:pt x="52851" y="6477"/>
                </a:lnTo>
                <a:lnTo>
                  <a:pt x="49872" y="6477"/>
                </a:lnTo>
                <a:lnTo>
                  <a:pt x="49572" y="6069"/>
                </a:lnTo>
                <a:close/>
              </a:path>
              <a:path w="54610" h="51435">
                <a:moveTo>
                  <a:pt x="35191" y="0"/>
                </a:moveTo>
                <a:lnTo>
                  <a:pt x="32054" y="4787"/>
                </a:lnTo>
                <a:lnTo>
                  <a:pt x="31496" y="5562"/>
                </a:lnTo>
                <a:lnTo>
                  <a:pt x="30835" y="6997"/>
                </a:lnTo>
                <a:lnTo>
                  <a:pt x="32385" y="9080"/>
                </a:lnTo>
                <a:lnTo>
                  <a:pt x="33972" y="11150"/>
                </a:lnTo>
                <a:lnTo>
                  <a:pt x="38684" y="11252"/>
                </a:lnTo>
                <a:lnTo>
                  <a:pt x="39636" y="10820"/>
                </a:lnTo>
                <a:lnTo>
                  <a:pt x="41440" y="9525"/>
                </a:lnTo>
                <a:lnTo>
                  <a:pt x="43002" y="8458"/>
                </a:lnTo>
                <a:lnTo>
                  <a:pt x="42646" y="6997"/>
                </a:lnTo>
                <a:lnTo>
                  <a:pt x="42646" y="5029"/>
                </a:lnTo>
                <a:lnTo>
                  <a:pt x="44170" y="3657"/>
                </a:lnTo>
                <a:lnTo>
                  <a:pt x="45948" y="3505"/>
                </a:lnTo>
                <a:lnTo>
                  <a:pt x="50138" y="3505"/>
                </a:lnTo>
                <a:lnTo>
                  <a:pt x="48590" y="2095"/>
                </a:lnTo>
                <a:lnTo>
                  <a:pt x="46139" y="838"/>
                </a:lnTo>
                <a:lnTo>
                  <a:pt x="42646" y="838"/>
                </a:lnTo>
                <a:lnTo>
                  <a:pt x="35191" y="0"/>
                </a:lnTo>
                <a:close/>
              </a:path>
              <a:path w="54610" h="51435">
                <a:moveTo>
                  <a:pt x="49593" y="5562"/>
                </a:moveTo>
                <a:lnTo>
                  <a:pt x="49572" y="6069"/>
                </a:lnTo>
                <a:lnTo>
                  <a:pt x="49872" y="6477"/>
                </a:lnTo>
                <a:lnTo>
                  <a:pt x="49593" y="5562"/>
                </a:lnTo>
                <a:close/>
              </a:path>
              <a:path w="54610" h="51435">
                <a:moveTo>
                  <a:pt x="52077" y="5562"/>
                </a:moveTo>
                <a:lnTo>
                  <a:pt x="49593" y="5562"/>
                </a:lnTo>
                <a:lnTo>
                  <a:pt x="49872" y="6477"/>
                </a:lnTo>
                <a:lnTo>
                  <a:pt x="52851" y="6477"/>
                </a:lnTo>
                <a:lnTo>
                  <a:pt x="52077" y="5562"/>
                </a:lnTo>
                <a:close/>
              </a:path>
              <a:path w="54610" h="51435">
                <a:moveTo>
                  <a:pt x="50138" y="3505"/>
                </a:moveTo>
                <a:lnTo>
                  <a:pt x="45948" y="3505"/>
                </a:lnTo>
                <a:lnTo>
                  <a:pt x="47764" y="3543"/>
                </a:lnTo>
                <a:lnTo>
                  <a:pt x="48806" y="5029"/>
                </a:lnTo>
                <a:lnTo>
                  <a:pt x="49572" y="6069"/>
                </a:lnTo>
                <a:lnTo>
                  <a:pt x="49593" y="5562"/>
                </a:lnTo>
                <a:lnTo>
                  <a:pt x="52077" y="5562"/>
                </a:lnTo>
                <a:lnTo>
                  <a:pt x="51003" y="4292"/>
                </a:lnTo>
                <a:lnTo>
                  <a:pt x="50138" y="3505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7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6496" y="353711"/>
            <a:ext cx="1463204" cy="4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8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2914"/>
            <a:ext cx="10692015" cy="597115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50584" y="962914"/>
            <a:ext cx="3041650" cy="0"/>
          </a:xfrm>
          <a:custGeom>
            <a:avLst/>
            <a:gdLst/>
            <a:ahLst/>
            <a:cxnLst/>
            <a:rect l="l" t="t" r="r" b="b"/>
            <a:pathLst>
              <a:path w="3041650">
                <a:moveTo>
                  <a:pt x="0" y="0"/>
                </a:moveTo>
                <a:lnTo>
                  <a:pt x="3041431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62914"/>
            <a:ext cx="3041650" cy="0"/>
          </a:xfrm>
          <a:custGeom>
            <a:avLst/>
            <a:gdLst/>
            <a:ahLst/>
            <a:cxnLst/>
            <a:rect l="l" t="t" r="r" b="b"/>
            <a:pathLst>
              <a:path w="3041650">
                <a:moveTo>
                  <a:pt x="0" y="0"/>
                </a:moveTo>
                <a:lnTo>
                  <a:pt x="3041398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79495" y="670839"/>
            <a:ext cx="38100" cy="673100"/>
          </a:xfrm>
          <a:custGeom>
            <a:avLst/>
            <a:gdLst/>
            <a:ahLst/>
            <a:cxnLst/>
            <a:rect l="l" t="t" r="r" b="b"/>
            <a:pathLst>
              <a:path w="38100" h="673100">
                <a:moveTo>
                  <a:pt x="0" y="673100"/>
                </a:moveTo>
                <a:lnTo>
                  <a:pt x="38100" y="673100"/>
                </a:lnTo>
                <a:lnTo>
                  <a:pt x="38100" y="0"/>
                </a:lnTo>
                <a:lnTo>
                  <a:pt x="0" y="0"/>
                </a:lnTo>
                <a:lnTo>
                  <a:pt x="0" y="673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1398" y="1343939"/>
            <a:ext cx="4609465" cy="76200"/>
          </a:xfrm>
          <a:custGeom>
            <a:avLst/>
            <a:gdLst/>
            <a:ahLst/>
            <a:cxnLst/>
            <a:rect l="l" t="t" r="r" b="b"/>
            <a:pathLst>
              <a:path w="4609465" h="76200">
                <a:moveTo>
                  <a:pt x="0" y="76200"/>
                </a:moveTo>
                <a:lnTo>
                  <a:pt x="4609185" y="76200"/>
                </a:lnTo>
                <a:lnTo>
                  <a:pt x="460918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1398" y="670839"/>
            <a:ext cx="76200" cy="673100"/>
          </a:xfrm>
          <a:custGeom>
            <a:avLst/>
            <a:gdLst/>
            <a:ahLst/>
            <a:cxnLst/>
            <a:rect l="l" t="t" r="r" b="b"/>
            <a:pathLst>
              <a:path w="76200" h="673100">
                <a:moveTo>
                  <a:pt x="0" y="673100"/>
                </a:moveTo>
                <a:lnTo>
                  <a:pt x="76200" y="673100"/>
                </a:lnTo>
                <a:lnTo>
                  <a:pt x="76200" y="0"/>
                </a:lnTo>
                <a:lnTo>
                  <a:pt x="0" y="0"/>
                </a:lnTo>
                <a:lnTo>
                  <a:pt x="0" y="673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74384" y="670839"/>
            <a:ext cx="76200" cy="673100"/>
          </a:xfrm>
          <a:custGeom>
            <a:avLst/>
            <a:gdLst/>
            <a:ahLst/>
            <a:cxnLst/>
            <a:rect l="l" t="t" r="r" b="b"/>
            <a:pathLst>
              <a:path w="76200" h="673100">
                <a:moveTo>
                  <a:pt x="76200" y="0"/>
                </a:moveTo>
                <a:lnTo>
                  <a:pt x="0" y="0"/>
                </a:lnTo>
                <a:lnTo>
                  <a:pt x="0" y="673074"/>
                </a:lnTo>
                <a:lnTo>
                  <a:pt x="76200" y="673074"/>
                </a:lnTo>
                <a:lnTo>
                  <a:pt x="7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17595" y="670839"/>
            <a:ext cx="4457065" cy="673100"/>
          </a:xfrm>
          <a:custGeom>
            <a:avLst/>
            <a:gdLst/>
            <a:ahLst/>
            <a:cxnLst/>
            <a:rect l="l" t="t" r="r" b="b"/>
            <a:pathLst>
              <a:path w="4457065" h="673100">
                <a:moveTo>
                  <a:pt x="4456785" y="673074"/>
                </a:moveTo>
                <a:lnTo>
                  <a:pt x="0" y="673074"/>
                </a:lnTo>
                <a:lnTo>
                  <a:pt x="0" y="0"/>
                </a:lnTo>
                <a:lnTo>
                  <a:pt x="4456785" y="0"/>
                </a:lnTo>
                <a:lnTo>
                  <a:pt x="4456785" y="6730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117595" y="753745"/>
            <a:ext cx="4457065" cy="612000"/>
          </a:xfrm>
          <a:prstGeom prst="rect">
            <a:avLst/>
          </a:prstGeom>
          <a:ln w="50800">
            <a:solidFill>
              <a:srgbClr val="87764E"/>
            </a:solidFill>
          </a:ln>
        </p:spPr>
        <p:txBody>
          <a:bodyPr vert="horz" wrap="square" lIns="0" tIns="50800" rIns="0" bIns="0" rtlCol="0" anchor="ctr">
            <a:spAutoFit/>
          </a:bodyPr>
          <a:lstStyle/>
          <a:p>
            <a:pPr marL="99060" algn="ctr">
              <a:lnSpc>
                <a:spcPct val="100000"/>
              </a:lnSpc>
              <a:spcBef>
                <a:spcPts val="400"/>
              </a:spcBef>
            </a:pPr>
            <a:r>
              <a:rPr b="1" spc="185" dirty="0"/>
              <a:t>WORLD</a:t>
            </a:r>
            <a:r>
              <a:rPr b="1" spc="-20" dirty="0"/>
              <a:t> </a:t>
            </a:r>
            <a:r>
              <a:rPr b="1" spc="100" dirty="0"/>
              <a:t>DISTRIBUTION</a:t>
            </a:r>
          </a:p>
        </p:txBody>
      </p:sp>
      <p:sp>
        <p:nvSpPr>
          <p:cNvPr id="11" name="object 11"/>
          <p:cNvSpPr/>
          <p:nvPr/>
        </p:nvSpPr>
        <p:spPr>
          <a:xfrm>
            <a:off x="2133206" y="4940148"/>
            <a:ext cx="319667" cy="87856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887489"/>
            <a:ext cx="10692130" cy="673100"/>
          </a:xfrm>
          <a:custGeom>
            <a:avLst/>
            <a:gdLst/>
            <a:ahLst/>
            <a:cxnLst/>
            <a:rect l="l" t="t" r="r" b="b"/>
            <a:pathLst>
              <a:path w="10692130" h="673100">
                <a:moveTo>
                  <a:pt x="0" y="672566"/>
                </a:moveTo>
                <a:lnTo>
                  <a:pt x="10692015" y="672566"/>
                </a:lnTo>
                <a:lnTo>
                  <a:pt x="10692015" y="0"/>
                </a:lnTo>
                <a:lnTo>
                  <a:pt x="0" y="0"/>
                </a:lnTo>
                <a:lnTo>
                  <a:pt x="0" y="672566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6496" y="352425"/>
            <a:ext cx="1463204" cy="4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5798" y="1918887"/>
            <a:ext cx="8281034" cy="211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37500"/>
              </a:lnSpc>
            </a:pPr>
            <a:r>
              <a:rPr sz="2000" spc="-310" dirty="0">
                <a:solidFill>
                  <a:srgbClr val="1D1D1B"/>
                </a:solidFill>
                <a:latin typeface="Arial"/>
                <a:cs typeface="Arial"/>
              </a:rPr>
              <a:t>We </a:t>
            </a:r>
            <a:r>
              <a:rPr sz="2000" spc="-155" dirty="0">
                <a:solidFill>
                  <a:srgbClr val="1D1D1B"/>
                </a:solidFill>
                <a:latin typeface="Arial"/>
                <a:cs typeface="Arial"/>
              </a:rPr>
              <a:t>are </a:t>
            </a:r>
            <a:r>
              <a:rPr sz="2000" spc="-95" dirty="0">
                <a:solidFill>
                  <a:srgbClr val="1D1D1B"/>
                </a:solidFill>
                <a:latin typeface="Arial"/>
                <a:cs typeface="Arial"/>
              </a:rPr>
              <a:t>committed </a:t>
            </a:r>
            <a:r>
              <a:rPr sz="2000" spc="-55" dirty="0">
                <a:solidFill>
                  <a:srgbClr val="1D1D1B"/>
                </a:solidFill>
                <a:latin typeface="Arial"/>
                <a:cs typeface="Arial"/>
              </a:rPr>
              <a:t>to </a:t>
            </a:r>
            <a:r>
              <a:rPr sz="2000" spc="-100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2000" spc="-95" dirty="0">
                <a:solidFill>
                  <a:srgbClr val="1D1D1B"/>
                </a:solidFill>
                <a:latin typeface="Arial"/>
                <a:cs typeface="Arial"/>
              </a:rPr>
              <a:t>production </a:t>
            </a:r>
            <a:r>
              <a:rPr sz="2000" spc="-45" dirty="0">
                <a:solidFill>
                  <a:srgbClr val="1D1D1B"/>
                </a:solidFill>
                <a:latin typeface="Arial"/>
                <a:cs typeface="Arial"/>
              </a:rPr>
              <a:t>of </a:t>
            </a:r>
            <a:r>
              <a:rPr sz="2000" spc="-110" dirty="0">
                <a:solidFill>
                  <a:srgbClr val="1D1D1B"/>
                </a:solidFill>
                <a:latin typeface="Arial"/>
                <a:cs typeface="Arial"/>
              </a:rPr>
              <a:t>world-class, </a:t>
            </a:r>
            <a:r>
              <a:rPr sz="2000" spc="-105" dirty="0">
                <a:solidFill>
                  <a:srgbClr val="1D1D1B"/>
                </a:solidFill>
                <a:latin typeface="Arial"/>
                <a:cs typeface="Arial"/>
              </a:rPr>
              <a:t>high </a:t>
            </a:r>
            <a:r>
              <a:rPr sz="2000" spc="-75" dirty="0">
                <a:solidFill>
                  <a:srgbClr val="1D1D1B"/>
                </a:solidFill>
                <a:latin typeface="Arial"/>
                <a:cs typeface="Arial"/>
              </a:rPr>
              <a:t>quality </a:t>
            </a:r>
            <a:r>
              <a:rPr sz="2000" spc="-130" dirty="0">
                <a:solidFill>
                  <a:srgbClr val="1D1D1B"/>
                </a:solidFill>
                <a:latin typeface="Arial"/>
                <a:cs typeface="Arial"/>
              </a:rPr>
              <a:t>wines </a:t>
            </a:r>
            <a:r>
              <a:rPr sz="2000" spc="-105" dirty="0">
                <a:solidFill>
                  <a:srgbClr val="1D1D1B"/>
                </a:solidFill>
                <a:latin typeface="Arial"/>
                <a:cs typeface="Arial"/>
              </a:rPr>
              <a:t>through </a:t>
            </a:r>
            <a:r>
              <a:rPr sz="2000" spc="-100" dirty="0">
                <a:solidFill>
                  <a:srgbClr val="1D1D1B"/>
                </a:solidFill>
                <a:latin typeface="Arial"/>
                <a:cs typeface="Arial"/>
              </a:rPr>
              <a:t>the  </a:t>
            </a:r>
            <a:r>
              <a:rPr sz="2000" spc="-90" dirty="0">
                <a:solidFill>
                  <a:srgbClr val="1D1D1B"/>
                </a:solidFill>
                <a:latin typeface="Arial"/>
                <a:cs typeface="Arial"/>
              </a:rPr>
              <a:t>application </a:t>
            </a:r>
            <a:r>
              <a:rPr sz="2000" spc="-45" dirty="0">
                <a:solidFill>
                  <a:srgbClr val="1D1D1B"/>
                </a:solidFill>
                <a:latin typeface="Arial"/>
                <a:cs typeface="Arial"/>
              </a:rPr>
              <a:t>of </a:t>
            </a:r>
            <a:r>
              <a:rPr sz="2000" spc="-95" dirty="0">
                <a:solidFill>
                  <a:srgbClr val="1D1D1B"/>
                </a:solidFill>
                <a:latin typeface="Arial"/>
                <a:cs typeface="Arial"/>
              </a:rPr>
              <a:t>both </a:t>
            </a:r>
            <a:r>
              <a:rPr sz="2000" spc="-155" dirty="0">
                <a:solidFill>
                  <a:srgbClr val="1D1D1B"/>
                </a:solidFill>
                <a:latin typeface="Arial"/>
                <a:cs typeface="Arial"/>
              </a:rPr>
              <a:t>French and </a:t>
            </a:r>
            <a:r>
              <a:rPr sz="2000" spc="-120" dirty="0">
                <a:solidFill>
                  <a:srgbClr val="1D1D1B"/>
                </a:solidFill>
                <a:latin typeface="Arial"/>
                <a:cs typeface="Arial"/>
              </a:rPr>
              <a:t>Argentine </a:t>
            </a:r>
            <a:r>
              <a:rPr sz="2000" spc="-145" dirty="0">
                <a:solidFill>
                  <a:srgbClr val="1D1D1B"/>
                </a:solidFill>
                <a:latin typeface="Arial"/>
                <a:cs typeface="Arial"/>
              </a:rPr>
              <a:t>knowhow </a:t>
            </a:r>
            <a:r>
              <a:rPr sz="2000" spc="-70" dirty="0">
                <a:solidFill>
                  <a:srgbClr val="1D1D1B"/>
                </a:solidFill>
                <a:latin typeface="Arial"/>
                <a:cs typeface="Arial"/>
              </a:rPr>
              <a:t>in </a:t>
            </a:r>
            <a:r>
              <a:rPr sz="2000" spc="-100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2000" spc="-125" dirty="0">
                <a:solidFill>
                  <a:srgbClr val="1D1D1B"/>
                </a:solidFill>
                <a:latin typeface="Arial"/>
                <a:cs typeface="Arial"/>
              </a:rPr>
              <a:t>winemaking process. </a:t>
            </a:r>
            <a:r>
              <a:rPr sz="2000" spc="-250" dirty="0">
                <a:solidFill>
                  <a:srgbClr val="1D1D1B"/>
                </a:solidFill>
                <a:latin typeface="Arial"/>
                <a:cs typeface="Arial"/>
              </a:rPr>
              <a:t>To  </a:t>
            </a:r>
            <a:r>
              <a:rPr sz="2000" spc="-145" dirty="0">
                <a:solidFill>
                  <a:srgbClr val="1D1D1B"/>
                </a:solidFill>
                <a:latin typeface="Arial"/>
                <a:cs typeface="Arial"/>
              </a:rPr>
              <a:t>achieve </a:t>
            </a:r>
            <a:r>
              <a:rPr sz="2000" spc="-110" dirty="0">
                <a:solidFill>
                  <a:srgbClr val="1D1D1B"/>
                </a:solidFill>
                <a:latin typeface="Arial"/>
                <a:cs typeface="Arial"/>
              </a:rPr>
              <a:t>our </a:t>
            </a:r>
            <a:r>
              <a:rPr sz="2000" spc="-125" dirty="0">
                <a:solidFill>
                  <a:srgbClr val="1D1D1B"/>
                </a:solidFill>
                <a:latin typeface="Arial"/>
                <a:cs typeface="Arial"/>
              </a:rPr>
              <a:t>goal, </a:t>
            </a:r>
            <a:r>
              <a:rPr sz="2000" spc="-190" dirty="0">
                <a:solidFill>
                  <a:srgbClr val="1D1D1B"/>
                </a:solidFill>
                <a:latin typeface="Arial"/>
                <a:cs typeface="Arial"/>
              </a:rPr>
              <a:t>we </a:t>
            </a:r>
            <a:r>
              <a:rPr sz="2000" spc="-175" dirty="0">
                <a:solidFill>
                  <a:srgbClr val="1D1D1B"/>
                </a:solidFill>
                <a:latin typeface="Arial"/>
                <a:cs typeface="Arial"/>
              </a:rPr>
              <a:t>have </a:t>
            </a:r>
            <a:r>
              <a:rPr sz="2000" spc="-110" dirty="0">
                <a:solidFill>
                  <a:srgbClr val="1D1D1B"/>
                </a:solidFill>
                <a:latin typeface="Arial"/>
                <a:cs typeface="Arial"/>
              </a:rPr>
              <a:t>established our </a:t>
            </a:r>
            <a:r>
              <a:rPr sz="2000" spc="-114" dirty="0">
                <a:solidFill>
                  <a:srgbClr val="1D1D1B"/>
                </a:solidFill>
                <a:latin typeface="Arial"/>
                <a:cs typeface="Arial"/>
              </a:rPr>
              <a:t>winery </a:t>
            </a:r>
            <a:r>
              <a:rPr sz="2000" spc="-70" dirty="0">
                <a:solidFill>
                  <a:srgbClr val="1D1D1B"/>
                </a:solidFill>
                <a:latin typeface="Arial"/>
                <a:cs typeface="Arial"/>
              </a:rPr>
              <a:t>in </a:t>
            </a:r>
            <a:r>
              <a:rPr sz="2000" spc="-100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2000" spc="-110" dirty="0">
                <a:solidFill>
                  <a:srgbClr val="1D1D1B"/>
                </a:solidFill>
                <a:latin typeface="Arial"/>
                <a:cs typeface="Arial"/>
              </a:rPr>
              <a:t>exceptional </a:t>
            </a:r>
            <a:r>
              <a:rPr sz="2000" spc="-65" dirty="0">
                <a:solidFill>
                  <a:srgbClr val="1D1D1B"/>
                </a:solidFill>
                <a:latin typeface="Arial"/>
                <a:cs typeface="Arial"/>
              </a:rPr>
              <a:t>terroir </a:t>
            </a:r>
            <a:r>
              <a:rPr sz="2000" spc="-45" dirty="0">
                <a:solidFill>
                  <a:srgbClr val="1D1D1B"/>
                </a:solidFill>
                <a:latin typeface="Arial"/>
                <a:cs typeface="Arial"/>
              </a:rPr>
              <a:t>of  </a:t>
            </a:r>
            <a:r>
              <a:rPr sz="2000" spc="-155" dirty="0">
                <a:solidFill>
                  <a:srgbClr val="1D1D1B"/>
                </a:solidFill>
                <a:latin typeface="Arial"/>
                <a:cs typeface="Arial"/>
              </a:rPr>
              <a:t>Tupungato, </a:t>
            </a:r>
            <a:r>
              <a:rPr sz="2000" spc="-135" dirty="0">
                <a:solidFill>
                  <a:srgbClr val="1D1D1B"/>
                </a:solidFill>
                <a:latin typeface="Arial"/>
                <a:cs typeface="Arial"/>
              </a:rPr>
              <a:t>Valle </a:t>
            </a:r>
            <a:r>
              <a:rPr sz="2000" spc="-175" dirty="0">
                <a:solidFill>
                  <a:srgbClr val="1D1D1B"/>
                </a:solidFill>
                <a:latin typeface="Arial"/>
                <a:cs typeface="Arial"/>
              </a:rPr>
              <a:t>de </a:t>
            </a:r>
            <a:r>
              <a:rPr sz="2000" spc="-180" dirty="0">
                <a:solidFill>
                  <a:srgbClr val="1D1D1B"/>
                </a:solidFill>
                <a:latin typeface="Arial"/>
                <a:cs typeface="Arial"/>
              </a:rPr>
              <a:t>Uco, </a:t>
            </a:r>
            <a:r>
              <a:rPr sz="2000" spc="-70" dirty="0">
                <a:solidFill>
                  <a:srgbClr val="1D1D1B"/>
                </a:solidFill>
                <a:latin typeface="Arial"/>
                <a:cs typeface="Arial"/>
              </a:rPr>
              <a:t>in </a:t>
            </a:r>
            <a:r>
              <a:rPr sz="2000" spc="-175" dirty="0">
                <a:solidFill>
                  <a:srgbClr val="1D1D1B"/>
                </a:solidFill>
                <a:latin typeface="Arial"/>
                <a:cs typeface="Arial"/>
              </a:rPr>
              <a:t>Mendoza, </a:t>
            </a:r>
            <a:r>
              <a:rPr sz="2000" spc="-110" dirty="0">
                <a:solidFill>
                  <a:srgbClr val="1D1D1B"/>
                </a:solidFill>
                <a:latin typeface="Arial"/>
                <a:cs typeface="Arial"/>
              </a:rPr>
              <a:t>which </a:t>
            </a:r>
            <a:r>
              <a:rPr sz="2000" spc="-75" dirty="0">
                <a:solidFill>
                  <a:srgbClr val="1D1D1B"/>
                </a:solidFill>
                <a:latin typeface="Arial"/>
                <a:cs typeface="Arial"/>
              </a:rPr>
              <a:t>offers </a:t>
            </a:r>
            <a:r>
              <a:rPr sz="2000" spc="-105" dirty="0">
                <a:solidFill>
                  <a:srgbClr val="1D1D1B"/>
                </a:solidFill>
                <a:latin typeface="Arial"/>
                <a:cs typeface="Arial"/>
              </a:rPr>
              <a:t>ideal </a:t>
            </a:r>
            <a:r>
              <a:rPr sz="2000" spc="-130" dirty="0">
                <a:solidFill>
                  <a:srgbClr val="1D1D1B"/>
                </a:solidFill>
                <a:latin typeface="Arial"/>
                <a:cs typeface="Arial"/>
              </a:rPr>
              <a:t>weather </a:t>
            </a:r>
            <a:r>
              <a:rPr sz="2000" spc="-90" dirty="0">
                <a:solidFill>
                  <a:srgbClr val="1D1D1B"/>
                </a:solidFill>
                <a:latin typeface="Arial"/>
                <a:cs typeface="Arial"/>
              </a:rPr>
              <a:t>conditions </a:t>
            </a:r>
            <a:r>
              <a:rPr sz="2000" spc="-155" dirty="0">
                <a:solidFill>
                  <a:srgbClr val="1D1D1B"/>
                </a:solidFill>
                <a:latin typeface="Arial"/>
                <a:cs typeface="Arial"/>
              </a:rPr>
              <a:t>and  </a:t>
            </a:r>
            <a:r>
              <a:rPr sz="2000" spc="-105" dirty="0">
                <a:solidFill>
                  <a:srgbClr val="1D1D1B"/>
                </a:solidFill>
                <a:latin typeface="Arial"/>
                <a:cs typeface="Arial"/>
              </a:rPr>
              <a:t>allows </a:t>
            </a:r>
            <a:r>
              <a:rPr sz="2000" spc="-140" dirty="0">
                <a:solidFill>
                  <a:srgbClr val="1D1D1B"/>
                </a:solidFill>
                <a:latin typeface="Arial"/>
                <a:cs typeface="Arial"/>
              </a:rPr>
              <a:t>us </a:t>
            </a:r>
            <a:r>
              <a:rPr sz="2000" spc="-55" dirty="0">
                <a:solidFill>
                  <a:srgbClr val="1D1D1B"/>
                </a:solidFill>
                <a:latin typeface="Arial"/>
                <a:cs typeface="Arial"/>
              </a:rPr>
              <a:t>to </a:t>
            </a:r>
            <a:r>
              <a:rPr sz="2000" spc="-135" dirty="0">
                <a:solidFill>
                  <a:srgbClr val="1D1D1B"/>
                </a:solidFill>
                <a:latin typeface="Arial"/>
                <a:cs typeface="Arial"/>
              </a:rPr>
              <a:t>produce </a:t>
            </a:r>
            <a:r>
              <a:rPr sz="2000" spc="-105" dirty="0">
                <a:solidFill>
                  <a:srgbClr val="1D1D1B"/>
                </a:solidFill>
                <a:latin typeface="Arial"/>
                <a:cs typeface="Arial"/>
              </a:rPr>
              <a:t>high </a:t>
            </a:r>
            <a:r>
              <a:rPr sz="2000" spc="-75" dirty="0">
                <a:solidFill>
                  <a:srgbClr val="1D1D1B"/>
                </a:solidFill>
                <a:latin typeface="Arial"/>
                <a:cs typeface="Arial"/>
              </a:rPr>
              <a:t>quality </a:t>
            </a:r>
            <a:r>
              <a:rPr sz="2000" spc="-130" dirty="0">
                <a:solidFill>
                  <a:srgbClr val="1D1D1B"/>
                </a:solidFill>
                <a:latin typeface="Arial"/>
                <a:cs typeface="Arial"/>
              </a:rPr>
              <a:t>wines </a:t>
            </a:r>
            <a:r>
              <a:rPr sz="2000" spc="-90" dirty="0">
                <a:solidFill>
                  <a:srgbClr val="1D1D1B"/>
                </a:solidFill>
                <a:latin typeface="Arial"/>
                <a:cs typeface="Arial"/>
              </a:rPr>
              <a:t>from </a:t>
            </a:r>
            <a:r>
              <a:rPr sz="2000" spc="-114" dirty="0">
                <a:solidFill>
                  <a:srgbClr val="1D1D1B"/>
                </a:solidFill>
                <a:latin typeface="Arial"/>
                <a:cs typeface="Arial"/>
              </a:rPr>
              <a:t>organic</a:t>
            </a:r>
            <a:r>
              <a:rPr sz="2000" spc="-18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1D1D1B"/>
                </a:solidFill>
                <a:latin typeface="Arial"/>
                <a:cs typeface="Arial"/>
              </a:rPr>
              <a:t>grapes.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57226"/>
            <a:ext cx="10692003" cy="140282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11212" y="962914"/>
            <a:ext cx="3581400" cy="0"/>
          </a:xfrm>
          <a:custGeom>
            <a:avLst/>
            <a:gdLst/>
            <a:ahLst/>
            <a:cxnLst/>
            <a:rect l="l" t="t" r="r" b="b"/>
            <a:pathLst>
              <a:path w="3581400">
                <a:moveTo>
                  <a:pt x="0" y="0"/>
                </a:moveTo>
                <a:lnTo>
                  <a:pt x="3580790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62914"/>
            <a:ext cx="3581400" cy="0"/>
          </a:xfrm>
          <a:custGeom>
            <a:avLst/>
            <a:gdLst/>
            <a:ahLst/>
            <a:cxnLst/>
            <a:rect l="l" t="t" r="r" b="b"/>
            <a:pathLst>
              <a:path w="3581400">
                <a:moveTo>
                  <a:pt x="0" y="0"/>
                </a:moveTo>
                <a:lnTo>
                  <a:pt x="3580777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0777" y="671144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100"/>
                </a:lnTo>
              </a:path>
            </a:pathLst>
          </a:custGeom>
          <a:ln w="49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11212" y="670839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074"/>
                </a:lnTo>
              </a:path>
            </a:pathLst>
          </a:custGeom>
          <a:ln w="492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157226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762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05390" y="670839"/>
            <a:ext cx="3481704" cy="673100"/>
          </a:xfrm>
          <a:custGeom>
            <a:avLst/>
            <a:gdLst/>
            <a:ahLst/>
            <a:cxnLst/>
            <a:rect l="l" t="t" r="r" b="b"/>
            <a:pathLst>
              <a:path w="3481704" h="673100">
                <a:moveTo>
                  <a:pt x="3481209" y="673074"/>
                </a:moveTo>
                <a:lnTo>
                  <a:pt x="0" y="673074"/>
                </a:lnTo>
                <a:lnTo>
                  <a:pt x="0" y="0"/>
                </a:lnTo>
                <a:lnTo>
                  <a:pt x="3481209" y="0"/>
                </a:lnTo>
                <a:lnTo>
                  <a:pt x="3481209" y="673074"/>
                </a:lnTo>
                <a:close/>
              </a:path>
            </a:pathLst>
          </a:custGeom>
          <a:ln w="50799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97023" y="785127"/>
            <a:ext cx="3299353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415">
              <a:lnSpc>
                <a:spcPct val="100000"/>
              </a:lnSpc>
            </a:pPr>
            <a:r>
              <a:rPr b="1" spc="100" dirty="0"/>
              <a:t>OUR</a:t>
            </a:r>
            <a:r>
              <a:rPr b="1" spc="-35" dirty="0"/>
              <a:t> </a:t>
            </a:r>
            <a:r>
              <a:rPr b="1" spc="75" dirty="0"/>
              <a:t>MISSION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6496" y="353711"/>
            <a:ext cx="1463204" cy="4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0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808990" y="336127"/>
            <a:ext cx="9075420" cy="543097"/>
          </a:xfrm>
        </p:spPr>
        <p:txBody>
          <a:bodyPr/>
          <a:lstStyle/>
          <a:p>
            <a:r>
              <a:rPr lang="en-US" altLang="en-US" sz="3529">
                <a:solidFill>
                  <a:srgbClr val="4D4D4D"/>
                </a:solidFill>
                <a:ea typeface="ＭＳ Ｐゴシック" charset="-128"/>
              </a:rPr>
              <a:t>DB International Sales Growth and Trend</a:t>
            </a:r>
            <a:endParaRPr lang="fr-FR" altLang="en-US" sz="3529">
              <a:solidFill>
                <a:srgbClr val="4D4D4D"/>
              </a:solidFill>
              <a:ea typeface="ＭＳ Ｐゴシック" charset="-128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977053" y="1764665"/>
            <a:ext cx="9075420" cy="67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altLang="en-US" sz="2206" kern="0" dirty="0">
                <a:solidFill>
                  <a:srgbClr val="4D4D4D"/>
                </a:solidFill>
                <a:latin typeface="+mj-lt"/>
                <a:ea typeface="ＭＳ Ｐゴシック" panose="020B0600070205080204" pitchFamily="34" charset="-128"/>
              </a:rPr>
              <a:t>Since 2005, DB has been able to maintain product demand through growth integration at the winery.  The following chart represents International Growth Trends.</a:t>
            </a:r>
          </a:p>
          <a:p>
            <a:pPr algn="just">
              <a:buFontTx/>
              <a:buNone/>
              <a:defRPr/>
            </a:pPr>
            <a:endParaRPr lang="en-US" altLang="en-US" sz="2206" kern="0" dirty="0">
              <a:solidFill>
                <a:srgbClr val="4D4D4D"/>
              </a:solidFill>
              <a:latin typeface="+mj-lt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fr-FR" altLang="en-US" sz="2206" kern="0" dirty="0">
              <a:solidFill>
                <a:srgbClr val="4D4D4D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649307" y="2941108"/>
          <a:ext cx="7478818" cy="37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5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003" cy="379473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42770" y="3641153"/>
            <a:ext cx="2849245" cy="146685"/>
          </a:xfrm>
          <a:custGeom>
            <a:avLst/>
            <a:gdLst/>
            <a:ahLst/>
            <a:cxnLst/>
            <a:rect l="l" t="t" r="r" b="b"/>
            <a:pathLst>
              <a:path w="2849245" h="146685">
                <a:moveTo>
                  <a:pt x="0" y="146367"/>
                </a:moveTo>
                <a:lnTo>
                  <a:pt x="2849232" y="146367"/>
                </a:lnTo>
                <a:lnTo>
                  <a:pt x="2849232" y="0"/>
                </a:lnTo>
                <a:lnTo>
                  <a:pt x="0" y="0"/>
                </a:lnTo>
                <a:lnTo>
                  <a:pt x="0" y="146367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641153"/>
            <a:ext cx="2849245" cy="146685"/>
          </a:xfrm>
          <a:custGeom>
            <a:avLst/>
            <a:gdLst/>
            <a:ahLst/>
            <a:cxnLst/>
            <a:rect l="l" t="t" r="r" b="b"/>
            <a:pathLst>
              <a:path w="2849245" h="146685">
                <a:moveTo>
                  <a:pt x="0" y="146367"/>
                </a:moveTo>
                <a:lnTo>
                  <a:pt x="2849232" y="146367"/>
                </a:lnTo>
                <a:lnTo>
                  <a:pt x="2849232" y="0"/>
                </a:lnTo>
                <a:lnTo>
                  <a:pt x="0" y="0"/>
                </a:lnTo>
                <a:lnTo>
                  <a:pt x="0" y="146367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80096" y="2886343"/>
            <a:ext cx="5148068" cy="170991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49232" y="3001365"/>
            <a:ext cx="4993640" cy="1557655"/>
          </a:xfrm>
          <a:custGeom>
            <a:avLst/>
            <a:gdLst/>
            <a:ahLst/>
            <a:cxnLst/>
            <a:rect l="l" t="t" r="r" b="b"/>
            <a:pathLst>
              <a:path w="4993640" h="1557654">
                <a:moveTo>
                  <a:pt x="4993538" y="0"/>
                </a:moveTo>
                <a:lnTo>
                  <a:pt x="0" y="0"/>
                </a:lnTo>
                <a:lnTo>
                  <a:pt x="0" y="1557261"/>
                </a:lnTo>
                <a:lnTo>
                  <a:pt x="4993538" y="1557261"/>
                </a:lnTo>
                <a:lnTo>
                  <a:pt x="4993538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94021" y="3331883"/>
            <a:ext cx="1303959" cy="13652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13615" y="3827584"/>
            <a:ext cx="97790" cy="83820"/>
          </a:xfrm>
          <a:custGeom>
            <a:avLst/>
            <a:gdLst/>
            <a:ahLst/>
            <a:cxnLst/>
            <a:rect l="l" t="t" r="r" b="b"/>
            <a:pathLst>
              <a:path w="97789" h="83820">
                <a:moveTo>
                  <a:pt x="0" y="68910"/>
                </a:moveTo>
                <a:lnTo>
                  <a:pt x="635" y="70116"/>
                </a:lnTo>
                <a:lnTo>
                  <a:pt x="1498" y="71234"/>
                </a:lnTo>
                <a:lnTo>
                  <a:pt x="14744" y="83172"/>
                </a:lnTo>
                <a:lnTo>
                  <a:pt x="22885" y="83337"/>
                </a:lnTo>
                <a:lnTo>
                  <a:pt x="35063" y="73240"/>
                </a:lnTo>
                <a:lnTo>
                  <a:pt x="12725" y="73240"/>
                </a:lnTo>
                <a:lnTo>
                  <a:pt x="4597" y="73075"/>
                </a:lnTo>
                <a:lnTo>
                  <a:pt x="0" y="68910"/>
                </a:lnTo>
                <a:close/>
              </a:path>
              <a:path w="97789" h="83820">
                <a:moveTo>
                  <a:pt x="84010" y="0"/>
                </a:moveTo>
                <a:lnTo>
                  <a:pt x="87134" y="5486"/>
                </a:lnTo>
                <a:lnTo>
                  <a:pt x="86004" y="12496"/>
                </a:lnTo>
                <a:lnTo>
                  <a:pt x="12725" y="73240"/>
                </a:lnTo>
                <a:lnTo>
                  <a:pt x="35063" y="73240"/>
                </a:lnTo>
                <a:lnTo>
                  <a:pt x="97345" y="21602"/>
                </a:lnTo>
                <a:lnTo>
                  <a:pt x="97561" y="12331"/>
                </a:lnTo>
                <a:lnTo>
                  <a:pt x="84010" y="0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98391" y="3570408"/>
            <a:ext cx="204470" cy="100330"/>
          </a:xfrm>
          <a:custGeom>
            <a:avLst/>
            <a:gdLst/>
            <a:ahLst/>
            <a:cxnLst/>
            <a:rect l="l" t="t" r="r" b="b"/>
            <a:pathLst>
              <a:path w="204470" h="100329">
                <a:moveTo>
                  <a:pt x="0" y="76403"/>
                </a:moveTo>
                <a:lnTo>
                  <a:pt x="0" y="99910"/>
                </a:lnTo>
                <a:lnTo>
                  <a:pt x="10121" y="99910"/>
                </a:lnTo>
                <a:lnTo>
                  <a:pt x="10121" y="86512"/>
                </a:lnTo>
                <a:lnTo>
                  <a:pt x="162646" y="86512"/>
                </a:lnTo>
                <a:lnTo>
                  <a:pt x="162242" y="86398"/>
                </a:lnTo>
                <a:lnTo>
                  <a:pt x="157848" y="82270"/>
                </a:lnTo>
                <a:lnTo>
                  <a:pt x="156845" y="77597"/>
                </a:lnTo>
                <a:lnTo>
                  <a:pt x="0" y="76403"/>
                </a:lnTo>
                <a:close/>
              </a:path>
              <a:path w="204470" h="100329">
                <a:moveTo>
                  <a:pt x="166954" y="87731"/>
                </a:moveTo>
                <a:lnTo>
                  <a:pt x="168173" y="93383"/>
                </a:lnTo>
                <a:lnTo>
                  <a:pt x="174332" y="98298"/>
                </a:lnTo>
                <a:lnTo>
                  <a:pt x="198069" y="98298"/>
                </a:lnTo>
                <a:lnTo>
                  <a:pt x="204241" y="92176"/>
                </a:lnTo>
                <a:lnTo>
                  <a:pt x="204241" y="88188"/>
                </a:lnTo>
                <a:lnTo>
                  <a:pt x="168973" y="88188"/>
                </a:lnTo>
                <a:lnTo>
                  <a:pt x="167957" y="88036"/>
                </a:lnTo>
                <a:lnTo>
                  <a:pt x="166954" y="87731"/>
                </a:lnTo>
                <a:close/>
              </a:path>
              <a:path w="204470" h="100329">
                <a:moveTo>
                  <a:pt x="193763" y="0"/>
                </a:moveTo>
                <a:lnTo>
                  <a:pt x="193992" y="939"/>
                </a:lnTo>
                <a:lnTo>
                  <a:pt x="194046" y="1371"/>
                </a:lnTo>
                <a:lnTo>
                  <a:pt x="194119" y="82029"/>
                </a:lnTo>
                <a:lnTo>
                  <a:pt x="187972" y="88188"/>
                </a:lnTo>
                <a:lnTo>
                  <a:pt x="204241" y="88188"/>
                </a:lnTo>
                <a:lnTo>
                  <a:pt x="204241" y="6794"/>
                </a:lnTo>
                <a:lnTo>
                  <a:pt x="199669" y="1371"/>
                </a:lnTo>
                <a:lnTo>
                  <a:pt x="193763" y="0"/>
                </a:lnTo>
                <a:close/>
              </a:path>
              <a:path w="204470" h="100329">
                <a:moveTo>
                  <a:pt x="162646" y="86512"/>
                </a:moveTo>
                <a:lnTo>
                  <a:pt x="10121" y="86512"/>
                </a:lnTo>
                <a:lnTo>
                  <a:pt x="166954" y="87731"/>
                </a:lnTo>
                <a:lnTo>
                  <a:pt x="162646" y="86512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6750" y="3643059"/>
            <a:ext cx="121285" cy="23495"/>
          </a:xfrm>
          <a:custGeom>
            <a:avLst/>
            <a:gdLst/>
            <a:ahLst/>
            <a:cxnLst/>
            <a:rect l="l" t="t" r="r" b="b"/>
            <a:pathLst>
              <a:path w="121285" h="23495">
                <a:moveTo>
                  <a:pt x="80645" y="0"/>
                </a:moveTo>
                <a:lnTo>
                  <a:pt x="0" y="0"/>
                </a:lnTo>
                <a:lnTo>
                  <a:pt x="0" y="23025"/>
                </a:lnTo>
                <a:lnTo>
                  <a:pt x="10121" y="23025"/>
                </a:lnTo>
                <a:lnTo>
                  <a:pt x="10121" y="10096"/>
                </a:lnTo>
                <a:lnTo>
                  <a:pt x="120688" y="10096"/>
                </a:lnTo>
                <a:lnTo>
                  <a:pt x="120688" y="7632"/>
                </a:lnTo>
                <a:lnTo>
                  <a:pt x="120002" y="5905"/>
                </a:lnTo>
                <a:lnTo>
                  <a:pt x="116408" y="4216"/>
                </a:lnTo>
                <a:lnTo>
                  <a:pt x="111577" y="2534"/>
                </a:lnTo>
                <a:lnTo>
                  <a:pt x="104317" y="1198"/>
                </a:lnTo>
                <a:lnTo>
                  <a:pt x="94162" y="317"/>
                </a:lnTo>
                <a:lnTo>
                  <a:pt x="80645" y="0"/>
                </a:lnTo>
                <a:close/>
              </a:path>
              <a:path w="121285" h="23495">
                <a:moveTo>
                  <a:pt x="120688" y="10096"/>
                </a:moveTo>
                <a:lnTo>
                  <a:pt x="90741" y="10096"/>
                </a:lnTo>
                <a:lnTo>
                  <a:pt x="100694" y="10250"/>
                </a:lnTo>
                <a:lnTo>
                  <a:pt x="108891" y="10641"/>
                </a:lnTo>
                <a:lnTo>
                  <a:pt x="115499" y="11162"/>
                </a:lnTo>
                <a:lnTo>
                  <a:pt x="120688" y="11709"/>
                </a:lnTo>
                <a:lnTo>
                  <a:pt x="120688" y="10096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36750" y="3741161"/>
            <a:ext cx="128270" cy="36830"/>
          </a:xfrm>
          <a:custGeom>
            <a:avLst/>
            <a:gdLst/>
            <a:ahLst/>
            <a:cxnLst/>
            <a:rect l="l" t="t" r="r" b="b"/>
            <a:pathLst>
              <a:path w="128270" h="36829">
                <a:moveTo>
                  <a:pt x="73850" y="0"/>
                </a:moveTo>
                <a:lnTo>
                  <a:pt x="0" y="0"/>
                </a:lnTo>
                <a:lnTo>
                  <a:pt x="0" y="36245"/>
                </a:lnTo>
                <a:lnTo>
                  <a:pt x="10121" y="36245"/>
                </a:lnTo>
                <a:lnTo>
                  <a:pt x="10121" y="10096"/>
                </a:lnTo>
                <a:lnTo>
                  <a:pt x="124959" y="10096"/>
                </a:lnTo>
                <a:lnTo>
                  <a:pt x="124830" y="9847"/>
                </a:lnTo>
                <a:lnTo>
                  <a:pt x="116616" y="4902"/>
                </a:lnTo>
                <a:lnTo>
                  <a:pt x="100484" y="1356"/>
                </a:lnTo>
                <a:lnTo>
                  <a:pt x="73850" y="0"/>
                </a:lnTo>
                <a:close/>
              </a:path>
              <a:path w="128270" h="36829">
                <a:moveTo>
                  <a:pt x="124959" y="10096"/>
                </a:moveTo>
                <a:lnTo>
                  <a:pt x="83985" y="10096"/>
                </a:lnTo>
                <a:lnTo>
                  <a:pt x="99329" y="10483"/>
                </a:lnTo>
                <a:lnTo>
                  <a:pt x="111486" y="11569"/>
                </a:lnTo>
                <a:lnTo>
                  <a:pt x="120825" y="13246"/>
                </a:lnTo>
                <a:lnTo>
                  <a:pt x="127711" y="15405"/>
                </a:lnTo>
                <a:lnTo>
                  <a:pt x="124959" y="10096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5607" y="3643887"/>
            <a:ext cx="155575" cy="118745"/>
          </a:xfrm>
          <a:custGeom>
            <a:avLst/>
            <a:gdLst/>
            <a:ahLst/>
            <a:cxnLst/>
            <a:rect l="l" t="t" r="r" b="b"/>
            <a:pathLst>
              <a:path w="155575" h="118745">
                <a:moveTo>
                  <a:pt x="83794" y="0"/>
                </a:moveTo>
                <a:lnTo>
                  <a:pt x="47738" y="5292"/>
                </a:lnTo>
                <a:lnTo>
                  <a:pt x="21485" y="19810"/>
                </a:lnTo>
                <a:lnTo>
                  <a:pt x="5438" y="41517"/>
                </a:lnTo>
                <a:lnTo>
                  <a:pt x="0" y="68376"/>
                </a:lnTo>
                <a:lnTo>
                  <a:pt x="1472" y="82904"/>
                </a:lnTo>
                <a:lnTo>
                  <a:pt x="5870" y="96272"/>
                </a:lnTo>
                <a:lnTo>
                  <a:pt x="13169" y="108192"/>
                </a:lnTo>
                <a:lnTo>
                  <a:pt x="23342" y="118376"/>
                </a:lnTo>
                <a:lnTo>
                  <a:pt x="17581" y="109569"/>
                </a:lnTo>
                <a:lnTo>
                  <a:pt x="13438" y="99912"/>
                </a:lnTo>
                <a:lnTo>
                  <a:pt x="10935" y="89524"/>
                </a:lnTo>
                <a:lnTo>
                  <a:pt x="10096" y="78524"/>
                </a:lnTo>
                <a:lnTo>
                  <a:pt x="15538" y="51626"/>
                </a:lnTo>
                <a:lnTo>
                  <a:pt x="31594" y="29910"/>
                </a:lnTo>
                <a:lnTo>
                  <a:pt x="57856" y="15396"/>
                </a:lnTo>
                <a:lnTo>
                  <a:pt x="93916" y="10109"/>
                </a:lnTo>
                <a:lnTo>
                  <a:pt x="131578" y="10109"/>
                </a:lnTo>
                <a:lnTo>
                  <a:pt x="127155" y="7648"/>
                </a:lnTo>
                <a:lnTo>
                  <a:pt x="107369" y="1987"/>
                </a:lnTo>
                <a:lnTo>
                  <a:pt x="83794" y="0"/>
                </a:lnTo>
                <a:close/>
              </a:path>
              <a:path w="155575" h="118745">
                <a:moveTo>
                  <a:pt x="131578" y="10109"/>
                </a:moveTo>
                <a:lnTo>
                  <a:pt x="93916" y="10109"/>
                </a:lnTo>
                <a:lnTo>
                  <a:pt x="112770" y="11349"/>
                </a:lnTo>
                <a:lnTo>
                  <a:pt x="129292" y="14922"/>
                </a:lnTo>
                <a:lnTo>
                  <a:pt x="143461" y="20610"/>
                </a:lnTo>
                <a:lnTo>
                  <a:pt x="155257" y="28194"/>
                </a:lnTo>
                <a:lnTo>
                  <a:pt x="143127" y="16534"/>
                </a:lnTo>
                <a:lnTo>
                  <a:pt x="131578" y="10109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50269" y="3582173"/>
            <a:ext cx="22860" cy="192405"/>
          </a:xfrm>
          <a:custGeom>
            <a:avLst/>
            <a:gdLst/>
            <a:ahLst/>
            <a:cxnLst/>
            <a:rect l="l" t="t" r="r" b="b"/>
            <a:pathLst>
              <a:path w="22860" h="192404">
                <a:moveTo>
                  <a:pt x="12204" y="0"/>
                </a:moveTo>
                <a:lnTo>
                  <a:pt x="12445" y="977"/>
                </a:lnTo>
                <a:lnTo>
                  <a:pt x="12560" y="19088"/>
                </a:lnTo>
                <a:lnTo>
                  <a:pt x="7416" y="25272"/>
                </a:lnTo>
                <a:lnTo>
                  <a:pt x="0" y="26606"/>
                </a:lnTo>
                <a:lnTo>
                  <a:pt x="88" y="155117"/>
                </a:lnTo>
                <a:lnTo>
                  <a:pt x="724" y="167261"/>
                </a:lnTo>
                <a:lnTo>
                  <a:pt x="3052" y="177474"/>
                </a:lnTo>
                <a:lnTo>
                  <a:pt x="7702" y="185780"/>
                </a:lnTo>
                <a:lnTo>
                  <a:pt x="15303" y="192201"/>
                </a:lnTo>
                <a:lnTo>
                  <a:pt x="12841" y="186614"/>
                </a:lnTo>
                <a:lnTo>
                  <a:pt x="11276" y="180273"/>
                </a:lnTo>
                <a:lnTo>
                  <a:pt x="10451" y="173174"/>
                </a:lnTo>
                <a:lnTo>
                  <a:pt x="10270" y="167261"/>
                </a:lnTo>
                <a:lnTo>
                  <a:pt x="10202" y="155117"/>
                </a:lnTo>
                <a:lnTo>
                  <a:pt x="10109" y="36702"/>
                </a:lnTo>
                <a:lnTo>
                  <a:pt x="17538" y="35382"/>
                </a:lnTo>
                <a:lnTo>
                  <a:pt x="22694" y="29184"/>
                </a:lnTo>
                <a:lnTo>
                  <a:pt x="22694" y="6819"/>
                </a:lnTo>
                <a:lnTo>
                  <a:pt x="18135" y="1384"/>
                </a:lnTo>
                <a:lnTo>
                  <a:pt x="12204" y="0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03087" y="3641620"/>
            <a:ext cx="130810" cy="26670"/>
          </a:xfrm>
          <a:custGeom>
            <a:avLst/>
            <a:gdLst/>
            <a:ahLst/>
            <a:cxnLst/>
            <a:rect l="l" t="t" r="r" b="b"/>
            <a:pathLst>
              <a:path w="130810" h="26670">
                <a:moveTo>
                  <a:pt x="106573" y="10096"/>
                </a:moveTo>
                <a:lnTo>
                  <a:pt x="61125" y="10096"/>
                </a:lnTo>
                <a:lnTo>
                  <a:pt x="83486" y="11613"/>
                </a:lnTo>
                <a:lnTo>
                  <a:pt x="102671" y="15482"/>
                </a:lnTo>
                <a:lnTo>
                  <a:pt x="118416" y="20678"/>
                </a:lnTo>
                <a:lnTo>
                  <a:pt x="130454" y="26174"/>
                </a:lnTo>
                <a:lnTo>
                  <a:pt x="130213" y="24853"/>
                </a:lnTo>
                <a:lnTo>
                  <a:pt x="130263" y="22225"/>
                </a:lnTo>
                <a:lnTo>
                  <a:pt x="120518" y="16164"/>
                </a:lnTo>
                <a:lnTo>
                  <a:pt x="106573" y="10096"/>
                </a:lnTo>
                <a:close/>
              </a:path>
              <a:path w="130810" h="26670">
                <a:moveTo>
                  <a:pt x="50977" y="0"/>
                </a:moveTo>
                <a:lnTo>
                  <a:pt x="24067" y="2280"/>
                </a:lnTo>
                <a:lnTo>
                  <a:pt x="8648" y="7335"/>
                </a:lnTo>
                <a:lnTo>
                  <a:pt x="1650" y="12489"/>
                </a:lnTo>
                <a:lnTo>
                  <a:pt x="0" y="15062"/>
                </a:lnTo>
                <a:lnTo>
                  <a:pt x="1511" y="17386"/>
                </a:lnTo>
                <a:lnTo>
                  <a:pt x="5473" y="19177"/>
                </a:lnTo>
                <a:lnTo>
                  <a:pt x="14185" y="20345"/>
                </a:lnTo>
                <a:lnTo>
                  <a:pt x="19891" y="16868"/>
                </a:lnTo>
                <a:lnTo>
                  <a:pt x="29092" y="13554"/>
                </a:lnTo>
                <a:lnTo>
                  <a:pt x="42575" y="11072"/>
                </a:lnTo>
                <a:lnTo>
                  <a:pt x="61125" y="10096"/>
                </a:lnTo>
                <a:lnTo>
                  <a:pt x="106573" y="10096"/>
                </a:lnTo>
                <a:lnTo>
                  <a:pt x="103622" y="8812"/>
                </a:lnTo>
                <a:lnTo>
                  <a:pt x="80225" y="2610"/>
                </a:lnTo>
                <a:lnTo>
                  <a:pt x="50977" y="0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60464" y="3605705"/>
            <a:ext cx="60960" cy="87630"/>
          </a:xfrm>
          <a:custGeom>
            <a:avLst/>
            <a:gdLst/>
            <a:ahLst/>
            <a:cxnLst/>
            <a:rect l="l" t="t" r="r" b="b"/>
            <a:pathLst>
              <a:path w="60960" h="87629">
                <a:moveTo>
                  <a:pt x="47701" y="0"/>
                </a:moveTo>
                <a:lnTo>
                  <a:pt x="48488" y="3200"/>
                </a:lnTo>
                <a:lnTo>
                  <a:pt x="48094" y="6769"/>
                </a:lnTo>
                <a:lnTo>
                  <a:pt x="8572" y="76098"/>
                </a:lnTo>
                <a:lnTo>
                  <a:pt x="4343" y="78524"/>
                </a:lnTo>
                <a:lnTo>
                  <a:pt x="0" y="78854"/>
                </a:lnTo>
                <a:lnTo>
                  <a:pt x="5562" y="81432"/>
                </a:lnTo>
                <a:lnTo>
                  <a:pt x="10706" y="84340"/>
                </a:lnTo>
                <a:lnTo>
                  <a:pt x="15430" y="87464"/>
                </a:lnTo>
                <a:lnTo>
                  <a:pt x="17703" y="86321"/>
                </a:lnTo>
                <a:lnTo>
                  <a:pt x="19634" y="84582"/>
                </a:lnTo>
                <a:lnTo>
                  <a:pt x="20866" y="82372"/>
                </a:lnTo>
                <a:lnTo>
                  <a:pt x="60350" y="13093"/>
                </a:lnTo>
                <a:lnTo>
                  <a:pt x="57594" y="4457"/>
                </a:lnTo>
                <a:lnTo>
                  <a:pt x="47701" y="0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38436" y="3721916"/>
            <a:ext cx="180340" cy="43815"/>
          </a:xfrm>
          <a:custGeom>
            <a:avLst/>
            <a:gdLst/>
            <a:ahLst/>
            <a:cxnLst/>
            <a:rect l="l" t="t" r="r" b="b"/>
            <a:pathLst>
              <a:path w="180339" h="43814">
                <a:moveTo>
                  <a:pt x="0" y="0"/>
                </a:moveTo>
                <a:lnTo>
                  <a:pt x="38901" y="26144"/>
                </a:lnTo>
                <a:lnTo>
                  <a:pt x="96443" y="37782"/>
                </a:lnTo>
                <a:lnTo>
                  <a:pt x="157408" y="40961"/>
                </a:lnTo>
                <a:lnTo>
                  <a:pt x="173062" y="42430"/>
                </a:lnTo>
                <a:lnTo>
                  <a:pt x="175094" y="42735"/>
                </a:lnTo>
                <a:lnTo>
                  <a:pt x="176872" y="43027"/>
                </a:lnTo>
                <a:lnTo>
                  <a:pt x="178473" y="43332"/>
                </a:lnTo>
                <a:lnTo>
                  <a:pt x="179692" y="41871"/>
                </a:lnTo>
                <a:lnTo>
                  <a:pt x="180098" y="40961"/>
                </a:lnTo>
                <a:lnTo>
                  <a:pt x="180162" y="38226"/>
                </a:lnTo>
                <a:lnTo>
                  <a:pt x="179793" y="37528"/>
                </a:lnTo>
                <a:lnTo>
                  <a:pt x="178625" y="36715"/>
                </a:lnTo>
                <a:lnTo>
                  <a:pt x="176682" y="35293"/>
                </a:lnTo>
                <a:lnTo>
                  <a:pt x="172377" y="33654"/>
                </a:lnTo>
                <a:lnTo>
                  <a:pt x="162940" y="32372"/>
                </a:lnTo>
                <a:lnTo>
                  <a:pt x="147288" y="30878"/>
                </a:lnTo>
                <a:lnTo>
                  <a:pt x="108639" y="29111"/>
                </a:lnTo>
                <a:lnTo>
                  <a:pt x="86321" y="27660"/>
                </a:lnTo>
                <a:lnTo>
                  <a:pt x="60209" y="24392"/>
                </a:lnTo>
                <a:lnTo>
                  <a:pt x="36869" y="18802"/>
                </a:lnTo>
                <a:lnTo>
                  <a:pt x="16675" y="10726"/>
                </a:lnTo>
                <a:lnTo>
                  <a:pt x="0" y="0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29580" y="3641148"/>
            <a:ext cx="155575" cy="118745"/>
          </a:xfrm>
          <a:custGeom>
            <a:avLst/>
            <a:gdLst/>
            <a:ahLst/>
            <a:cxnLst/>
            <a:rect l="l" t="t" r="r" b="b"/>
            <a:pathLst>
              <a:path w="155575" h="118745">
                <a:moveTo>
                  <a:pt x="83781" y="0"/>
                </a:moveTo>
                <a:lnTo>
                  <a:pt x="47705" y="5286"/>
                </a:lnTo>
                <a:lnTo>
                  <a:pt x="21459" y="19794"/>
                </a:lnTo>
                <a:lnTo>
                  <a:pt x="5429" y="41496"/>
                </a:lnTo>
                <a:lnTo>
                  <a:pt x="0" y="68364"/>
                </a:lnTo>
                <a:lnTo>
                  <a:pt x="1535" y="82925"/>
                </a:lnTo>
                <a:lnTo>
                  <a:pt x="6070" y="96318"/>
                </a:lnTo>
                <a:lnTo>
                  <a:pt x="13501" y="108256"/>
                </a:lnTo>
                <a:lnTo>
                  <a:pt x="23723" y="118452"/>
                </a:lnTo>
                <a:lnTo>
                  <a:pt x="17839" y="109630"/>
                </a:lnTo>
                <a:lnTo>
                  <a:pt x="13585" y="99950"/>
                </a:lnTo>
                <a:lnTo>
                  <a:pt x="11004" y="89529"/>
                </a:lnTo>
                <a:lnTo>
                  <a:pt x="10134" y="78485"/>
                </a:lnTo>
                <a:lnTo>
                  <a:pt x="15561" y="51591"/>
                </a:lnTo>
                <a:lnTo>
                  <a:pt x="31583" y="29892"/>
                </a:lnTo>
                <a:lnTo>
                  <a:pt x="57813" y="15399"/>
                </a:lnTo>
                <a:lnTo>
                  <a:pt x="93865" y="10121"/>
                </a:lnTo>
                <a:lnTo>
                  <a:pt x="131632" y="10121"/>
                </a:lnTo>
                <a:lnTo>
                  <a:pt x="127144" y="7629"/>
                </a:lnTo>
                <a:lnTo>
                  <a:pt x="107356" y="1981"/>
                </a:lnTo>
                <a:lnTo>
                  <a:pt x="83781" y="0"/>
                </a:lnTo>
                <a:close/>
              </a:path>
              <a:path w="155575" h="118745">
                <a:moveTo>
                  <a:pt x="131632" y="10121"/>
                </a:moveTo>
                <a:lnTo>
                  <a:pt x="93865" y="10121"/>
                </a:lnTo>
                <a:lnTo>
                  <a:pt x="112745" y="11355"/>
                </a:lnTo>
                <a:lnTo>
                  <a:pt x="129276" y="14914"/>
                </a:lnTo>
                <a:lnTo>
                  <a:pt x="143450" y="20585"/>
                </a:lnTo>
                <a:lnTo>
                  <a:pt x="155257" y="28155"/>
                </a:lnTo>
                <a:lnTo>
                  <a:pt x="143119" y="16502"/>
                </a:lnTo>
                <a:lnTo>
                  <a:pt x="131632" y="10121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52361" y="3622795"/>
            <a:ext cx="45720" cy="187325"/>
          </a:xfrm>
          <a:custGeom>
            <a:avLst/>
            <a:gdLst/>
            <a:ahLst/>
            <a:cxnLst/>
            <a:rect l="l" t="t" r="r" b="b"/>
            <a:pathLst>
              <a:path w="45720" h="187325">
                <a:moveTo>
                  <a:pt x="1358" y="0"/>
                </a:moveTo>
                <a:lnTo>
                  <a:pt x="15816" y="19066"/>
                </a:lnTo>
                <a:lnTo>
                  <a:pt x="26487" y="40157"/>
                </a:lnTo>
                <a:lnTo>
                  <a:pt x="33093" y="62972"/>
                </a:lnTo>
                <a:lnTo>
                  <a:pt x="35356" y="87210"/>
                </a:lnTo>
                <a:lnTo>
                  <a:pt x="33082" y="111370"/>
                </a:lnTo>
                <a:lnTo>
                  <a:pt x="26346" y="134567"/>
                </a:lnTo>
                <a:lnTo>
                  <a:pt x="15275" y="156542"/>
                </a:lnTo>
                <a:lnTo>
                  <a:pt x="0" y="177038"/>
                </a:lnTo>
                <a:lnTo>
                  <a:pt x="10121" y="187121"/>
                </a:lnTo>
                <a:lnTo>
                  <a:pt x="25386" y="166640"/>
                </a:lnTo>
                <a:lnTo>
                  <a:pt x="36444" y="144678"/>
                </a:lnTo>
                <a:lnTo>
                  <a:pt x="43170" y="121477"/>
                </a:lnTo>
                <a:lnTo>
                  <a:pt x="45440" y="97282"/>
                </a:lnTo>
                <a:lnTo>
                  <a:pt x="42481" y="69619"/>
                </a:lnTo>
                <a:lnTo>
                  <a:pt x="33877" y="43888"/>
                </a:lnTo>
                <a:lnTo>
                  <a:pt x="20033" y="20533"/>
                </a:lnTo>
                <a:lnTo>
                  <a:pt x="1358" y="0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19476" y="3582173"/>
            <a:ext cx="22860" cy="192405"/>
          </a:xfrm>
          <a:custGeom>
            <a:avLst/>
            <a:gdLst/>
            <a:ahLst/>
            <a:cxnLst/>
            <a:rect l="l" t="t" r="r" b="b"/>
            <a:pathLst>
              <a:path w="22860" h="192404">
                <a:moveTo>
                  <a:pt x="12204" y="0"/>
                </a:moveTo>
                <a:lnTo>
                  <a:pt x="12445" y="977"/>
                </a:lnTo>
                <a:lnTo>
                  <a:pt x="12547" y="19088"/>
                </a:lnTo>
                <a:lnTo>
                  <a:pt x="7416" y="25272"/>
                </a:lnTo>
                <a:lnTo>
                  <a:pt x="0" y="26606"/>
                </a:lnTo>
                <a:lnTo>
                  <a:pt x="114" y="155117"/>
                </a:lnTo>
                <a:lnTo>
                  <a:pt x="740" y="167261"/>
                </a:lnTo>
                <a:lnTo>
                  <a:pt x="3051" y="177474"/>
                </a:lnTo>
                <a:lnTo>
                  <a:pt x="7690" y="185780"/>
                </a:lnTo>
                <a:lnTo>
                  <a:pt x="15303" y="192201"/>
                </a:lnTo>
                <a:lnTo>
                  <a:pt x="12841" y="186614"/>
                </a:lnTo>
                <a:lnTo>
                  <a:pt x="11276" y="180273"/>
                </a:lnTo>
                <a:lnTo>
                  <a:pt x="10451" y="173174"/>
                </a:lnTo>
                <a:lnTo>
                  <a:pt x="10270" y="167261"/>
                </a:lnTo>
                <a:lnTo>
                  <a:pt x="10202" y="155117"/>
                </a:lnTo>
                <a:lnTo>
                  <a:pt x="10109" y="36702"/>
                </a:lnTo>
                <a:lnTo>
                  <a:pt x="17538" y="35382"/>
                </a:lnTo>
                <a:lnTo>
                  <a:pt x="22694" y="29184"/>
                </a:lnTo>
                <a:lnTo>
                  <a:pt x="22694" y="6819"/>
                </a:lnTo>
                <a:lnTo>
                  <a:pt x="18122" y="1384"/>
                </a:lnTo>
                <a:lnTo>
                  <a:pt x="12204" y="0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02926" y="3669452"/>
            <a:ext cx="37465" cy="93980"/>
          </a:xfrm>
          <a:custGeom>
            <a:avLst/>
            <a:gdLst/>
            <a:ahLst/>
            <a:cxnLst/>
            <a:rect l="l" t="t" r="r" b="b"/>
            <a:pathLst>
              <a:path w="37464" h="93979">
                <a:moveTo>
                  <a:pt x="0" y="83070"/>
                </a:moveTo>
                <a:lnTo>
                  <a:pt x="1244" y="88633"/>
                </a:lnTo>
                <a:lnTo>
                  <a:pt x="7416" y="93586"/>
                </a:lnTo>
                <a:lnTo>
                  <a:pt x="31102" y="93586"/>
                </a:lnTo>
                <a:lnTo>
                  <a:pt x="37261" y="87464"/>
                </a:lnTo>
                <a:lnTo>
                  <a:pt x="37261" y="83464"/>
                </a:lnTo>
                <a:lnTo>
                  <a:pt x="20980" y="83464"/>
                </a:lnTo>
                <a:lnTo>
                  <a:pt x="1003" y="83337"/>
                </a:lnTo>
                <a:lnTo>
                  <a:pt x="0" y="83070"/>
                </a:lnTo>
                <a:close/>
              </a:path>
              <a:path w="37464" h="93979">
                <a:moveTo>
                  <a:pt x="26733" y="0"/>
                </a:moveTo>
                <a:lnTo>
                  <a:pt x="27000" y="965"/>
                </a:lnTo>
                <a:lnTo>
                  <a:pt x="27127" y="77343"/>
                </a:lnTo>
                <a:lnTo>
                  <a:pt x="20980" y="83464"/>
                </a:lnTo>
                <a:lnTo>
                  <a:pt x="37261" y="83464"/>
                </a:lnTo>
                <a:lnTo>
                  <a:pt x="37261" y="6794"/>
                </a:lnTo>
                <a:lnTo>
                  <a:pt x="32677" y="1397"/>
                </a:lnTo>
                <a:lnTo>
                  <a:pt x="26733" y="0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98398" y="3741607"/>
            <a:ext cx="102870" cy="33655"/>
          </a:xfrm>
          <a:custGeom>
            <a:avLst/>
            <a:gdLst/>
            <a:ahLst/>
            <a:cxnLst/>
            <a:rect l="l" t="t" r="r" b="b"/>
            <a:pathLst>
              <a:path w="102870" h="33654">
                <a:moveTo>
                  <a:pt x="94195" y="0"/>
                </a:moveTo>
                <a:lnTo>
                  <a:pt x="0" y="0"/>
                </a:lnTo>
                <a:lnTo>
                  <a:pt x="0" y="33439"/>
                </a:lnTo>
                <a:lnTo>
                  <a:pt x="10109" y="33439"/>
                </a:lnTo>
                <a:lnTo>
                  <a:pt x="10109" y="10121"/>
                </a:lnTo>
                <a:lnTo>
                  <a:pt x="102438" y="10121"/>
                </a:lnTo>
                <a:lnTo>
                  <a:pt x="98602" y="8318"/>
                </a:lnTo>
                <a:lnTo>
                  <a:pt x="95288" y="4737"/>
                </a:lnTo>
                <a:lnTo>
                  <a:pt x="94195" y="0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45338" y="3646804"/>
            <a:ext cx="95885" cy="21590"/>
          </a:xfrm>
          <a:custGeom>
            <a:avLst/>
            <a:gdLst/>
            <a:ahLst/>
            <a:cxnLst/>
            <a:rect l="l" t="t" r="r" b="b"/>
            <a:pathLst>
              <a:path w="95884" h="21589">
                <a:moveTo>
                  <a:pt x="0" y="10972"/>
                </a:moveTo>
                <a:lnTo>
                  <a:pt x="1384" y="16865"/>
                </a:lnTo>
                <a:lnTo>
                  <a:pt x="6794" y="21463"/>
                </a:lnTo>
                <a:lnTo>
                  <a:pt x="29146" y="21463"/>
                </a:lnTo>
                <a:lnTo>
                  <a:pt x="35280" y="16700"/>
                </a:lnTo>
                <a:lnTo>
                  <a:pt x="36729" y="11341"/>
                </a:lnTo>
                <a:lnTo>
                  <a:pt x="1917" y="11341"/>
                </a:lnTo>
                <a:lnTo>
                  <a:pt x="939" y="11214"/>
                </a:lnTo>
                <a:lnTo>
                  <a:pt x="0" y="10972"/>
                </a:lnTo>
                <a:close/>
              </a:path>
              <a:path w="95884" h="21589">
                <a:moveTo>
                  <a:pt x="95694" y="0"/>
                </a:moveTo>
                <a:lnTo>
                  <a:pt x="26974" y="0"/>
                </a:lnTo>
                <a:lnTo>
                  <a:pt x="25133" y="6604"/>
                </a:lnTo>
                <a:lnTo>
                  <a:pt x="19011" y="11341"/>
                </a:lnTo>
                <a:lnTo>
                  <a:pt x="36729" y="11341"/>
                </a:lnTo>
                <a:lnTo>
                  <a:pt x="37058" y="10121"/>
                </a:lnTo>
                <a:lnTo>
                  <a:pt x="95694" y="10121"/>
                </a:lnTo>
                <a:lnTo>
                  <a:pt x="95694" y="0"/>
                </a:lnTo>
                <a:close/>
              </a:path>
            </a:pathLst>
          </a:custGeom>
          <a:solidFill>
            <a:srgbClr val="8776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28950" y="3150438"/>
            <a:ext cx="4635500" cy="1257300"/>
          </a:xfrm>
          <a:custGeom>
            <a:avLst/>
            <a:gdLst/>
            <a:ahLst/>
            <a:cxnLst/>
            <a:rect l="l" t="t" r="r" b="b"/>
            <a:pathLst>
              <a:path w="4635500" h="1257300">
                <a:moveTo>
                  <a:pt x="4635500" y="1257299"/>
                </a:moveTo>
                <a:lnTo>
                  <a:pt x="0" y="1257299"/>
                </a:lnTo>
                <a:lnTo>
                  <a:pt x="0" y="0"/>
                </a:lnTo>
                <a:lnTo>
                  <a:pt x="4635500" y="0"/>
                </a:lnTo>
                <a:lnTo>
                  <a:pt x="4635500" y="125729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43112" y="3570408"/>
            <a:ext cx="2805769" cy="65766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92149" y="5287848"/>
            <a:ext cx="130467" cy="60927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10164" y="5056258"/>
            <a:ext cx="0" cy="1589405"/>
          </a:xfrm>
          <a:custGeom>
            <a:avLst/>
            <a:gdLst/>
            <a:ahLst/>
            <a:cxnLst/>
            <a:rect l="l" t="t" r="r" b="b"/>
            <a:pathLst>
              <a:path h="1589404">
                <a:moveTo>
                  <a:pt x="0" y="0"/>
                </a:moveTo>
                <a:lnTo>
                  <a:pt x="0" y="1589316"/>
                </a:lnTo>
              </a:path>
            </a:pathLst>
          </a:custGeom>
          <a:ln w="24168">
            <a:solidFill>
              <a:srgbClr val="5E3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97120" y="6218704"/>
            <a:ext cx="123240" cy="319717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995752" y="5040581"/>
            <a:ext cx="2316480" cy="176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10" dirty="0">
                <a:solidFill>
                  <a:srgbClr val="5E3C30"/>
                </a:solidFill>
                <a:latin typeface="Arial"/>
                <a:cs typeface="Arial"/>
              </a:rPr>
              <a:t>Winery </a:t>
            </a:r>
            <a:r>
              <a:rPr sz="1100" b="1" spc="-114" dirty="0">
                <a:solidFill>
                  <a:srgbClr val="5E3C30"/>
                </a:solidFill>
                <a:latin typeface="Arial"/>
                <a:cs typeface="Arial"/>
              </a:rPr>
              <a:t>Domaine</a:t>
            </a:r>
            <a:r>
              <a:rPr sz="1100" b="1" spc="-70" dirty="0">
                <a:solidFill>
                  <a:srgbClr val="5E3C30"/>
                </a:solidFill>
                <a:latin typeface="Arial"/>
                <a:cs typeface="Arial"/>
              </a:rPr>
              <a:t> </a:t>
            </a:r>
            <a:r>
              <a:rPr sz="1100" b="1" spc="-114" dirty="0">
                <a:solidFill>
                  <a:srgbClr val="5E3C30"/>
                </a:solidFill>
                <a:latin typeface="Arial"/>
                <a:cs typeface="Arial"/>
              </a:rPr>
              <a:t>Bousquet</a:t>
            </a:r>
            <a:endParaRPr sz="1100" dirty="0">
              <a:latin typeface="Arial"/>
              <a:cs typeface="Arial"/>
            </a:endParaRPr>
          </a:p>
          <a:p>
            <a:pPr marL="217170">
              <a:lnSpc>
                <a:spcPct val="100000"/>
              </a:lnSpc>
              <a:spcBef>
                <a:spcPts val="280"/>
              </a:spcBef>
            </a:pPr>
            <a:r>
              <a:rPr sz="900" spc="-45" dirty="0">
                <a:solidFill>
                  <a:srgbClr val="5E3C30"/>
                </a:solidFill>
                <a:latin typeface="Arial"/>
                <a:cs typeface="Arial"/>
                <a:hlinkClick r:id="rId9"/>
              </a:rPr>
              <a:t>i</a:t>
            </a:r>
            <a:r>
              <a:rPr sz="900" spc="-45" dirty="0">
                <a:solidFill>
                  <a:srgbClr val="5E3C30"/>
                </a:solidFill>
                <a:latin typeface="Arial"/>
                <a:cs typeface="Arial"/>
                <a:hlinkClick r:id="rId10"/>
              </a:rPr>
              <a:t>nfo@domainebousquet.com</a:t>
            </a:r>
            <a:endParaRPr sz="900" dirty="0">
              <a:latin typeface="Arial"/>
              <a:cs typeface="Arial"/>
            </a:endParaRPr>
          </a:p>
          <a:p>
            <a:pPr marL="217170">
              <a:lnSpc>
                <a:spcPct val="100000"/>
              </a:lnSpc>
              <a:spcBef>
                <a:spcPts val="330"/>
              </a:spcBef>
            </a:pPr>
            <a:r>
              <a:rPr sz="900" spc="-55" dirty="0">
                <a:solidFill>
                  <a:srgbClr val="5E3C30"/>
                </a:solidFill>
                <a:latin typeface="Arial"/>
                <a:cs typeface="Arial"/>
              </a:rPr>
              <a:t>+54 </a:t>
            </a:r>
            <a:r>
              <a:rPr sz="900" spc="-45" dirty="0">
                <a:solidFill>
                  <a:srgbClr val="5E3C30"/>
                </a:solidFill>
                <a:latin typeface="Arial"/>
                <a:cs typeface="Arial"/>
              </a:rPr>
              <a:t>2622 480</a:t>
            </a:r>
            <a:r>
              <a:rPr sz="900" spc="-130" dirty="0">
                <a:solidFill>
                  <a:srgbClr val="5E3C3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5E3C30"/>
                </a:solidFill>
                <a:latin typeface="Arial"/>
                <a:cs typeface="Arial"/>
              </a:rPr>
              <a:t>000</a:t>
            </a:r>
            <a:endParaRPr sz="900" dirty="0">
              <a:latin typeface="Arial"/>
              <a:cs typeface="Arial"/>
            </a:endParaRPr>
          </a:p>
          <a:p>
            <a:pPr marL="217170">
              <a:lnSpc>
                <a:spcPct val="100000"/>
              </a:lnSpc>
              <a:spcBef>
                <a:spcPts val="175"/>
              </a:spcBef>
            </a:pPr>
            <a:r>
              <a:rPr sz="900" spc="-45" dirty="0">
                <a:solidFill>
                  <a:srgbClr val="5E3C30"/>
                </a:solidFill>
                <a:latin typeface="Arial"/>
                <a:cs typeface="Arial"/>
                <a:hlinkClick r:id="rId11"/>
              </a:rPr>
              <a:t>www.domainebousquet.com</a:t>
            </a:r>
            <a:endParaRPr sz="900" dirty="0">
              <a:latin typeface="Arial"/>
              <a:cs typeface="Arial"/>
            </a:endParaRPr>
          </a:p>
          <a:p>
            <a:pPr marL="217170">
              <a:lnSpc>
                <a:spcPct val="100000"/>
              </a:lnSpc>
              <a:spcBef>
                <a:spcPts val="215"/>
              </a:spcBef>
            </a:pPr>
            <a:r>
              <a:rPr sz="900" spc="-70" dirty="0">
                <a:solidFill>
                  <a:srgbClr val="5E3C30"/>
                </a:solidFill>
                <a:latin typeface="Arial"/>
                <a:cs typeface="Arial"/>
              </a:rPr>
              <a:t>Ruta 89, </a:t>
            </a:r>
            <a:r>
              <a:rPr sz="900" spc="-85" dirty="0">
                <a:solidFill>
                  <a:srgbClr val="5E3C30"/>
                </a:solidFill>
                <a:latin typeface="Arial"/>
                <a:cs typeface="Arial"/>
              </a:rPr>
              <a:t>Km </a:t>
            </a:r>
            <a:r>
              <a:rPr sz="900" spc="-45" dirty="0">
                <a:solidFill>
                  <a:srgbClr val="5E3C30"/>
                </a:solidFill>
                <a:latin typeface="Arial"/>
                <a:cs typeface="Arial"/>
              </a:rPr>
              <a:t>7 </a:t>
            </a:r>
            <a:r>
              <a:rPr sz="900" spc="-30" dirty="0">
                <a:solidFill>
                  <a:srgbClr val="5E3C30"/>
                </a:solidFill>
                <a:latin typeface="Arial"/>
                <a:cs typeface="Arial"/>
              </a:rPr>
              <a:t>- </a:t>
            </a:r>
            <a:r>
              <a:rPr sz="900" spc="-70" dirty="0">
                <a:solidFill>
                  <a:srgbClr val="5E3C30"/>
                </a:solidFill>
                <a:latin typeface="Arial"/>
                <a:cs typeface="Arial"/>
              </a:rPr>
              <a:t>Tupungato, </a:t>
            </a:r>
            <a:r>
              <a:rPr sz="900" spc="-85" dirty="0">
                <a:solidFill>
                  <a:srgbClr val="5E3C30"/>
                </a:solidFill>
                <a:latin typeface="Arial"/>
                <a:cs typeface="Arial"/>
              </a:rPr>
              <a:t>Mendoza,</a:t>
            </a:r>
            <a:r>
              <a:rPr sz="900" spc="-65" dirty="0">
                <a:solidFill>
                  <a:srgbClr val="5E3C30"/>
                </a:solidFill>
                <a:latin typeface="Arial"/>
                <a:cs typeface="Arial"/>
              </a:rPr>
              <a:t> Argentina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fr-FR" sz="1100" b="1" spc="-114" dirty="0">
                <a:solidFill>
                  <a:srgbClr val="5E3C30"/>
                </a:solidFill>
                <a:latin typeface="Arial"/>
                <a:cs typeface="Arial"/>
              </a:rPr>
              <a:t>Domaine </a:t>
            </a:r>
            <a:r>
              <a:rPr lang="fr-FR" sz="1100" b="1" spc="-110" dirty="0">
                <a:solidFill>
                  <a:srgbClr val="5E3C30"/>
                </a:solidFill>
                <a:latin typeface="Arial"/>
                <a:cs typeface="Arial"/>
              </a:rPr>
              <a:t>Bousquet, </a:t>
            </a:r>
            <a:r>
              <a:rPr lang="fr-FR" sz="1100" b="1" spc="-140" dirty="0" err="1">
                <a:solidFill>
                  <a:srgbClr val="5E3C30"/>
                </a:solidFill>
                <a:latin typeface="Arial"/>
                <a:cs typeface="Arial"/>
              </a:rPr>
              <a:t>European</a:t>
            </a:r>
            <a:r>
              <a:rPr lang="fr-FR" sz="1100" b="1" spc="10" dirty="0">
                <a:solidFill>
                  <a:srgbClr val="5E3C30"/>
                </a:solidFill>
                <a:latin typeface="Arial"/>
                <a:cs typeface="Arial"/>
              </a:rPr>
              <a:t> </a:t>
            </a:r>
            <a:r>
              <a:rPr lang="fr-FR" sz="1100" b="1" spc="-90" dirty="0">
                <a:solidFill>
                  <a:srgbClr val="5E3C30"/>
                </a:solidFill>
                <a:latin typeface="Arial"/>
                <a:cs typeface="Arial"/>
              </a:rPr>
              <a:t>Office</a:t>
            </a:r>
            <a:endParaRPr lang="fr-FR" sz="1100" dirty="0">
              <a:latin typeface="Arial"/>
              <a:cs typeface="Arial"/>
            </a:endParaRPr>
          </a:p>
          <a:p>
            <a:pPr marL="217170">
              <a:spcBef>
                <a:spcPts val="335"/>
              </a:spcBef>
            </a:pPr>
            <a:r>
              <a:rPr lang="cs-CZ" sz="900" spc="-60">
                <a:solidFill>
                  <a:srgbClr val="5E3C30"/>
                </a:solidFill>
                <a:latin typeface="Arial"/>
                <a:cs typeface="Arial"/>
              </a:rPr>
              <a:t>+33 6 895 045 81</a:t>
            </a:r>
            <a:endParaRPr lang="cs-CZ" sz="900">
              <a:latin typeface="Arial"/>
              <a:cs typeface="Arial"/>
            </a:endParaRPr>
          </a:p>
          <a:p>
            <a:pPr marL="217170">
              <a:lnSpc>
                <a:spcPct val="100000"/>
              </a:lnSpc>
              <a:spcBef>
                <a:spcPts val="335"/>
              </a:spcBef>
            </a:pPr>
            <a:r>
              <a:rPr lang="fr-FR" sz="900" spc="-65" smtClean="0">
                <a:solidFill>
                  <a:srgbClr val="5E3C30"/>
                </a:solidFill>
                <a:latin typeface="Arial"/>
                <a:cs typeface="Arial"/>
              </a:rPr>
              <a:t>13 </a:t>
            </a:r>
            <a:r>
              <a:rPr lang="fr-FR" sz="900" spc="-65" dirty="0">
                <a:solidFill>
                  <a:srgbClr val="5E3C30"/>
                </a:solidFill>
                <a:latin typeface="Arial"/>
                <a:cs typeface="Arial"/>
              </a:rPr>
              <a:t>Rue Camille Godard, 33000 Bordeaux / France.</a:t>
            </a:r>
            <a:endParaRPr lang="fr-FR" sz="900" spc="-70" dirty="0">
              <a:solidFill>
                <a:srgbClr val="5E3C3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62759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8944" y="6114605"/>
            <a:ext cx="920750" cy="302895"/>
          </a:xfrm>
          <a:custGeom>
            <a:avLst/>
            <a:gdLst/>
            <a:ahLst/>
            <a:cxnLst/>
            <a:rect l="l" t="t" r="r" b="b"/>
            <a:pathLst>
              <a:path w="920750" h="302895">
                <a:moveTo>
                  <a:pt x="0" y="0"/>
                </a:moveTo>
                <a:lnTo>
                  <a:pt x="920165" y="0"/>
                </a:lnTo>
                <a:lnTo>
                  <a:pt x="920165" y="302348"/>
                </a:lnTo>
                <a:lnTo>
                  <a:pt x="0" y="302348"/>
                </a:lnTo>
                <a:lnTo>
                  <a:pt x="0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897" y="6416860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265" y="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8947" y="6133650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416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897" y="6114600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265" y="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69113" y="6133650"/>
            <a:ext cx="0" cy="264795"/>
          </a:xfrm>
          <a:custGeom>
            <a:avLst/>
            <a:gdLst/>
            <a:ahLst/>
            <a:cxnLst/>
            <a:rect l="l" t="t" r="r" b="b"/>
            <a:pathLst>
              <a:path h="264795">
                <a:moveTo>
                  <a:pt x="0" y="0"/>
                </a:moveTo>
                <a:lnTo>
                  <a:pt x="0" y="264248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8944" y="1779626"/>
            <a:ext cx="920750" cy="302895"/>
          </a:xfrm>
          <a:custGeom>
            <a:avLst/>
            <a:gdLst/>
            <a:ahLst/>
            <a:cxnLst/>
            <a:rect l="l" t="t" r="r" b="b"/>
            <a:pathLst>
              <a:path w="920750" h="302894">
                <a:moveTo>
                  <a:pt x="0" y="0"/>
                </a:moveTo>
                <a:lnTo>
                  <a:pt x="920165" y="0"/>
                </a:lnTo>
                <a:lnTo>
                  <a:pt x="920165" y="302348"/>
                </a:lnTo>
                <a:lnTo>
                  <a:pt x="0" y="302348"/>
                </a:lnTo>
                <a:lnTo>
                  <a:pt x="0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9897" y="2081882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265" y="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8947" y="1798672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416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9897" y="1779622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265" y="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69113" y="1798672"/>
            <a:ext cx="0" cy="264795"/>
          </a:xfrm>
          <a:custGeom>
            <a:avLst/>
            <a:gdLst/>
            <a:ahLst/>
            <a:cxnLst/>
            <a:rect l="l" t="t" r="r" b="b"/>
            <a:pathLst>
              <a:path h="264794">
                <a:moveTo>
                  <a:pt x="0" y="0"/>
                </a:moveTo>
                <a:lnTo>
                  <a:pt x="0" y="264248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8944" y="2660180"/>
            <a:ext cx="920750" cy="302895"/>
          </a:xfrm>
          <a:custGeom>
            <a:avLst/>
            <a:gdLst/>
            <a:ahLst/>
            <a:cxnLst/>
            <a:rect l="l" t="t" r="r" b="b"/>
            <a:pathLst>
              <a:path w="920750" h="302894">
                <a:moveTo>
                  <a:pt x="0" y="0"/>
                </a:moveTo>
                <a:lnTo>
                  <a:pt x="920165" y="0"/>
                </a:lnTo>
                <a:lnTo>
                  <a:pt x="920165" y="302348"/>
                </a:lnTo>
                <a:lnTo>
                  <a:pt x="0" y="302348"/>
                </a:lnTo>
                <a:lnTo>
                  <a:pt x="0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9897" y="2962435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265" y="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8947" y="2679225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416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9897" y="2660175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265" y="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69113" y="2679225"/>
            <a:ext cx="0" cy="264795"/>
          </a:xfrm>
          <a:custGeom>
            <a:avLst/>
            <a:gdLst/>
            <a:ahLst/>
            <a:cxnLst/>
            <a:rect l="l" t="t" r="r" b="b"/>
            <a:pathLst>
              <a:path h="264794">
                <a:moveTo>
                  <a:pt x="0" y="0"/>
                </a:moveTo>
                <a:lnTo>
                  <a:pt x="0" y="264248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8944" y="3337535"/>
            <a:ext cx="920750" cy="302895"/>
          </a:xfrm>
          <a:custGeom>
            <a:avLst/>
            <a:gdLst/>
            <a:ahLst/>
            <a:cxnLst/>
            <a:rect l="l" t="t" r="r" b="b"/>
            <a:pathLst>
              <a:path w="920750" h="302895">
                <a:moveTo>
                  <a:pt x="0" y="0"/>
                </a:moveTo>
                <a:lnTo>
                  <a:pt x="920165" y="0"/>
                </a:lnTo>
                <a:lnTo>
                  <a:pt x="920165" y="302348"/>
                </a:lnTo>
                <a:lnTo>
                  <a:pt x="0" y="302348"/>
                </a:lnTo>
                <a:lnTo>
                  <a:pt x="0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9897" y="3639789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265" y="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48947" y="3356580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416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9897" y="3337530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265" y="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69113" y="3356580"/>
            <a:ext cx="0" cy="264795"/>
          </a:xfrm>
          <a:custGeom>
            <a:avLst/>
            <a:gdLst/>
            <a:ahLst/>
            <a:cxnLst/>
            <a:rect l="l" t="t" r="r" b="b"/>
            <a:pathLst>
              <a:path h="264795">
                <a:moveTo>
                  <a:pt x="0" y="0"/>
                </a:moveTo>
                <a:lnTo>
                  <a:pt x="0" y="264248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8944" y="3997935"/>
            <a:ext cx="920750" cy="302895"/>
          </a:xfrm>
          <a:custGeom>
            <a:avLst/>
            <a:gdLst/>
            <a:ahLst/>
            <a:cxnLst/>
            <a:rect l="l" t="t" r="r" b="b"/>
            <a:pathLst>
              <a:path w="920750" h="302895">
                <a:moveTo>
                  <a:pt x="0" y="0"/>
                </a:moveTo>
                <a:lnTo>
                  <a:pt x="920165" y="0"/>
                </a:lnTo>
                <a:lnTo>
                  <a:pt x="920165" y="302348"/>
                </a:lnTo>
                <a:lnTo>
                  <a:pt x="0" y="302348"/>
                </a:lnTo>
                <a:lnTo>
                  <a:pt x="0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9897" y="4300189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265" y="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48947" y="4016980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416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9897" y="3997930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265" y="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69113" y="4016980"/>
            <a:ext cx="0" cy="264795"/>
          </a:xfrm>
          <a:custGeom>
            <a:avLst/>
            <a:gdLst/>
            <a:ahLst/>
            <a:cxnLst/>
            <a:rect l="l" t="t" r="r" b="b"/>
            <a:pathLst>
              <a:path h="264795">
                <a:moveTo>
                  <a:pt x="0" y="0"/>
                </a:moveTo>
                <a:lnTo>
                  <a:pt x="0" y="264248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48944" y="4616005"/>
            <a:ext cx="920750" cy="302895"/>
          </a:xfrm>
          <a:custGeom>
            <a:avLst/>
            <a:gdLst/>
            <a:ahLst/>
            <a:cxnLst/>
            <a:rect l="l" t="t" r="r" b="b"/>
            <a:pathLst>
              <a:path w="920750" h="302895">
                <a:moveTo>
                  <a:pt x="0" y="0"/>
                </a:moveTo>
                <a:lnTo>
                  <a:pt x="920165" y="0"/>
                </a:lnTo>
                <a:lnTo>
                  <a:pt x="920165" y="302348"/>
                </a:lnTo>
                <a:lnTo>
                  <a:pt x="0" y="302348"/>
                </a:lnTo>
                <a:lnTo>
                  <a:pt x="0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9897" y="4918260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265" y="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8947" y="4635050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416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9897" y="4616000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265" y="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69113" y="4635050"/>
            <a:ext cx="0" cy="264795"/>
          </a:xfrm>
          <a:custGeom>
            <a:avLst/>
            <a:gdLst/>
            <a:ahLst/>
            <a:cxnLst/>
            <a:rect l="l" t="t" r="r" b="b"/>
            <a:pathLst>
              <a:path h="264795">
                <a:moveTo>
                  <a:pt x="0" y="0"/>
                </a:moveTo>
                <a:lnTo>
                  <a:pt x="0" y="264248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48944" y="5378145"/>
            <a:ext cx="920750" cy="302895"/>
          </a:xfrm>
          <a:custGeom>
            <a:avLst/>
            <a:gdLst/>
            <a:ahLst/>
            <a:cxnLst/>
            <a:rect l="l" t="t" r="r" b="b"/>
            <a:pathLst>
              <a:path w="920750" h="302895">
                <a:moveTo>
                  <a:pt x="0" y="0"/>
                </a:moveTo>
                <a:lnTo>
                  <a:pt x="920165" y="0"/>
                </a:lnTo>
                <a:lnTo>
                  <a:pt x="920165" y="302348"/>
                </a:lnTo>
                <a:lnTo>
                  <a:pt x="0" y="302348"/>
                </a:lnTo>
                <a:lnTo>
                  <a:pt x="0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9897" y="5680409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265" y="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8947" y="5397199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416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9897" y="5378149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265" y="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69113" y="5397199"/>
            <a:ext cx="0" cy="264795"/>
          </a:xfrm>
          <a:custGeom>
            <a:avLst/>
            <a:gdLst/>
            <a:ahLst/>
            <a:cxnLst/>
            <a:rect l="l" t="t" r="r" b="b"/>
            <a:pathLst>
              <a:path h="264795">
                <a:moveTo>
                  <a:pt x="0" y="0"/>
                </a:moveTo>
                <a:lnTo>
                  <a:pt x="0" y="264248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48944" y="1017625"/>
            <a:ext cx="920750" cy="302895"/>
          </a:xfrm>
          <a:custGeom>
            <a:avLst/>
            <a:gdLst/>
            <a:ahLst/>
            <a:cxnLst/>
            <a:rect l="l" t="t" r="r" b="b"/>
            <a:pathLst>
              <a:path w="920750" h="302894">
                <a:moveTo>
                  <a:pt x="0" y="0"/>
                </a:moveTo>
                <a:lnTo>
                  <a:pt x="920165" y="0"/>
                </a:lnTo>
                <a:lnTo>
                  <a:pt x="920165" y="302348"/>
                </a:lnTo>
                <a:lnTo>
                  <a:pt x="0" y="302348"/>
                </a:lnTo>
                <a:lnTo>
                  <a:pt x="0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29897" y="1319882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265" y="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48947" y="1036672"/>
            <a:ext cx="0" cy="264160"/>
          </a:xfrm>
          <a:custGeom>
            <a:avLst/>
            <a:gdLst/>
            <a:ahLst/>
            <a:cxnLst/>
            <a:rect l="l" t="t" r="r" b="b"/>
            <a:pathLst>
              <a:path h="264159">
                <a:moveTo>
                  <a:pt x="0" y="0"/>
                </a:moveTo>
                <a:lnTo>
                  <a:pt x="0" y="26416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29897" y="1017622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0" y="0"/>
                </a:moveTo>
                <a:lnTo>
                  <a:pt x="958265" y="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69113" y="1036672"/>
            <a:ext cx="0" cy="264795"/>
          </a:xfrm>
          <a:custGeom>
            <a:avLst/>
            <a:gdLst/>
            <a:ahLst/>
            <a:cxnLst/>
            <a:rect l="l" t="t" r="r" b="b"/>
            <a:pathLst>
              <a:path h="264794">
                <a:moveTo>
                  <a:pt x="0" y="0"/>
                </a:moveTo>
                <a:lnTo>
                  <a:pt x="0" y="264248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232216" y="6163452"/>
            <a:ext cx="35369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20" dirty="0">
                <a:solidFill>
                  <a:srgbClr val="432918"/>
                </a:solidFill>
                <a:latin typeface="Arial"/>
                <a:cs typeface="Arial"/>
              </a:rPr>
              <a:t>2</a:t>
            </a:r>
            <a:r>
              <a:rPr sz="1100" b="1" spc="110" dirty="0">
                <a:solidFill>
                  <a:srgbClr val="432918"/>
                </a:solidFill>
                <a:latin typeface="Arial"/>
                <a:cs typeface="Arial"/>
              </a:rPr>
              <a:t>0</a:t>
            </a:r>
            <a:r>
              <a:rPr sz="1100" b="1" spc="-55" dirty="0">
                <a:solidFill>
                  <a:srgbClr val="432918"/>
                </a:solidFill>
                <a:latin typeface="Arial"/>
                <a:cs typeface="Arial"/>
              </a:rPr>
              <a:t>15</a:t>
            </a:r>
            <a:endParaRPr sz="1100" b="1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47900" y="972857"/>
            <a:ext cx="6951345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1700"/>
              </a:lnSpc>
            </a:pPr>
            <a:r>
              <a:rPr sz="1600" spc="-114" dirty="0">
                <a:solidFill>
                  <a:srgbClr val="1D1D1B"/>
                </a:solidFill>
                <a:latin typeface="Arial"/>
                <a:cs typeface="Arial"/>
              </a:rPr>
              <a:t>Jean Bousquet, </a:t>
            </a:r>
            <a:r>
              <a:rPr sz="1600" spc="-145" dirty="0">
                <a:solidFill>
                  <a:srgbClr val="1D1D1B"/>
                </a:solidFill>
                <a:latin typeface="Arial"/>
                <a:cs typeface="Arial"/>
              </a:rPr>
              <a:t>a </a:t>
            </a:r>
            <a:r>
              <a:rPr sz="1600" spc="-65" dirty="0">
                <a:solidFill>
                  <a:srgbClr val="1D1D1B"/>
                </a:solidFill>
                <a:latin typeface="Arial"/>
                <a:cs typeface="Arial"/>
              </a:rPr>
              <a:t>3</a:t>
            </a:r>
            <a:r>
              <a:rPr sz="1350" spc="-97" baseline="33950" dirty="0">
                <a:solidFill>
                  <a:srgbClr val="1D1D1B"/>
                </a:solidFill>
                <a:latin typeface="Arial"/>
                <a:cs typeface="Arial"/>
              </a:rPr>
              <a:t>rd </a:t>
            </a:r>
            <a:r>
              <a:rPr sz="1600" spc="-95" dirty="0">
                <a:solidFill>
                  <a:srgbClr val="1D1D1B"/>
                </a:solidFill>
                <a:latin typeface="Arial"/>
                <a:cs typeface="Arial"/>
              </a:rPr>
              <a:t>generation </a:t>
            </a:r>
            <a:r>
              <a:rPr sz="1600" spc="-114" dirty="0">
                <a:solidFill>
                  <a:srgbClr val="1D1D1B"/>
                </a:solidFill>
                <a:latin typeface="Arial"/>
                <a:cs typeface="Arial"/>
              </a:rPr>
              <a:t>winemaker </a:t>
            </a:r>
            <a:r>
              <a:rPr sz="1600" spc="-70" dirty="0">
                <a:solidFill>
                  <a:srgbClr val="1D1D1B"/>
                </a:solidFill>
                <a:latin typeface="Arial"/>
                <a:cs typeface="Arial"/>
              </a:rPr>
              <a:t>from </a:t>
            </a:r>
            <a:r>
              <a:rPr sz="1600" spc="-130" dirty="0">
                <a:solidFill>
                  <a:srgbClr val="1D1D1B"/>
                </a:solidFill>
                <a:latin typeface="Arial"/>
                <a:cs typeface="Arial"/>
              </a:rPr>
              <a:t>France </a:t>
            </a:r>
            <a:r>
              <a:rPr sz="1600" spc="-65" dirty="0">
                <a:solidFill>
                  <a:srgbClr val="1D1D1B"/>
                </a:solidFill>
                <a:latin typeface="Arial"/>
                <a:cs typeface="Arial"/>
              </a:rPr>
              <a:t>started </a:t>
            </a:r>
            <a:r>
              <a:rPr sz="1600" spc="-45" dirty="0">
                <a:solidFill>
                  <a:srgbClr val="1D1D1B"/>
                </a:solidFill>
                <a:latin typeface="Arial"/>
                <a:cs typeface="Arial"/>
              </a:rPr>
              <a:t>to </a:t>
            </a:r>
            <a:r>
              <a:rPr sz="1600" spc="-75" dirty="0">
                <a:solidFill>
                  <a:srgbClr val="1D1D1B"/>
                </a:solidFill>
                <a:latin typeface="Arial"/>
                <a:cs typeface="Arial"/>
              </a:rPr>
              <a:t>travel </a:t>
            </a:r>
            <a:r>
              <a:rPr sz="1600" spc="-110" dirty="0">
                <a:solidFill>
                  <a:srgbClr val="1D1D1B"/>
                </a:solidFill>
                <a:latin typeface="Arial"/>
                <a:cs typeface="Arial"/>
              </a:rPr>
              <a:t>around </a:t>
            </a:r>
            <a:r>
              <a:rPr sz="1600" spc="-80" dirty="0">
                <a:solidFill>
                  <a:srgbClr val="1D1D1B"/>
                </a:solidFill>
                <a:latin typeface="Arial"/>
                <a:cs typeface="Arial"/>
              </a:rPr>
              <a:t>the  world </a:t>
            </a:r>
            <a:r>
              <a:rPr sz="1600" spc="-75" dirty="0">
                <a:solidFill>
                  <a:srgbClr val="1D1D1B"/>
                </a:solidFill>
                <a:latin typeface="Arial"/>
                <a:cs typeface="Arial"/>
              </a:rPr>
              <a:t>looking </a:t>
            </a:r>
            <a:r>
              <a:rPr sz="1600" spc="-40" dirty="0">
                <a:solidFill>
                  <a:srgbClr val="1D1D1B"/>
                </a:solidFill>
                <a:latin typeface="Arial"/>
                <a:cs typeface="Arial"/>
              </a:rPr>
              <a:t>for </a:t>
            </a:r>
            <a:r>
              <a:rPr sz="1600" spc="-105" dirty="0">
                <a:solidFill>
                  <a:srgbClr val="1D1D1B"/>
                </a:solidFill>
                <a:latin typeface="Arial"/>
                <a:cs typeface="Arial"/>
              </a:rPr>
              <a:t>vineyards </a:t>
            </a:r>
            <a:r>
              <a:rPr sz="1600" spc="-50" dirty="0">
                <a:solidFill>
                  <a:srgbClr val="1D1D1B"/>
                </a:solidFill>
                <a:latin typeface="Arial"/>
                <a:cs typeface="Arial"/>
              </a:rPr>
              <a:t>with </a:t>
            </a:r>
            <a:r>
              <a:rPr sz="1600" spc="-65" dirty="0">
                <a:solidFill>
                  <a:srgbClr val="1D1D1B"/>
                </a:solidFill>
                <a:latin typeface="Arial"/>
                <a:cs typeface="Arial"/>
              </a:rPr>
              <a:t>better </a:t>
            </a:r>
            <a:r>
              <a:rPr sz="1600" spc="-105" dirty="0">
                <a:solidFill>
                  <a:srgbClr val="1D1D1B"/>
                </a:solidFill>
                <a:latin typeface="Arial"/>
                <a:cs typeface="Arial"/>
              </a:rPr>
              <a:t>weather </a:t>
            </a:r>
            <a:r>
              <a:rPr sz="1600" spc="-75" dirty="0">
                <a:solidFill>
                  <a:srgbClr val="1D1D1B"/>
                </a:solidFill>
                <a:latin typeface="Arial"/>
                <a:cs typeface="Arial"/>
              </a:rPr>
              <a:t>conditions </a:t>
            </a:r>
            <a:r>
              <a:rPr sz="1600" spc="-125" dirty="0">
                <a:solidFill>
                  <a:srgbClr val="1D1D1B"/>
                </a:solidFill>
                <a:latin typeface="Arial"/>
                <a:cs typeface="Arial"/>
              </a:rPr>
              <a:t>and </a:t>
            </a:r>
            <a:r>
              <a:rPr sz="1600" spc="-114" dirty="0">
                <a:solidFill>
                  <a:srgbClr val="1D1D1B"/>
                </a:solidFill>
                <a:latin typeface="Arial"/>
                <a:cs typeface="Arial"/>
              </a:rPr>
              <a:t>grape</a:t>
            </a:r>
            <a:r>
              <a:rPr sz="1600" spc="-19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1D1D1B"/>
                </a:solidFill>
                <a:latin typeface="Arial"/>
                <a:cs typeface="Arial"/>
              </a:rPr>
              <a:t>quality.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248432" y="1066486"/>
            <a:ext cx="36512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55" dirty="0">
                <a:solidFill>
                  <a:srgbClr val="432918"/>
                </a:solidFill>
                <a:latin typeface="Arial"/>
                <a:cs typeface="Arial"/>
              </a:rPr>
              <a:t>1990</a:t>
            </a:r>
            <a:endParaRPr sz="1100" b="1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247900" y="1689137"/>
            <a:ext cx="6944359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600" spc="-120" dirty="0">
                <a:solidFill>
                  <a:srgbClr val="1D1D1B"/>
                </a:solidFill>
                <a:latin typeface="Arial"/>
                <a:cs typeface="Arial"/>
              </a:rPr>
              <a:t>After </a:t>
            </a:r>
            <a:r>
              <a:rPr sz="1600" spc="-145" dirty="0">
                <a:solidFill>
                  <a:srgbClr val="1D1D1B"/>
                </a:solidFill>
                <a:latin typeface="Arial"/>
                <a:cs typeface="Arial"/>
              </a:rPr>
              <a:t>a 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long </a:t>
            </a:r>
            <a:r>
              <a:rPr sz="1600" spc="-180" dirty="0">
                <a:solidFill>
                  <a:srgbClr val="1D1D1B"/>
                </a:solidFill>
                <a:latin typeface="Arial"/>
                <a:cs typeface="Arial"/>
              </a:rPr>
              <a:t>search </a:t>
            </a:r>
            <a:r>
              <a:rPr sz="1600" spc="-175" dirty="0">
                <a:solidFill>
                  <a:srgbClr val="1D1D1B"/>
                </a:solidFill>
                <a:latin typeface="Arial"/>
                <a:cs typeface="Arial"/>
              </a:rPr>
              <a:t>around </a:t>
            </a:r>
            <a:r>
              <a:rPr sz="1600" spc="-130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600" spc="-150" dirty="0">
                <a:solidFill>
                  <a:srgbClr val="1D1D1B"/>
                </a:solidFill>
                <a:latin typeface="Arial"/>
                <a:cs typeface="Arial"/>
              </a:rPr>
              <a:t>world, </a:t>
            </a:r>
            <a:r>
              <a:rPr sz="1600" spc="-170" dirty="0">
                <a:solidFill>
                  <a:srgbClr val="1D1D1B"/>
                </a:solidFill>
                <a:latin typeface="Arial"/>
                <a:cs typeface="Arial"/>
              </a:rPr>
              <a:t>Jean </a:t>
            </a:r>
            <a:r>
              <a:rPr sz="1600" spc="-175" dirty="0">
                <a:solidFill>
                  <a:srgbClr val="1D1D1B"/>
                </a:solidFill>
                <a:latin typeface="Arial"/>
                <a:cs typeface="Arial"/>
              </a:rPr>
              <a:t>Bousquet chose </a:t>
            </a:r>
            <a:r>
              <a:rPr sz="1600" spc="-75" dirty="0">
                <a:solidFill>
                  <a:srgbClr val="1D1D1B"/>
                </a:solidFill>
                <a:latin typeface="Arial"/>
                <a:cs typeface="Arial"/>
              </a:rPr>
              <a:t>to </a:t>
            </a:r>
            <a:r>
              <a:rPr sz="1600" spc="-120" dirty="0">
                <a:solidFill>
                  <a:srgbClr val="1D1D1B"/>
                </a:solidFill>
                <a:latin typeface="Arial"/>
                <a:cs typeface="Arial"/>
              </a:rPr>
              <a:t>settle </a:t>
            </a:r>
            <a:r>
              <a:rPr sz="1600" spc="-95" dirty="0">
                <a:solidFill>
                  <a:srgbClr val="1D1D1B"/>
                </a:solidFill>
                <a:latin typeface="Arial"/>
                <a:cs typeface="Arial"/>
              </a:rPr>
              <a:t>in </a:t>
            </a:r>
            <a:r>
              <a:rPr sz="1600" spc="-160" dirty="0">
                <a:solidFill>
                  <a:srgbClr val="1D1D1B"/>
                </a:solidFill>
                <a:latin typeface="Arial"/>
                <a:cs typeface="Arial"/>
              </a:rPr>
              <a:t>Argentina. </a:t>
            </a:r>
            <a:r>
              <a:rPr sz="1600" spc="-215" dirty="0">
                <a:solidFill>
                  <a:srgbClr val="1D1D1B"/>
                </a:solidFill>
                <a:latin typeface="Arial"/>
                <a:cs typeface="Arial"/>
              </a:rPr>
              <a:t>He </a:t>
            </a:r>
            <a:r>
              <a:rPr lang="en-US" sz="1600" spc="-215" dirty="0" smtClean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204" dirty="0" smtClean="0">
                <a:solidFill>
                  <a:srgbClr val="1D1D1B"/>
                </a:solidFill>
                <a:latin typeface="Arial"/>
                <a:cs typeface="Arial"/>
              </a:rPr>
              <a:t>was  </a:t>
            </a:r>
            <a:r>
              <a:rPr sz="1600" spc="-165" dirty="0">
                <a:solidFill>
                  <a:srgbClr val="1D1D1B"/>
                </a:solidFill>
                <a:latin typeface="Arial"/>
                <a:cs typeface="Arial"/>
              </a:rPr>
              <a:t>convinced</a:t>
            </a:r>
            <a:r>
              <a:rPr sz="1600" spc="-18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1D1D1B"/>
                </a:solidFill>
                <a:latin typeface="Arial"/>
                <a:cs typeface="Arial"/>
              </a:rPr>
              <a:t>that</a:t>
            </a:r>
            <a:r>
              <a:rPr sz="1600" spc="-18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1D1D1B"/>
                </a:solidFill>
                <a:latin typeface="Arial"/>
                <a:cs typeface="Arial"/>
              </a:rPr>
              <a:t>Argentina</a:t>
            </a:r>
            <a:r>
              <a:rPr sz="1600" spc="-18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55" dirty="0">
                <a:solidFill>
                  <a:srgbClr val="1D1D1B"/>
                </a:solidFill>
                <a:latin typeface="Arial"/>
                <a:cs typeface="Arial"/>
              </a:rPr>
              <a:t>would</a:t>
            </a:r>
            <a:r>
              <a:rPr sz="1600" spc="-180" dirty="0">
                <a:solidFill>
                  <a:srgbClr val="1D1D1B"/>
                </a:solidFill>
                <a:latin typeface="Arial"/>
                <a:cs typeface="Arial"/>
              </a:rPr>
              <a:t> be </a:t>
            </a:r>
            <a:r>
              <a:rPr sz="1600" spc="-185" dirty="0">
                <a:solidFill>
                  <a:srgbClr val="1D1D1B"/>
                </a:solidFill>
                <a:latin typeface="Arial"/>
                <a:cs typeface="Arial"/>
              </a:rPr>
              <a:t>one</a:t>
            </a:r>
            <a:r>
              <a:rPr sz="1600" spc="-18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sz="1600" spc="-18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30" dirty="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sz="1600" spc="-18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best</a:t>
            </a:r>
            <a:r>
              <a:rPr sz="1600" spc="-2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200" dirty="0">
                <a:solidFill>
                  <a:srgbClr val="1D1D1B"/>
                </a:solidFill>
                <a:latin typeface="Arial"/>
                <a:cs typeface="Arial"/>
              </a:rPr>
              <a:t>places</a:t>
            </a:r>
            <a:r>
              <a:rPr sz="1600" spc="-26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sz="1600" spc="-26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225" dirty="0">
                <a:solidFill>
                  <a:srgbClr val="1D1D1B"/>
                </a:solidFill>
                <a:latin typeface="Arial"/>
                <a:cs typeface="Arial"/>
              </a:rPr>
              <a:t>make</a:t>
            </a:r>
            <a:r>
              <a:rPr sz="1600" spc="-26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210" dirty="0">
                <a:solidFill>
                  <a:srgbClr val="1D1D1B"/>
                </a:solidFill>
                <a:latin typeface="Arial"/>
                <a:cs typeface="Arial"/>
              </a:rPr>
              <a:t>one</a:t>
            </a:r>
            <a:r>
              <a:rPr sz="1600" spc="-26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sz="1600" spc="-26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55" dirty="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sz="1600" spc="-26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70" dirty="0">
                <a:solidFill>
                  <a:srgbClr val="1D1D1B"/>
                </a:solidFill>
                <a:latin typeface="Arial"/>
                <a:cs typeface="Arial"/>
              </a:rPr>
              <a:t>best</a:t>
            </a:r>
            <a:r>
              <a:rPr sz="1600" spc="5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90" dirty="0">
                <a:solidFill>
                  <a:srgbClr val="1D1D1B"/>
                </a:solidFill>
                <a:latin typeface="Arial"/>
                <a:cs typeface="Arial"/>
              </a:rPr>
              <a:t>wine</a:t>
            </a:r>
            <a:r>
              <a:rPr sz="1600" spc="-26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10" dirty="0">
                <a:solidFill>
                  <a:srgbClr val="1D1D1B"/>
                </a:solidFill>
                <a:latin typeface="Arial"/>
                <a:cs typeface="Arial"/>
              </a:rPr>
              <a:t>in</a:t>
            </a:r>
            <a:r>
              <a:rPr sz="1600" spc="-26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55" dirty="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sz="1600" spc="-26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90" dirty="0">
                <a:solidFill>
                  <a:srgbClr val="1D1D1B"/>
                </a:solidFill>
                <a:latin typeface="Arial"/>
                <a:cs typeface="Arial"/>
              </a:rPr>
              <a:t>world.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33128" y="1828486"/>
            <a:ext cx="35242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0" dirty="0">
                <a:solidFill>
                  <a:srgbClr val="432918"/>
                </a:solidFill>
                <a:latin typeface="Arial"/>
                <a:cs typeface="Arial"/>
              </a:rPr>
              <a:t>1998</a:t>
            </a:r>
            <a:endParaRPr sz="1100" b="1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247900" y="2673817"/>
            <a:ext cx="5784850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75" dirty="0">
                <a:solidFill>
                  <a:srgbClr val="1D1D1B"/>
                </a:solidFill>
                <a:latin typeface="Arial"/>
                <a:cs typeface="Arial"/>
              </a:rPr>
              <a:t>Domaine </a:t>
            </a:r>
            <a:r>
              <a:rPr sz="1600" spc="-155" dirty="0">
                <a:solidFill>
                  <a:srgbClr val="1D1D1B"/>
                </a:solidFill>
                <a:latin typeface="Arial"/>
                <a:cs typeface="Arial"/>
              </a:rPr>
              <a:t>Bousquet’s  </a:t>
            </a:r>
            <a:r>
              <a:rPr sz="1600" spc="-45" dirty="0">
                <a:solidFill>
                  <a:srgbClr val="1D1D1B"/>
                </a:solidFill>
                <a:latin typeface="Arial"/>
                <a:cs typeface="Arial"/>
              </a:rPr>
              <a:t>first </a:t>
            </a:r>
            <a:r>
              <a:rPr sz="1600" spc="-135" dirty="0">
                <a:solidFill>
                  <a:srgbClr val="1D1D1B"/>
                </a:solidFill>
                <a:latin typeface="Arial"/>
                <a:cs typeface="Arial"/>
              </a:rPr>
              <a:t>harvest, </a:t>
            </a:r>
            <a:r>
              <a:rPr sz="1600" spc="-120" dirty="0">
                <a:solidFill>
                  <a:srgbClr val="1D1D1B"/>
                </a:solidFill>
                <a:latin typeface="Arial"/>
                <a:cs typeface="Arial"/>
              </a:rPr>
              <a:t>which </a:t>
            </a:r>
            <a:r>
              <a:rPr sz="1600" spc="-160" dirty="0">
                <a:solidFill>
                  <a:srgbClr val="1D1D1B"/>
                </a:solidFill>
                <a:latin typeface="Arial"/>
                <a:cs typeface="Arial"/>
              </a:rPr>
              <a:t>was </a:t>
            </a:r>
            <a:r>
              <a:rPr sz="1600" spc="-114" dirty="0">
                <a:solidFill>
                  <a:srgbClr val="1D1D1B"/>
                </a:solidFill>
                <a:latin typeface="Arial"/>
                <a:cs typeface="Arial"/>
              </a:rPr>
              <a:t>rated </a:t>
            </a:r>
            <a:r>
              <a:rPr sz="1600" spc="-130" dirty="0">
                <a:solidFill>
                  <a:srgbClr val="1D1D1B"/>
                </a:solidFill>
                <a:latin typeface="Arial"/>
                <a:cs typeface="Arial"/>
              </a:rPr>
              <a:t>88 </a:t>
            </a:r>
            <a:r>
              <a:rPr sz="1600" spc="-135" dirty="0">
                <a:solidFill>
                  <a:srgbClr val="1D1D1B"/>
                </a:solidFill>
                <a:latin typeface="Arial"/>
                <a:cs typeface="Arial"/>
              </a:rPr>
              <a:t>by </a:t>
            </a:r>
            <a:r>
              <a:rPr sz="1600" spc="-105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600" spc="-180" dirty="0">
                <a:solidFill>
                  <a:srgbClr val="1D1D1B"/>
                </a:solidFill>
                <a:latin typeface="Arial"/>
                <a:cs typeface="Arial"/>
              </a:rPr>
              <a:t>Wine</a:t>
            </a:r>
            <a:r>
              <a:rPr sz="1600" spc="3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35" dirty="0">
                <a:solidFill>
                  <a:srgbClr val="1D1D1B"/>
                </a:solidFill>
                <a:latin typeface="Arial"/>
                <a:cs typeface="Arial"/>
              </a:rPr>
              <a:t>Spectator.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10369" y="2709028"/>
            <a:ext cx="39751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40" dirty="0">
                <a:solidFill>
                  <a:srgbClr val="432918"/>
                </a:solidFill>
                <a:latin typeface="Arial"/>
                <a:cs typeface="Arial"/>
              </a:rPr>
              <a:t>20</a:t>
            </a:r>
            <a:r>
              <a:rPr sz="1100" b="1" spc="125" dirty="0">
                <a:solidFill>
                  <a:srgbClr val="432918"/>
                </a:solidFill>
                <a:latin typeface="Arial"/>
                <a:cs typeface="Arial"/>
              </a:rPr>
              <a:t>0</a:t>
            </a:r>
            <a:r>
              <a:rPr sz="1100" b="1" spc="60" dirty="0">
                <a:solidFill>
                  <a:srgbClr val="432918"/>
                </a:solidFill>
                <a:latin typeface="Arial"/>
                <a:cs typeface="Arial"/>
              </a:rPr>
              <a:t>2</a:t>
            </a:r>
            <a:endParaRPr sz="1100" b="1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247900" y="3338472"/>
            <a:ext cx="3782060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20" dirty="0">
                <a:solidFill>
                  <a:srgbClr val="1D1D1B"/>
                </a:solidFill>
                <a:latin typeface="Arial"/>
                <a:cs typeface="Arial"/>
              </a:rPr>
              <a:t>Construction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1D1D1B"/>
                </a:solidFill>
                <a:latin typeface="Arial"/>
                <a:cs typeface="Arial"/>
              </a:rPr>
              <a:t>first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1D1D1B"/>
                </a:solidFill>
                <a:latin typeface="Arial"/>
                <a:cs typeface="Arial"/>
              </a:rPr>
              <a:t>part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25" dirty="0">
                <a:solidFill>
                  <a:srgbClr val="1D1D1B"/>
                </a:solidFill>
                <a:latin typeface="Arial"/>
                <a:cs typeface="Arial"/>
              </a:rPr>
              <a:t>winery</a:t>
            </a:r>
            <a:r>
              <a:rPr sz="1600" spc="-1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1D1D1B"/>
                </a:solidFill>
                <a:latin typeface="Arial"/>
                <a:cs typeface="Arial"/>
              </a:rPr>
              <a:t>started.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26722" y="3386394"/>
            <a:ext cx="4089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40" dirty="0">
                <a:solidFill>
                  <a:srgbClr val="432918"/>
                </a:solidFill>
                <a:latin typeface="Arial"/>
                <a:cs typeface="Arial"/>
              </a:rPr>
              <a:t>2004</a:t>
            </a:r>
            <a:endParaRPr sz="1100" b="1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247900" y="3916259"/>
            <a:ext cx="617855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75" dirty="0">
                <a:solidFill>
                  <a:srgbClr val="1D1D1B"/>
                </a:solidFill>
                <a:latin typeface="Arial"/>
                <a:cs typeface="Arial"/>
              </a:rPr>
              <a:t>Domaine </a:t>
            </a:r>
            <a:r>
              <a:rPr sz="1600" spc="-145" dirty="0">
                <a:solidFill>
                  <a:srgbClr val="1D1D1B"/>
                </a:solidFill>
                <a:latin typeface="Arial"/>
                <a:cs typeface="Arial"/>
              </a:rPr>
              <a:t>Bousquet </a:t>
            </a:r>
            <a:r>
              <a:rPr sz="1600" spc="-170" dirty="0">
                <a:solidFill>
                  <a:srgbClr val="1D1D1B"/>
                </a:solidFill>
                <a:latin typeface="Arial"/>
                <a:cs typeface="Arial"/>
              </a:rPr>
              <a:t>become </a:t>
            </a:r>
            <a:r>
              <a:rPr sz="1600" spc="-65" dirty="0">
                <a:solidFill>
                  <a:srgbClr val="1D1D1B"/>
                </a:solidFill>
                <a:latin typeface="Arial"/>
                <a:cs typeface="Arial"/>
              </a:rPr>
              <a:t>fully </a:t>
            </a:r>
            <a:r>
              <a:rPr sz="1600" spc="-85" dirty="0">
                <a:solidFill>
                  <a:srgbClr val="1D1D1B"/>
                </a:solidFill>
                <a:latin typeface="Arial"/>
                <a:cs typeface="Arial"/>
              </a:rPr>
              <a:t>certified </a:t>
            </a:r>
            <a:r>
              <a:rPr sz="1600" spc="-120" dirty="0">
                <a:solidFill>
                  <a:srgbClr val="1D1D1B"/>
                </a:solidFill>
                <a:latin typeface="Arial"/>
                <a:cs typeface="Arial"/>
              </a:rPr>
              <a:t>organic.  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Labid </a:t>
            </a:r>
            <a:r>
              <a:rPr sz="1600" spc="-110" dirty="0">
                <a:solidFill>
                  <a:srgbClr val="1D1D1B"/>
                </a:solidFill>
                <a:latin typeface="Arial"/>
                <a:cs typeface="Arial"/>
              </a:rPr>
              <a:t>Al </a:t>
            </a:r>
            <a:r>
              <a:rPr sz="1600" spc="-140" dirty="0" smtClean="0">
                <a:solidFill>
                  <a:srgbClr val="1D1D1B"/>
                </a:solidFill>
                <a:latin typeface="Arial"/>
                <a:cs typeface="Arial"/>
              </a:rPr>
              <a:t>Ameri</a:t>
            </a:r>
            <a:r>
              <a:rPr lang="en-US" sz="1600" spc="-140" dirty="0" smtClean="0">
                <a:solidFill>
                  <a:srgbClr val="1D1D1B"/>
                </a:solidFill>
                <a:latin typeface="Arial"/>
                <a:cs typeface="Arial"/>
              </a:rPr>
              <a:t> and Anne Bousquet</a:t>
            </a:r>
            <a:r>
              <a:rPr sz="1600" spc="-140" dirty="0" smtClean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95" dirty="0" smtClean="0">
                <a:solidFill>
                  <a:srgbClr val="1D1D1B"/>
                </a:solidFill>
                <a:latin typeface="Arial"/>
                <a:cs typeface="Arial"/>
              </a:rPr>
              <a:t>join </a:t>
            </a:r>
            <a:r>
              <a:rPr sz="1600" spc="-105" dirty="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sz="1600" spc="-9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35" dirty="0">
                <a:solidFill>
                  <a:srgbClr val="1D1D1B"/>
                </a:solidFill>
                <a:latin typeface="Arial"/>
                <a:cs typeface="Arial"/>
              </a:rPr>
              <a:t>winery.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08973" y="4046782"/>
            <a:ext cx="40068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25" dirty="0">
                <a:solidFill>
                  <a:srgbClr val="432918"/>
                </a:solidFill>
                <a:latin typeface="Arial"/>
                <a:cs typeface="Arial"/>
              </a:rPr>
              <a:t>2005</a:t>
            </a:r>
            <a:endParaRPr sz="1100" b="1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247900" y="4608371"/>
            <a:ext cx="6948805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00"/>
              </a:lnSpc>
            </a:pPr>
            <a:r>
              <a:rPr sz="1600" spc="-175" dirty="0">
                <a:solidFill>
                  <a:srgbClr val="1D1D1B"/>
                </a:solidFill>
                <a:latin typeface="Arial"/>
                <a:cs typeface="Arial"/>
              </a:rPr>
              <a:t>Domaine </a:t>
            </a:r>
            <a:r>
              <a:rPr sz="1600" spc="-145" dirty="0">
                <a:solidFill>
                  <a:srgbClr val="1D1D1B"/>
                </a:solidFill>
                <a:latin typeface="Arial"/>
                <a:cs typeface="Arial"/>
              </a:rPr>
              <a:t>Bousquet </a:t>
            </a:r>
            <a:r>
              <a:rPr sz="1600" spc="-70" dirty="0">
                <a:solidFill>
                  <a:srgbClr val="1D1D1B"/>
                </a:solidFill>
                <a:latin typeface="Arial"/>
                <a:cs typeface="Arial"/>
              </a:rPr>
              <a:t>is </a:t>
            </a:r>
            <a:r>
              <a:rPr sz="1600" spc="-114" dirty="0">
                <a:solidFill>
                  <a:srgbClr val="1D1D1B"/>
                </a:solidFill>
                <a:latin typeface="Arial"/>
                <a:cs typeface="Arial"/>
              </a:rPr>
              <a:t>exporting </a:t>
            </a:r>
            <a:r>
              <a:rPr sz="1600" spc="-150" dirty="0">
                <a:solidFill>
                  <a:srgbClr val="1D1D1B"/>
                </a:solidFill>
                <a:latin typeface="Arial"/>
                <a:cs typeface="Arial"/>
              </a:rPr>
              <a:t>more </a:t>
            </a:r>
            <a:r>
              <a:rPr sz="1600" spc="-114" dirty="0">
                <a:solidFill>
                  <a:srgbClr val="1D1D1B"/>
                </a:solidFill>
                <a:latin typeface="Arial"/>
                <a:cs typeface="Arial"/>
              </a:rPr>
              <a:t>than </a:t>
            </a:r>
            <a:r>
              <a:rPr sz="1600" spc="-160" dirty="0">
                <a:solidFill>
                  <a:srgbClr val="1D1D1B"/>
                </a:solidFill>
                <a:latin typeface="Arial"/>
                <a:cs typeface="Arial"/>
              </a:rPr>
              <a:t>one </a:t>
            </a:r>
            <a:r>
              <a:rPr sz="1600" spc="-85" dirty="0">
                <a:solidFill>
                  <a:srgbClr val="1D1D1B"/>
                </a:solidFill>
                <a:latin typeface="Arial"/>
                <a:cs typeface="Arial"/>
              </a:rPr>
              <a:t>million </a:t>
            </a:r>
            <a:r>
              <a:rPr sz="1600" spc="-95" dirty="0">
                <a:solidFill>
                  <a:srgbClr val="1D1D1B"/>
                </a:solidFill>
                <a:latin typeface="Arial"/>
                <a:cs typeface="Arial"/>
              </a:rPr>
              <a:t>bottles </a:t>
            </a:r>
            <a:r>
              <a:rPr sz="1600" spc="-60" dirty="0">
                <a:solidFill>
                  <a:srgbClr val="1D1D1B"/>
                </a:solidFill>
                <a:latin typeface="Arial"/>
                <a:cs typeface="Arial"/>
              </a:rPr>
              <a:t>of 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premium </a:t>
            </a:r>
            <a:r>
              <a:rPr sz="1600" spc="-135" dirty="0">
                <a:solidFill>
                  <a:srgbClr val="1D1D1B"/>
                </a:solidFill>
                <a:latin typeface="Arial"/>
                <a:cs typeface="Arial"/>
              </a:rPr>
              <a:t>wine </a:t>
            </a:r>
            <a:r>
              <a:rPr sz="1600" spc="-60" dirty="0">
                <a:solidFill>
                  <a:srgbClr val="1D1D1B"/>
                </a:solidFill>
                <a:latin typeface="Arial"/>
                <a:cs typeface="Arial"/>
              </a:rPr>
              <a:t>to </a:t>
            </a:r>
            <a:r>
              <a:rPr sz="1600" spc="-150" dirty="0">
                <a:solidFill>
                  <a:srgbClr val="1D1D1B"/>
                </a:solidFill>
                <a:latin typeface="Arial"/>
                <a:cs typeface="Arial"/>
              </a:rPr>
              <a:t>more </a:t>
            </a:r>
            <a:r>
              <a:rPr sz="1600" spc="-125" dirty="0">
                <a:solidFill>
                  <a:srgbClr val="1D1D1B"/>
                </a:solidFill>
                <a:latin typeface="Arial"/>
                <a:cs typeface="Arial"/>
              </a:rPr>
              <a:t>than  </a:t>
            </a:r>
            <a:r>
              <a:rPr lang="en-US" sz="1600" spc="-130" dirty="0" smtClean="0">
                <a:solidFill>
                  <a:srgbClr val="1D1D1B"/>
                </a:solidFill>
                <a:latin typeface="Arial"/>
                <a:cs typeface="Arial"/>
              </a:rPr>
              <a:t>30</a:t>
            </a:r>
            <a:r>
              <a:rPr sz="1600" spc="-140" dirty="0" smtClean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10" dirty="0">
                <a:solidFill>
                  <a:srgbClr val="1D1D1B"/>
                </a:solidFill>
                <a:latin typeface="Arial"/>
                <a:cs typeface="Arial"/>
              </a:rPr>
              <a:t>countries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25" dirty="0">
                <a:solidFill>
                  <a:srgbClr val="1D1D1B"/>
                </a:solidFill>
                <a:latin typeface="Arial"/>
                <a:cs typeface="Arial"/>
              </a:rPr>
              <a:t>worldwide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55" dirty="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1D1D1B"/>
                </a:solidFill>
                <a:latin typeface="Arial"/>
                <a:cs typeface="Arial"/>
              </a:rPr>
              <a:t>it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1D1D1B"/>
                </a:solidFill>
                <a:latin typeface="Arial"/>
                <a:cs typeface="Arial"/>
              </a:rPr>
              <a:t>is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60" dirty="0">
                <a:solidFill>
                  <a:srgbClr val="1D1D1B"/>
                </a:solidFill>
                <a:latin typeface="Arial"/>
                <a:cs typeface="Arial"/>
              </a:rPr>
              <a:t>among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1D1D1B"/>
                </a:solidFill>
                <a:latin typeface="Arial"/>
                <a:cs typeface="Arial"/>
              </a:rPr>
              <a:t>top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30" dirty="0" smtClean="0">
                <a:solidFill>
                  <a:srgbClr val="1D1D1B"/>
                </a:solidFill>
                <a:latin typeface="Arial"/>
                <a:cs typeface="Arial"/>
              </a:rPr>
              <a:t>2</a:t>
            </a:r>
            <a:r>
              <a:rPr lang="en-US" sz="1600" spc="-130" dirty="0" smtClean="0">
                <a:solidFill>
                  <a:srgbClr val="1D1D1B"/>
                </a:solidFill>
                <a:latin typeface="Arial"/>
                <a:cs typeface="Arial"/>
              </a:rPr>
              <a:t>5</a:t>
            </a:r>
            <a:r>
              <a:rPr sz="1600" spc="-140" dirty="0" smtClean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25" dirty="0">
                <a:solidFill>
                  <a:srgbClr val="1D1D1B"/>
                </a:solidFill>
                <a:latin typeface="Arial"/>
                <a:cs typeface="Arial"/>
              </a:rPr>
              <a:t>wineries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1D1D1B"/>
                </a:solidFill>
                <a:latin typeface="Arial"/>
                <a:cs typeface="Arial"/>
              </a:rPr>
              <a:t>in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30" dirty="0">
                <a:solidFill>
                  <a:srgbClr val="1D1D1B"/>
                </a:solidFill>
                <a:latin typeface="Arial"/>
                <a:cs typeface="Arial"/>
              </a:rPr>
              <a:t>Argentina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1D1D1B"/>
                </a:solidFill>
                <a:latin typeface="Arial"/>
                <a:cs typeface="Arial"/>
              </a:rPr>
              <a:t>in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14" dirty="0">
                <a:solidFill>
                  <a:srgbClr val="1D1D1B"/>
                </a:solidFill>
                <a:latin typeface="Arial"/>
                <a:cs typeface="Arial"/>
              </a:rPr>
              <a:t>terms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20" dirty="0">
                <a:solidFill>
                  <a:srgbClr val="1D1D1B"/>
                </a:solidFill>
                <a:latin typeface="Arial"/>
                <a:cs typeface="Arial"/>
              </a:rPr>
              <a:t>exports.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08490" y="4664854"/>
            <a:ext cx="40132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25" dirty="0">
                <a:solidFill>
                  <a:srgbClr val="432918"/>
                </a:solidFill>
                <a:latin typeface="Arial"/>
                <a:cs typeface="Arial"/>
              </a:rPr>
              <a:t>2008</a:t>
            </a:r>
            <a:endParaRPr sz="1100" b="1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247900" y="6069822"/>
            <a:ext cx="6944995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00"/>
              </a:lnSpc>
            </a:pPr>
            <a:r>
              <a:rPr sz="1600" spc="-204" dirty="0">
                <a:solidFill>
                  <a:srgbClr val="1D1D1B"/>
                </a:solidFill>
                <a:latin typeface="Arial"/>
                <a:cs typeface="Arial"/>
              </a:rPr>
              <a:t>Domaine </a:t>
            </a:r>
            <a:r>
              <a:rPr sz="1600" spc="-175" dirty="0">
                <a:solidFill>
                  <a:srgbClr val="1D1D1B"/>
                </a:solidFill>
                <a:latin typeface="Arial"/>
                <a:cs typeface="Arial"/>
              </a:rPr>
              <a:t>Bousquet </a:t>
            </a:r>
            <a:r>
              <a:rPr sz="1600" spc="-85" dirty="0">
                <a:solidFill>
                  <a:srgbClr val="1D1D1B"/>
                </a:solidFill>
                <a:latin typeface="Arial"/>
                <a:cs typeface="Arial"/>
              </a:rPr>
              <a:t>is </a:t>
            </a:r>
            <a:r>
              <a:rPr sz="1600" spc="-170" dirty="0">
                <a:solidFill>
                  <a:srgbClr val="1D1D1B"/>
                </a:solidFill>
                <a:latin typeface="Arial"/>
                <a:cs typeface="Arial"/>
              </a:rPr>
              <a:t>now </a:t>
            </a:r>
            <a:r>
              <a:rPr sz="1600" spc="-145" dirty="0">
                <a:solidFill>
                  <a:srgbClr val="1D1D1B"/>
                </a:solidFill>
                <a:latin typeface="Arial"/>
                <a:cs typeface="Arial"/>
              </a:rPr>
              <a:t>exporting </a:t>
            </a:r>
            <a:r>
              <a:rPr sz="1600" spc="-110" dirty="0">
                <a:solidFill>
                  <a:srgbClr val="1D1D1B"/>
                </a:solidFill>
                <a:latin typeface="Arial"/>
                <a:cs typeface="Arial"/>
              </a:rPr>
              <a:t>4 </a:t>
            </a:r>
            <a:r>
              <a:rPr sz="1600" spc="-114" dirty="0">
                <a:solidFill>
                  <a:srgbClr val="1D1D1B"/>
                </a:solidFill>
                <a:latin typeface="Arial"/>
                <a:cs typeface="Arial"/>
              </a:rPr>
              <a:t>million </a:t>
            </a:r>
            <a:r>
              <a:rPr sz="1600" spc="-120" dirty="0">
                <a:solidFill>
                  <a:srgbClr val="1D1D1B"/>
                </a:solidFill>
                <a:latin typeface="Arial"/>
                <a:cs typeface="Arial"/>
              </a:rPr>
              <a:t>bottles </a:t>
            </a:r>
            <a:r>
              <a:rPr sz="1600" spc="-95" dirty="0">
                <a:solidFill>
                  <a:srgbClr val="1D1D1B"/>
                </a:solidFill>
                <a:latin typeface="Arial"/>
                <a:cs typeface="Arial"/>
              </a:rPr>
              <a:t>all </a:t>
            </a:r>
            <a:r>
              <a:rPr sz="1600" spc="-175" dirty="0">
                <a:solidFill>
                  <a:srgbClr val="1D1D1B"/>
                </a:solidFill>
                <a:latin typeface="Arial"/>
                <a:cs typeface="Arial"/>
              </a:rPr>
              <a:t>over </a:t>
            </a:r>
            <a:r>
              <a:rPr sz="1600" spc="-130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world </a:t>
            </a:r>
            <a:r>
              <a:rPr sz="1600" spc="-75" dirty="0">
                <a:solidFill>
                  <a:srgbClr val="1D1D1B"/>
                </a:solidFill>
                <a:latin typeface="Arial"/>
                <a:cs typeface="Arial"/>
              </a:rPr>
              <a:t>to </a:t>
            </a:r>
            <a:r>
              <a:rPr sz="1600" spc="-175" dirty="0">
                <a:solidFill>
                  <a:srgbClr val="1D1D1B"/>
                </a:solidFill>
                <a:latin typeface="Arial"/>
                <a:cs typeface="Arial"/>
              </a:rPr>
              <a:t>more </a:t>
            </a:r>
            <a:r>
              <a:rPr sz="1600" spc="-140" dirty="0">
                <a:solidFill>
                  <a:srgbClr val="1D1D1B"/>
                </a:solidFill>
                <a:latin typeface="Arial"/>
                <a:cs typeface="Arial"/>
              </a:rPr>
              <a:t>than </a:t>
            </a:r>
            <a:r>
              <a:rPr sz="1600" spc="-150" dirty="0" smtClean="0">
                <a:solidFill>
                  <a:srgbClr val="1D1D1B"/>
                </a:solidFill>
                <a:latin typeface="Arial"/>
                <a:cs typeface="Arial"/>
              </a:rPr>
              <a:t>4</a:t>
            </a:r>
            <a:r>
              <a:rPr lang="en-US" sz="1600" spc="-150" dirty="0" smtClean="0">
                <a:solidFill>
                  <a:srgbClr val="1D1D1B"/>
                </a:solidFill>
                <a:latin typeface="Arial"/>
                <a:cs typeface="Arial"/>
              </a:rPr>
              <a:t>0</a:t>
            </a:r>
            <a:r>
              <a:rPr sz="1600" spc="-150" dirty="0" smtClean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50" dirty="0">
                <a:solidFill>
                  <a:srgbClr val="1D1D1B"/>
                </a:solidFill>
                <a:latin typeface="Arial"/>
                <a:cs typeface="Arial"/>
              </a:rPr>
              <a:t>countries  </a:t>
            </a:r>
            <a:r>
              <a:rPr sz="1600" spc="-180" dirty="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sz="16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1D1D1B"/>
                </a:solidFill>
                <a:latin typeface="Arial"/>
                <a:cs typeface="Arial"/>
              </a:rPr>
              <a:t>is</a:t>
            </a:r>
            <a:r>
              <a:rPr sz="16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85" dirty="0">
                <a:solidFill>
                  <a:srgbClr val="1D1D1B"/>
                </a:solidFill>
                <a:latin typeface="Arial"/>
                <a:cs typeface="Arial"/>
              </a:rPr>
              <a:t>one</a:t>
            </a:r>
            <a:r>
              <a:rPr sz="16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sz="16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30" dirty="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sz="16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55" dirty="0">
                <a:solidFill>
                  <a:srgbClr val="1D1D1B"/>
                </a:solidFill>
                <a:latin typeface="Arial"/>
                <a:cs typeface="Arial"/>
              </a:rPr>
              <a:t>leading</a:t>
            </a:r>
            <a:r>
              <a:rPr sz="16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70" dirty="0">
                <a:solidFill>
                  <a:srgbClr val="1D1D1B"/>
                </a:solidFill>
                <a:latin typeface="Arial"/>
                <a:cs typeface="Arial"/>
              </a:rPr>
              <a:t>producers</a:t>
            </a:r>
            <a:r>
              <a:rPr sz="16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80" dirty="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sz="16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55" dirty="0">
                <a:solidFill>
                  <a:srgbClr val="1D1D1B"/>
                </a:solidFill>
                <a:latin typeface="Arial"/>
                <a:cs typeface="Arial"/>
              </a:rPr>
              <a:t>exporters</a:t>
            </a:r>
            <a:r>
              <a:rPr sz="16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75" dirty="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sz="16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55" dirty="0">
                <a:solidFill>
                  <a:srgbClr val="1D1D1B"/>
                </a:solidFill>
                <a:latin typeface="Arial"/>
                <a:cs typeface="Arial"/>
              </a:rPr>
              <a:t>organic</a:t>
            </a:r>
            <a:r>
              <a:rPr sz="16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65" dirty="0">
                <a:solidFill>
                  <a:srgbClr val="1D1D1B"/>
                </a:solidFill>
                <a:latin typeface="Arial"/>
                <a:cs typeface="Arial"/>
              </a:rPr>
              <a:t>wines</a:t>
            </a:r>
            <a:r>
              <a:rPr sz="16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1D1D1B"/>
                </a:solidFill>
                <a:latin typeface="Arial"/>
                <a:cs typeface="Arial"/>
              </a:rPr>
              <a:t>in</a:t>
            </a:r>
            <a:r>
              <a:rPr sz="16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165" dirty="0">
                <a:solidFill>
                  <a:srgbClr val="1D1D1B"/>
                </a:solidFill>
                <a:latin typeface="Arial"/>
                <a:cs typeface="Arial"/>
              </a:rPr>
              <a:t>South</a:t>
            </a:r>
            <a:r>
              <a:rPr sz="1600" spc="-175" dirty="0">
                <a:solidFill>
                  <a:srgbClr val="1D1D1B"/>
                </a:solidFill>
                <a:latin typeface="Arial"/>
                <a:cs typeface="Arial"/>
              </a:rPr>
              <a:t> America.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755900" y="5412674"/>
            <a:ext cx="6715759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75" dirty="0">
                <a:solidFill>
                  <a:srgbClr val="1D1D1B"/>
                </a:solidFill>
                <a:latin typeface="Arial"/>
                <a:cs typeface="Arial"/>
              </a:rPr>
              <a:t>Domaine </a:t>
            </a:r>
            <a:r>
              <a:rPr sz="1600" spc="-145" dirty="0">
                <a:solidFill>
                  <a:srgbClr val="1D1D1B"/>
                </a:solidFill>
                <a:latin typeface="Arial"/>
                <a:cs typeface="Arial"/>
              </a:rPr>
              <a:t>Bousquet receives </a:t>
            </a:r>
            <a:r>
              <a:rPr sz="1600" spc="-80" dirty="0">
                <a:solidFill>
                  <a:srgbClr val="1D1D1B"/>
                </a:solidFill>
                <a:latin typeface="Arial"/>
                <a:cs typeface="Arial"/>
              </a:rPr>
              <a:t>certification </a:t>
            </a:r>
            <a:r>
              <a:rPr sz="1600" spc="-150" dirty="0">
                <a:solidFill>
                  <a:srgbClr val="1D1D1B"/>
                </a:solidFill>
                <a:latin typeface="Arial"/>
                <a:cs typeface="Arial"/>
              </a:rPr>
              <a:t>as </a:t>
            </a:r>
            <a:r>
              <a:rPr sz="1600" spc="-145" dirty="0">
                <a:solidFill>
                  <a:srgbClr val="1D1D1B"/>
                </a:solidFill>
                <a:latin typeface="Arial"/>
                <a:cs typeface="Arial"/>
              </a:rPr>
              <a:t>a </a:t>
            </a:r>
            <a:r>
              <a:rPr sz="1600" spc="-130" dirty="0">
                <a:solidFill>
                  <a:srgbClr val="1D1D1B"/>
                </a:solidFill>
                <a:latin typeface="Arial"/>
                <a:cs typeface="Arial"/>
              </a:rPr>
              <a:t>Fair </a:t>
            </a:r>
            <a:r>
              <a:rPr sz="1600" spc="-180" dirty="0">
                <a:solidFill>
                  <a:srgbClr val="1D1D1B"/>
                </a:solidFill>
                <a:latin typeface="Arial"/>
                <a:cs typeface="Arial"/>
              </a:rPr>
              <a:t>Trade </a:t>
            </a:r>
            <a:r>
              <a:rPr sz="1600" spc="-110" dirty="0">
                <a:solidFill>
                  <a:srgbClr val="1D1D1B"/>
                </a:solidFill>
                <a:latin typeface="Arial"/>
                <a:cs typeface="Arial"/>
              </a:rPr>
              <a:t>Plantation </a:t>
            </a:r>
            <a:r>
              <a:rPr sz="1600" spc="-155" dirty="0">
                <a:solidFill>
                  <a:srgbClr val="1D1D1B"/>
                </a:solidFill>
                <a:latin typeface="Arial"/>
                <a:cs typeface="Arial"/>
              </a:rPr>
              <a:t>and </a:t>
            </a:r>
            <a:r>
              <a:rPr sz="1600" spc="-145" dirty="0">
                <a:solidFill>
                  <a:srgbClr val="1D1D1B"/>
                </a:solidFill>
                <a:latin typeface="Arial"/>
                <a:cs typeface="Arial"/>
              </a:rPr>
              <a:t>Processor </a:t>
            </a:r>
            <a:r>
              <a:rPr sz="1600" spc="-135" dirty="0">
                <a:solidFill>
                  <a:srgbClr val="1D1D1B"/>
                </a:solidFill>
                <a:latin typeface="Arial"/>
                <a:cs typeface="Arial"/>
              </a:rPr>
              <a:t>by </a:t>
            </a:r>
            <a:r>
              <a:rPr sz="1600" spc="-13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600" spc="-215" dirty="0">
                <a:solidFill>
                  <a:srgbClr val="1D1D1B"/>
                </a:solidFill>
                <a:latin typeface="Arial"/>
                <a:cs typeface="Arial"/>
              </a:rPr>
              <a:t>IMO.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28111" y="5427002"/>
            <a:ext cx="36195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120" dirty="0">
                <a:solidFill>
                  <a:srgbClr val="432918"/>
                </a:solidFill>
                <a:latin typeface="Arial"/>
                <a:cs typeface="Arial"/>
              </a:rPr>
              <a:t>2</a:t>
            </a:r>
            <a:r>
              <a:rPr sz="1100" b="1" spc="110" dirty="0">
                <a:solidFill>
                  <a:srgbClr val="432918"/>
                </a:solidFill>
                <a:latin typeface="Arial"/>
                <a:cs typeface="Arial"/>
              </a:rPr>
              <a:t>0</a:t>
            </a:r>
            <a:r>
              <a:rPr sz="1100" b="1" spc="-20" dirty="0">
                <a:solidFill>
                  <a:srgbClr val="432918"/>
                </a:solidFill>
                <a:latin typeface="Arial"/>
                <a:cs typeface="Arial"/>
              </a:rPr>
              <a:t>14</a:t>
            </a:r>
            <a:endParaRPr sz="1100" b="1" dirty="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875457" y="0"/>
            <a:ext cx="0" cy="7560309"/>
          </a:xfrm>
          <a:custGeom>
            <a:avLst/>
            <a:gdLst/>
            <a:ahLst/>
            <a:cxnLst/>
            <a:rect l="l" t="t" r="r" b="b"/>
            <a:pathLst>
              <a:path h="7560309">
                <a:moveTo>
                  <a:pt x="0" y="7560056"/>
                </a:moveTo>
                <a:lnTo>
                  <a:pt x="0" y="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60602" y="5290665"/>
            <a:ext cx="394690" cy="46863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45180" y="1804797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4" h="252094">
                <a:moveTo>
                  <a:pt x="125996" y="0"/>
                </a:moveTo>
                <a:lnTo>
                  <a:pt x="76954" y="9901"/>
                </a:lnTo>
                <a:lnTo>
                  <a:pt x="36904" y="36904"/>
                </a:lnTo>
                <a:lnTo>
                  <a:pt x="9901" y="76954"/>
                </a:lnTo>
                <a:lnTo>
                  <a:pt x="0" y="125996"/>
                </a:lnTo>
                <a:lnTo>
                  <a:pt x="9901" y="175039"/>
                </a:lnTo>
                <a:lnTo>
                  <a:pt x="36904" y="215088"/>
                </a:lnTo>
                <a:lnTo>
                  <a:pt x="76954" y="242091"/>
                </a:lnTo>
                <a:lnTo>
                  <a:pt x="125996" y="251993"/>
                </a:lnTo>
                <a:lnTo>
                  <a:pt x="175037" y="242091"/>
                </a:lnTo>
                <a:lnTo>
                  <a:pt x="215082" y="215088"/>
                </a:lnTo>
                <a:lnTo>
                  <a:pt x="242080" y="175039"/>
                </a:lnTo>
                <a:lnTo>
                  <a:pt x="251980" y="125996"/>
                </a:lnTo>
                <a:lnTo>
                  <a:pt x="242080" y="76954"/>
                </a:lnTo>
                <a:lnTo>
                  <a:pt x="215082" y="36904"/>
                </a:lnTo>
                <a:lnTo>
                  <a:pt x="175037" y="9901"/>
                </a:lnTo>
                <a:lnTo>
                  <a:pt x="125996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45180" y="1804797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4" h="252094">
                <a:moveTo>
                  <a:pt x="251980" y="125996"/>
                </a:moveTo>
                <a:lnTo>
                  <a:pt x="242080" y="175039"/>
                </a:lnTo>
                <a:lnTo>
                  <a:pt x="215082" y="215088"/>
                </a:lnTo>
                <a:lnTo>
                  <a:pt x="175037" y="242091"/>
                </a:lnTo>
                <a:lnTo>
                  <a:pt x="125996" y="251993"/>
                </a:lnTo>
                <a:lnTo>
                  <a:pt x="76954" y="242091"/>
                </a:lnTo>
                <a:lnTo>
                  <a:pt x="36904" y="215088"/>
                </a:lnTo>
                <a:lnTo>
                  <a:pt x="9901" y="175039"/>
                </a:lnTo>
                <a:lnTo>
                  <a:pt x="0" y="125996"/>
                </a:lnTo>
                <a:lnTo>
                  <a:pt x="9901" y="76954"/>
                </a:lnTo>
                <a:lnTo>
                  <a:pt x="36904" y="36904"/>
                </a:lnTo>
                <a:lnTo>
                  <a:pt x="76954" y="9901"/>
                </a:lnTo>
                <a:lnTo>
                  <a:pt x="125996" y="0"/>
                </a:lnTo>
                <a:lnTo>
                  <a:pt x="175037" y="9901"/>
                </a:lnTo>
                <a:lnTo>
                  <a:pt x="215082" y="36904"/>
                </a:lnTo>
                <a:lnTo>
                  <a:pt x="242080" y="76954"/>
                </a:lnTo>
                <a:lnTo>
                  <a:pt x="251980" y="125996"/>
                </a:lnTo>
                <a:close/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45180" y="2685350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4" h="252094">
                <a:moveTo>
                  <a:pt x="125996" y="0"/>
                </a:moveTo>
                <a:lnTo>
                  <a:pt x="76954" y="9901"/>
                </a:lnTo>
                <a:lnTo>
                  <a:pt x="36904" y="36904"/>
                </a:lnTo>
                <a:lnTo>
                  <a:pt x="9901" y="76954"/>
                </a:lnTo>
                <a:lnTo>
                  <a:pt x="0" y="125996"/>
                </a:lnTo>
                <a:lnTo>
                  <a:pt x="9901" y="175039"/>
                </a:lnTo>
                <a:lnTo>
                  <a:pt x="36904" y="215088"/>
                </a:lnTo>
                <a:lnTo>
                  <a:pt x="76954" y="242091"/>
                </a:lnTo>
                <a:lnTo>
                  <a:pt x="125996" y="251993"/>
                </a:lnTo>
                <a:lnTo>
                  <a:pt x="175037" y="242091"/>
                </a:lnTo>
                <a:lnTo>
                  <a:pt x="215082" y="215088"/>
                </a:lnTo>
                <a:lnTo>
                  <a:pt x="242080" y="175039"/>
                </a:lnTo>
                <a:lnTo>
                  <a:pt x="251980" y="125996"/>
                </a:lnTo>
                <a:lnTo>
                  <a:pt x="242080" y="76954"/>
                </a:lnTo>
                <a:lnTo>
                  <a:pt x="215082" y="36904"/>
                </a:lnTo>
                <a:lnTo>
                  <a:pt x="175037" y="9901"/>
                </a:lnTo>
                <a:lnTo>
                  <a:pt x="125996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5180" y="2685350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4" h="252094">
                <a:moveTo>
                  <a:pt x="251980" y="125996"/>
                </a:moveTo>
                <a:lnTo>
                  <a:pt x="242080" y="175039"/>
                </a:lnTo>
                <a:lnTo>
                  <a:pt x="215082" y="215088"/>
                </a:lnTo>
                <a:lnTo>
                  <a:pt x="175037" y="242091"/>
                </a:lnTo>
                <a:lnTo>
                  <a:pt x="125996" y="251993"/>
                </a:lnTo>
                <a:lnTo>
                  <a:pt x="76954" y="242091"/>
                </a:lnTo>
                <a:lnTo>
                  <a:pt x="36904" y="215088"/>
                </a:lnTo>
                <a:lnTo>
                  <a:pt x="9901" y="175039"/>
                </a:lnTo>
                <a:lnTo>
                  <a:pt x="0" y="125996"/>
                </a:lnTo>
                <a:lnTo>
                  <a:pt x="9901" y="76954"/>
                </a:lnTo>
                <a:lnTo>
                  <a:pt x="36904" y="36904"/>
                </a:lnTo>
                <a:lnTo>
                  <a:pt x="76954" y="9901"/>
                </a:lnTo>
                <a:lnTo>
                  <a:pt x="125996" y="0"/>
                </a:lnTo>
                <a:lnTo>
                  <a:pt x="175037" y="9901"/>
                </a:lnTo>
                <a:lnTo>
                  <a:pt x="215082" y="36904"/>
                </a:lnTo>
                <a:lnTo>
                  <a:pt x="242080" y="76954"/>
                </a:lnTo>
                <a:lnTo>
                  <a:pt x="251980" y="125996"/>
                </a:lnTo>
                <a:close/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5180" y="3362705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4" h="252095">
                <a:moveTo>
                  <a:pt x="125996" y="0"/>
                </a:moveTo>
                <a:lnTo>
                  <a:pt x="76954" y="9901"/>
                </a:lnTo>
                <a:lnTo>
                  <a:pt x="36904" y="36904"/>
                </a:lnTo>
                <a:lnTo>
                  <a:pt x="9901" y="76954"/>
                </a:lnTo>
                <a:lnTo>
                  <a:pt x="0" y="125996"/>
                </a:lnTo>
                <a:lnTo>
                  <a:pt x="9901" y="175039"/>
                </a:lnTo>
                <a:lnTo>
                  <a:pt x="36904" y="215088"/>
                </a:lnTo>
                <a:lnTo>
                  <a:pt x="76954" y="242091"/>
                </a:lnTo>
                <a:lnTo>
                  <a:pt x="125996" y="251993"/>
                </a:lnTo>
                <a:lnTo>
                  <a:pt x="175037" y="242091"/>
                </a:lnTo>
                <a:lnTo>
                  <a:pt x="215082" y="215088"/>
                </a:lnTo>
                <a:lnTo>
                  <a:pt x="242080" y="175039"/>
                </a:lnTo>
                <a:lnTo>
                  <a:pt x="251980" y="125996"/>
                </a:lnTo>
                <a:lnTo>
                  <a:pt x="242080" y="76954"/>
                </a:lnTo>
                <a:lnTo>
                  <a:pt x="215082" y="36904"/>
                </a:lnTo>
                <a:lnTo>
                  <a:pt x="175037" y="9901"/>
                </a:lnTo>
                <a:lnTo>
                  <a:pt x="125996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45180" y="3362705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4" h="252095">
                <a:moveTo>
                  <a:pt x="251980" y="125996"/>
                </a:moveTo>
                <a:lnTo>
                  <a:pt x="242080" y="175039"/>
                </a:lnTo>
                <a:lnTo>
                  <a:pt x="215082" y="215088"/>
                </a:lnTo>
                <a:lnTo>
                  <a:pt x="175037" y="242091"/>
                </a:lnTo>
                <a:lnTo>
                  <a:pt x="125996" y="251993"/>
                </a:lnTo>
                <a:lnTo>
                  <a:pt x="76954" y="242091"/>
                </a:lnTo>
                <a:lnTo>
                  <a:pt x="36904" y="215088"/>
                </a:lnTo>
                <a:lnTo>
                  <a:pt x="9901" y="175039"/>
                </a:lnTo>
                <a:lnTo>
                  <a:pt x="0" y="125996"/>
                </a:lnTo>
                <a:lnTo>
                  <a:pt x="9901" y="76954"/>
                </a:lnTo>
                <a:lnTo>
                  <a:pt x="36904" y="36904"/>
                </a:lnTo>
                <a:lnTo>
                  <a:pt x="76954" y="9901"/>
                </a:lnTo>
                <a:lnTo>
                  <a:pt x="125996" y="0"/>
                </a:lnTo>
                <a:lnTo>
                  <a:pt x="175037" y="9901"/>
                </a:lnTo>
                <a:lnTo>
                  <a:pt x="215082" y="36904"/>
                </a:lnTo>
                <a:lnTo>
                  <a:pt x="242080" y="76954"/>
                </a:lnTo>
                <a:lnTo>
                  <a:pt x="251980" y="125996"/>
                </a:lnTo>
                <a:close/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45180" y="4023105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4" h="252095">
                <a:moveTo>
                  <a:pt x="125996" y="0"/>
                </a:moveTo>
                <a:lnTo>
                  <a:pt x="76954" y="9901"/>
                </a:lnTo>
                <a:lnTo>
                  <a:pt x="36904" y="36904"/>
                </a:lnTo>
                <a:lnTo>
                  <a:pt x="9901" y="76954"/>
                </a:lnTo>
                <a:lnTo>
                  <a:pt x="0" y="125996"/>
                </a:lnTo>
                <a:lnTo>
                  <a:pt x="9901" y="175039"/>
                </a:lnTo>
                <a:lnTo>
                  <a:pt x="36904" y="215088"/>
                </a:lnTo>
                <a:lnTo>
                  <a:pt x="76954" y="242091"/>
                </a:lnTo>
                <a:lnTo>
                  <a:pt x="125996" y="251993"/>
                </a:lnTo>
                <a:lnTo>
                  <a:pt x="175037" y="242091"/>
                </a:lnTo>
                <a:lnTo>
                  <a:pt x="215082" y="215088"/>
                </a:lnTo>
                <a:lnTo>
                  <a:pt x="242080" y="175039"/>
                </a:lnTo>
                <a:lnTo>
                  <a:pt x="251980" y="125996"/>
                </a:lnTo>
                <a:lnTo>
                  <a:pt x="242080" y="76954"/>
                </a:lnTo>
                <a:lnTo>
                  <a:pt x="215082" y="36904"/>
                </a:lnTo>
                <a:lnTo>
                  <a:pt x="175037" y="9901"/>
                </a:lnTo>
                <a:lnTo>
                  <a:pt x="125996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45180" y="4023105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4" h="252095">
                <a:moveTo>
                  <a:pt x="251980" y="125996"/>
                </a:moveTo>
                <a:lnTo>
                  <a:pt x="242080" y="175039"/>
                </a:lnTo>
                <a:lnTo>
                  <a:pt x="215082" y="215088"/>
                </a:lnTo>
                <a:lnTo>
                  <a:pt x="175037" y="242091"/>
                </a:lnTo>
                <a:lnTo>
                  <a:pt x="125996" y="251993"/>
                </a:lnTo>
                <a:lnTo>
                  <a:pt x="76954" y="242091"/>
                </a:lnTo>
                <a:lnTo>
                  <a:pt x="36904" y="215088"/>
                </a:lnTo>
                <a:lnTo>
                  <a:pt x="9901" y="175039"/>
                </a:lnTo>
                <a:lnTo>
                  <a:pt x="0" y="125996"/>
                </a:lnTo>
                <a:lnTo>
                  <a:pt x="9901" y="76954"/>
                </a:lnTo>
                <a:lnTo>
                  <a:pt x="36904" y="36904"/>
                </a:lnTo>
                <a:lnTo>
                  <a:pt x="76954" y="9901"/>
                </a:lnTo>
                <a:lnTo>
                  <a:pt x="125996" y="0"/>
                </a:lnTo>
                <a:lnTo>
                  <a:pt x="175037" y="9901"/>
                </a:lnTo>
                <a:lnTo>
                  <a:pt x="215082" y="36904"/>
                </a:lnTo>
                <a:lnTo>
                  <a:pt x="242080" y="76954"/>
                </a:lnTo>
                <a:lnTo>
                  <a:pt x="251980" y="125996"/>
                </a:lnTo>
                <a:close/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45180" y="4641176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4" h="252095">
                <a:moveTo>
                  <a:pt x="125996" y="0"/>
                </a:moveTo>
                <a:lnTo>
                  <a:pt x="76954" y="9901"/>
                </a:lnTo>
                <a:lnTo>
                  <a:pt x="36904" y="36904"/>
                </a:lnTo>
                <a:lnTo>
                  <a:pt x="9901" y="76954"/>
                </a:lnTo>
                <a:lnTo>
                  <a:pt x="0" y="125996"/>
                </a:lnTo>
                <a:lnTo>
                  <a:pt x="9901" y="175039"/>
                </a:lnTo>
                <a:lnTo>
                  <a:pt x="36904" y="215088"/>
                </a:lnTo>
                <a:lnTo>
                  <a:pt x="76954" y="242091"/>
                </a:lnTo>
                <a:lnTo>
                  <a:pt x="125996" y="251993"/>
                </a:lnTo>
                <a:lnTo>
                  <a:pt x="175037" y="242091"/>
                </a:lnTo>
                <a:lnTo>
                  <a:pt x="215082" y="215088"/>
                </a:lnTo>
                <a:lnTo>
                  <a:pt x="242080" y="175039"/>
                </a:lnTo>
                <a:lnTo>
                  <a:pt x="251980" y="125996"/>
                </a:lnTo>
                <a:lnTo>
                  <a:pt x="242080" y="76954"/>
                </a:lnTo>
                <a:lnTo>
                  <a:pt x="215082" y="36904"/>
                </a:lnTo>
                <a:lnTo>
                  <a:pt x="175037" y="9901"/>
                </a:lnTo>
                <a:lnTo>
                  <a:pt x="125996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45180" y="4641176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4" h="252095">
                <a:moveTo>
                  <a:pt x="251980" y="125996"/>
                </a:moveTo>
                <a:lnTo>
                  <a:pt x="242080" y="175039"/>
                </a:lnTo>
                <a:lnTo>
                  <a:pt x="215082" y="215088"/>
                </a:lnTo>
                <a:lnTo>
                  <a:pt x="175037" y="242091"/>
                </a:lnTo>
                <a:lnTo>
                  <a:pt x="125996" y="251993"/>
                </a:lnTo>
                <a:lnTo>
                  <a:pt x="76954" y="242091"/>
                </a:lnTo>
                <a:lnTo>
                  <a:pt x="36904" y="215088"/>
                </a:lnTo>
                <a:lnTo>
                  <a:pt x="9901" y="175039"/>
                </a:lnTo>
                <a:lnTo>
                  <a:pt x="0" y="125996"/>
                </a:lnTo>
                <a:lnTo>
                  <a:pt x="9901" y="76954"/>
                </a:lnTo>
                <a:lnTo>
                  <a:pt x="36904" y="36904"/>
                </a:lnTo>
                <a:lnTo>
                  <a:pt x="76954" y="9901"/>
                </a:lnTo>
                <a:lnTo>
                  <a:pt x="125996" y="0"/>
                </a:lnTo>
                <a:lnTo>
                  <a:pt x="175037" y="9901"/>
                </a:lnTo>
                <a:lnTo>
                  <a:pt x="215082" y="36904"/>
                </a:lnTo>
                <a:lnTo>
                  <a:pt x="242080" y="76954"/>
                </a:lnTo>
                <a:lnTo>
                  <a:pt x="251980" y="125996"/>
                </a:lnTo>
                <a:close/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45180" y="6139776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4" h="252095">
                <a:moveTo>
                  <a:pt x="125996" y="0"/>
                </a:moveTo>
                <a:lnTo>
                  <a:pt x="76954" y="9901"/>
                </a:lnTo>
                <a:lnTo>
                  <a:pt x="36904" y="36904"/>
                </a:lnTo>
                <a:lnTo>
                  <a:pt x="9901" y="76954"/>
                </a:lnTo>
                <a:lnTo>
                  <a:pt x="0" y="125996"/>
                </a:lnTo>
                <a:lnTo>
                  <a:pt x="9901" y="175039"/>
                </a:lnTo>
                <a:lnTo>
                  <a:pt x="36904" y="215088"/>
                </a:lnTo>
                <a:lnTo>
                  <a:pt x="76954" y="242091"/>
                </a:lnTo>
                <a:lnTo>
                  <a:pt x="125996" y="251993"/>
                </a:lnTo>
                <a:lnTo>
                  <a:pt x="175037" y="242091"/>
                </a:lnTo>
                <a:lnTo>
                  <a:pt x="215082" y="215088"/>
                </a:lnTo>
                <a:lnTo>
                  <a:pt x="242080" y="175039"/>
                </a:lnTo>
                <a:lnTo>
                  <a:pt x="251980" y="125996"/>
                </a:lnTo>
                <a:lnTo>
                  <a:pt x="242080" y="76954"/>
                </a:lnTo>
                <a:lnTo>
                  <a:pt x="215082" y="36904"/>
                </a:lnTo>
                <a:lnTo>
                  <a:pt x="175037" y="9901"/>
                </a:lnTo>
                <a:lnTo>
                  <a:pt x="125996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45180" y="6139776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4" h="252095">
                <a:moveTo>
                  <a:pt x="251980" y="125996"/>
                </a:moveTo>
                <a:lnTo>
                  <a:pt x="242080" y="175039"/>
                </a:lnTo>
                <a:lnTo>
                  <a:pt x="215082" y="215088"/>
                </a:lnTo>
                <a:lnTo>
                  <a:pt x="175037" y="242091"/>
                </a:lnTo>
                <a:lnTo>
                  <a:pt x="125996" y="251993"/>
                </a:lnTo>
                <a:lnTo>
                  <a:pt x="76954" y="242091"/>
                </a:lnTo>
                <a:lnTo>
                  <a:pt x="36904" y="215088"/>
                </a:lnTo>
                <a:lnTo>
                  <a:pt x="9901" y="175039"/>
                </a:lnTo>
                <a:lnTo>
                  <a:pt x="0" y="125996"/>
                </a:lnTo>
                <a:lnTo>
                  <a:pt x="9901" y="76954"/>
                </a:lnTo>
                <a:lnTo>
                  <a:pt x="36904" y="36904"/>
                </a:lnTo>
                <a:lnTo>
                  <a:pt x="76954" y="9901"/>
                </a:lnTo>
                <a:lnTo>
                  <a:pt x="125996" y="0"/>
                </a:lnTo>
                <a:lnTo>
                  <a:pt x="175037" y="9901"/>
                </a:lnTo>
                <a:lnTo>
                  <a:pt x="215082" y="36904"/>
                </a:lnTo>
                <a:lnTo>
                  <a:pt x="242080" y="76954"/>
                </a:lnTo>
                <a:lnTo>
                  <a:pt x="251980" y="125996"/>
                </a:lnTo>
                <a:close/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45180" y="5398822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4" h="252095">
                <a:moveTo>
                  <a:pt x="125996" y="0"/>
                </a:moveTo>
                <a:lnTo>
                  <a:pt x="76954" y="9901"/>
                </a:lnTo>
                <a:lnTo>
                  <a:pt x="36904" y="36904"/>
                </a:lnTo>
                <a:lnTo>
                  <a:pt x="9901" y="76954"/>
                </a:lnTo>
                <a:lnTo>
                  <a:pt x="0" y="125996"/>
                </a:lnTo>
                <a:lnTo>
                  <a:pt x="9901" y="175039"/>
                </a:lnTo>
                <a:lnTo>
                  <a:pt x="36904" y="215088"/>
                </a:lnTo>
                <a:lnTo>
                  <a:pt x="76954" y="242091"/>
                </a:lnTo>
                <a:lnTo>
                  <a:pt x="125996" y="251993"/>
                </a:lnTo>
                <a:lnTo>
                  <a:pt x="175037" y="242091"/>
                </a:lnTo>
                <a:lnTo>
                  <a:pt x="215082" y="215088"/>
                </a:lnTo>
                <a:lnTo>
                  <a:pt x="242080" y="175039"/>
                </a:lnTo>
                <a:lnTo>
                  <a:pt x="251980" y="125996"/>
                </a:lnTo>
                <a:lnTo>
                  <a:pt x="242080" y="76954"/>
                </a:lnTo>
                <a:lnTo>
                  <a:pt x="215082" y="36904"/>
                </a:lnTo>
                <a:lnTo>
                  <a:pt x="175037" y="9901"/>
                </a:lnTo>
                <a:lnTo>
                  <a:pt x="125996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45180" y="5398822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4" h="252095">
                <a:moveTo>
                  <a:pt x="251980" y="125996"/>
                </a:moveTo>
                <a:lnTo>
                  <a:pt x="242080" y="175039"/>
                </a:lnTo>
                <a:lnTo>
                  <a:pt x="215082" y="215088"/>
                </a:lnTo>
                <a:lnTo>
                  <a:pt x="175037" y="242091"/>
                </a:lnTo>
                <a:lnTo>
                  <a:pt x="125996" y="251993"/>
                </a:lnTo>
                <a:lnTo>
                  <a:pt x="76954" y="242091"/>
                </a:lnTo>
                <a:lnTo>
                  <a:pt x="36904" y="215088"/>
                </a:lnTo>
                <a:lnTo>
                  <a:pt x="9901" y="175039"/>
                </a:lnTo>
                <a:lnTo>
                  <a:pt x="0" y="125996"/>
                </a:lnTo>
                <a:lnTo>
                  <a:pt x="9901" y="76954"/>
                </a:lnTo>
                <a:lnTo>
                  <a:pt x="36904" y="36904"/>
                </a:lnTo>
                <a:lnTo>
                  <a:pt x="76954" y="9901"/>
                </a:lnTo>
                <a:lnTo>
                  <a:pt x="125996" y="0"/>
                </a:lnTo>
                <a:lnTo>
                  <a:pt x="175037" y="9901"/>
                </a:lnTo>
                <a:lnTo>
                  <a:pt x="215082" y="36904"/>
                </a:lnTo>
                <a:lnTo>
                  <a:pt x="242080" y="76954"/>
                </a:lnTo>
                <a:lnTo>
                  <a:pt x="251980" y="125996"/>
                </a:lnTo>
                <a:close/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45180" y="1042797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4" h="252094">
                <a:moveTo>
                  <a:pt x="125996" y="0"/>
                </a:moveTo>
                <a:lnTo>
                  <a:pt x="76954" y="9901"/>
                </a:lnTo>
                <a:lnTo>
                  <a:pt x="36904" y="36904"/>
                </a:lnTo>
                <a:lnTo>
                  <a:pt x="9901" y="76954"/>
                </a:lnTo>
                <a:lnTo>
                  <a:pt x="0" y="125996"/>
                </a:lnTo>
                <a:lnTo>
                  <a:pt x="9901" y="175039"/>
                </a:lnTo>
                <a:lnTo>
                  <a:pt x="36904" y="215088"/>
                </a:lnTo>
                <a:lnTo>
                  <a:pt x="76954" y="242091"/>
                </a:lnTo>
                <a:lnTo>
                  <a:pt x="125996" y="251993"/>
                </a:lnTo>
                <a:lnTo>
                  <a:pt x="175037" y="242091"/>
                </a:lnTo>
                <a:lnTo>
                  <a:pt x="215082" y="215088"/>
                </a:lnTo>
                <a:lnTo>
                  <a:pt x="242080" y="175039"/>
                </a:lnTo>
                <a:lnTo>
                  <a:pt x="251980" y="125996"/>
                </a:lnTo>
                <a:lnTo>
                  <a:pt x="242080" y="76954"/>
                </a:lnTo>
                <a:lnTo>
                  <a:pt x="215082" y="36904"/>
                </a:lnTo>
                <a:lnTo>
                  <a:pt x="175037" y="9901"/>
                </a:lnTo>
                <a:lnTo>
                  <a:pt x="125996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45180" y="1042797"/>
            <a:ext cx="252095" cy="252095"/>
          </a:xfrm>
          <a:custGeom>
            <a:avLst/>
            <a:gdLst/>
            <a:ahLst/>
            <a:cxnLst/>
            <a:rect l="l" t="t" r="r" b="b"/>
            <a:pathLst>
              <a:path w="252094" h="252094">
                <a:moveTo>
                  <a:pt x="251980" y="125996"/>
                </a:moveTo>
                <a:lnTo>
                  <a:pt x="242080" y="175039"/>
                </a:lnTo>
                <a:lnTo>
                  <a:pt x="215082" y="215088"/>
                </a:lnTo>
                <a:lnTo>
                  <a:pt x="175037" y="242091"/>
                </a:lnTo>
                <a:lnTo>
                  <a:pt x="125996" y="251993"/>
                </a:lnTo>
                <a:lnTo>
                  <a:pt x="76954" y="242091"/>
                </a:lnTo>
                <a:lnTo>
                  <a:pt x="36904" y="215088"/>
                </a:lnTo>
                <a:lnTo>
                  <a:pt x="9901" y="175039"/>
                </a:lnTo>
                <a:lnTo>
                  <a:pt x="0" y="125996"/>
                </a:lnTo>
                <a:lnTo>
                  <a:pt x="9901" y="76954"/>
                </a:lnTo>
                <a:lnTo>
                  <a:pt x="36904" y="36904"/>
                </a:lnTo>
                <a:lnTo>
                  <a:pt x="76954" y="9901"/>
                </a:lnTo>
                <a:lnTo>
                  <a:pt x="125996" y="0"/>
                </a:lnTo>
                <a:lnTo>
                  <a:pt x="175037" y="9901"/>
                </a:lnTo>
                <a:lnTo>
                  <a:pt x="215082" y="36904"/>
                </a:lnTo>
                <a:lnTo>
                  <a:pt x="242080" y="76954"/>
                </a:lnTo>
                <a:lnTo>
                  <a:pt x="251980" y="125996"/>
                </a:lnTo>
                <a:close/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6496" y="353711"/>
            <a:ext cx="1463204" cy="4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3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57226"/>
            <a:ext cx="10676644" cy="140282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 flipV="1">
            <a:off x="8470900" y="1011380"/>
            <a:ext cx="2222500" cy="45719"/>
          </a:xfrm>
          <a:custGeom>
            <a:avLst/>
            <a:gdLst/>
            <a:ahLst/>
            <a:cxnLst/>
            <a:rect l="l" t="t" r="r" b="b"/>
            <a:pathLst>
              <a:path w="1675765">
                <a:moveTo>
                  <a:pt x="0" y="0"/>
                </a:moveTo>
                <a:lnTo>
                  <a:pt x="1675697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 flipV="1">
            <a:off x="-1" y="1044207"/>
            <a:ext cx="2146299" cy="45719"/>
          </a:xfrm>
          <a:custGeom>
            <a:avLst/>
            <a:gdLst/>
            <a:ahLst/>
            <a:cxnLst/>
            <a:rect l="l" t="t" r="r" b="b"/>
            <a:pathLst>
              <a:path w="1675764">
                <a:moveTo>
                  <a:pt x="0" y="0"/>
                </a:moveTo>
                <a:lnTo>
                  <a:pt x="1675705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01800" y="2070991"/>
            <a:ext cx="7785100" cy="3709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800"/>
              </a:lnSpc>
            </a:pPr>
            <a:r>
              <a:rPr sz="2000" spc="-175" dirty="0">
                <a:solidFill>
                  <a:srgbClr val="1D1D1B"/>
                </a:solidFill>
                <a:latin typeface="Arial"/>
                <a:cs typeface="Arial"/>
              </a:rPr>
              <a:t>Domaine </a:t>
            </a:r>
            <a:r>
              <a:rPr sz="2000" spc="-135" dirty="0">
                <a:solidFill>
                  <a:srgbClr val="1D1D1B"/>
                </a:solidFill>
                <a:latin typeface="Arial"/>
                <a:cs typeface="Arial"/>
              </a:rPr>
              <a:t>Bousquet </a:t>
            </a:r>
            <a:r>
              <a:rPr sz="2000" spc="-155" dirty="0">
                <a:solidFill>
                  <a:srgbClr val="1D1D1B"/>
                </a:solidFill>
                <a:latin typeface="Arial"/>
                <a:cs typeface="Arial"/>
              </a:rPr>
              <a:t>Winery </a:t>
            </a:r>
            <a:r>
              <a:rPr sz="2000" spc="-65" dirty="0">
                <a:solidFill>
                  <a:srgbClr val="1D1D1B"/>
                </a:solidFill>
                <a:latin typeface="Arial"/>
                <a:cs typeface="Arial"/>
              </a:rPr>
              <a:t>is </a:t>
            </a:r>
            <a:r>
              <a:rPr sz="2000" spc="-105" dirty="0">
                <a:solidFill>
                  <a:srgbClr val="1D1D1B"/>
                </a:solidFill>
                <a:latin typeface="Arial"/>
                <a:cs typeface="Arial"/>
              </a:rPr>
              <a:t>located </a:t>
            </a:r>
            <a:r>
              <a:rPr lang="fr-FR" sz="2000" spc="-145" dirty="0" smtClean="0">
                <a:solidFill>
                  <a:srgbClr val="1D1D1B"/>
                </a:solidFill>
                <a:latin typeface="Arial"/>
                <a:cs typeface="Arial"/>
              </a:rPr>
              <a:t>1200</a:t>
            </a:r>
            <a:r>
              <a:rPr lang="fr-FR" sz="2000" spc="10" dirty="0">
                <a:solidFill>
                  <a:srgbClr val="1D1D1B"/>
                </a:solidFill>
                <a:latin typeface="Arial"/>
                <a:cs typeface="Arial"/>
              </a:rPr>
              <a:t>m</a:t>
            </a:r>
            <a:r>
              <a:rPr sz="2000" spc="10" dirty="0" smtClean="0">
                <a:solidFill>
                  <a:srgbClr val="1D1D1B"/>
                </a:solidFill>
                <a:latin typeface="Arial"/>
                <a:cs typeface="Arial"/>
              </a:rPr>
              <a:t>. </a:t>
            </a:r>
            <a:r>
              <a:rPr sz="2000" spc="-175" dirty="0">
                <a:solidFill>
                  <a:srgbClr val="1D1D1B"/>
                </a:solidFill>
                <a:latin typeface="Arial"/>
                <a:cs typeface="Arial"/>
              </a:rPr>
              <a:t>above </a:t>
            </a:r>
            <a:r>
              <a:rPr sz="2000" spc="-180" dirty="0">
                <a:solidFill>
                  <a:srgbClr val="1D1D1B"/>
                </a:solidFill>
                <a:latin typeface="Arial"/>
                <a:cs typeface="Arial"/>
              </a:rPr>
              <a:t>sea </a:t>
            </a:r>
            <a:r>
              <a:rPr sz="2000" spc="-114" dirty="0">
                <a:solidFill>
                  <a:srgbClr val="1D1D1B"/>
                </a:solidFill>
                <a:latin typeface="Arial"/>
                <a:cs typeface="Arial"/>
              </a:rPr>
              <a:t>level </a:t>
            </a:r>
            <a:r>
              <a:rPr sz="2000" spc="-70" dirty="0">
                <a:solidFill>
                  <a:srgbClr val="1D1D1B"/>
                </a:solidFill>
                <a:latin typeface="Arial"/>
                <a:cs typeface="Arial"/>
              </a:rPr>
              <a:t>in </a:t>
            </a:r>
            <a:r>
              <a:rPr sz="2000" spc="-150" dirty="0">
                <a:solidFill>
                  <a:srgbClr val="1D1D1B"/>
                </a:solidFill>
                <a:latin typeface="Arial"/>
                <a:cs typeface="Arial"/>
              </a:rPr>
              <a:t>Tupungato  </a:t>
            </a:r>
            <a:r>
              <a:rPr sz="2000" spc="-145" dirty="0">
                <a:solidFill>
                  <a:srgbClr val="1D1D1B"/>
                </a:solidFill>
                <a:latin typeface="Arial"/>
                <a:cs typeface="Arial"/>
              </a:rPr>
              <a:t>valley, </a:t>
            </a:r>
            <a:r>
              <a:rPr sz="2000" spc="-180" dirty="0">
                <a:solidFill>
                  <a:srgbClr val="1D1D1B"/>
                </a:solidFill>
                <a:latin typeface="Arial"/>
                <a:cs typeface="Arial"/>
              </a:rPr>
              <a:t>Mendoza</a:t>
            </a:r>
            <a:r>
              <a:rPr sz="2000" spc="-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1D1D1B"/>
                </a:solidFill>
                <a:latin typeface="Arial"/>
                <a:cs typeface="Arial"/>
              </a:rPr>
              <a:t>Argentina.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114" dirty="0">
                <a:solidFill>
                  <a:srgbClr val="1D1D1B"/>
                </a:solidFill>
                <a:latin typeface="Arial"/>
                <a:cs typeface="Arial"/>
              </a:rPr>
              <a:t>Primary </a:t>
            </a:r>
            <a:r>
              <a:rPr sz="2000" spc="-95" dirty="0">
                <a:solidFill>
                  <a:srgbClr val="1D1D1B"/>
                </a:solidFill>
                <a:latin typeface="Arial"/>
                <a:cs typeface="Arial"/>
              </a:rPr>
              <a:t>focus </a:t>
            </a:r>
            <a:r>
              <a:rPr sz="2000" spc="-65" dirty="0">
                <a:solidFill>
                  <a:srgbClr val="1D1D1B"/>
                </a:solidFill>
                <a:latin typeface="Arial"/>
                <a:cs typeface="Arial"/>
              </a:rPr>
              <a:t>is </a:t>
            </a:r>
            <a:r>
              <a:rPr sz="2000" spc="-100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2000" spc="-95" dirty="0">
                <a:solidFill>
                  <a:srgbClr val="1D1D1B"/>
                </a:solidFill>
                <a:latin typeface="Arial"/>
                <a:cs typeface="Arial"/>
              </a:rPr>
              <a:t>production </a:t>
            </a:r>
            <a:r>
              <a:rPr sz="2000" spc="-45" dirty="0">
                <a:solidFill>
                  <a:srgbClr val="1D1D1B"/>
                </a:solidFill>
                <a:latin typeface="Arial"/>
                <a:cs typeface="Arial"/>
              </a:rPr>
              <a:t>of </a:t>
            </a:r>
            <a:r>
              <a:rPr sz="2000" spc="-70" dirty="0">
                <a:solidFill>
                  <a:srgbClr val="1D1D1B"/>
                </a:solidFill>
                <a:latin typeface="Arial"/>
                <a:cs typeface="Arial"/>
              </a:rPr>
              <a:t>certified </a:t>
            </a:r>
            <a:r>
              <a:rPr sz="2000" spc="-110" dirty="0">
                <a:solidFill>
                  <a:srgbClr val="1D1D1B"/>
                </a:solidFill>
                <a:latin typeface="Arial"/>
                <a:cs typeface="Arial"/>
              </a:rPr>
              <a:t>organic </a:t>
            </a:r>
            <a:r>
              <a:rPr sz="2000" spc="-130" dirty="0">
                <a:solidFill>
                  <a:srgbClr val="1D1D1B"/>
                </a:solidFill>
                <a:latin typeface="Arial"/>
                <a:cs typeface="Arial"/>
              </a:rPr>
              <a:t>wines </a:t>
            </a:r>
            <a:r>
              <a:rPr sz="2000" spc="-105" dirty="0">
                <a:solidFill>
                  <a:srgbClr val="1D1D1B"/>
                </a:solidFill>
                <a:latin typeface="Arial"/>
                <a:cs typeface="Arial"/>
              </a:rPr>
              <a:t>through </a:t>
            </a:r>
            <a:r>
              <a:rPr sz="2000" spc="-110" dirty="0" smtClean="0">
                <a:solidFill>
                  <a:srgbClr val="1D1D1B"/>
                </a:solidFill>
                <a:latin typeface="Arial"/>
                <a:cs typeface="Arial"/>
              </a:rPr>
              <a:t>sustainable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100" dirty="0">
                <a:solidFill>
                  <a:srgbClr val="1D1D1B"/>
                </a:solidFill>
                <a:latin typeface="Arial"/>
                <a:cs typeface="Arial"/>
              </a:rPr>
              <a:t>farming.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20800"/>
              </a:lnSpc>
              <a:spcBef>
                <a:spcPts val="700"/>
              </a:spcBef>
            </a:pPr>
            <a:r>
              <a:rPr sz="2000" spc="-165" dirty="0">
                <a:solidFill>
                  <a:srgbClr val="1D1D1B"/>
                </a:solidFill>
                <a:latin typeface="Arial"/>
                <a:cs typeface="Arial"/>
              </a:rPr>
              <a:t>Domaine</a:t>
            </a:r>
            <a:r>
              <a:rPr sz="20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1D1D1B"/>
                </a:solidFill>
                <a:latin typeface="Arial"/>
                <a:cs typeface="Arial"/>
              </a:rPr>
              <a:t>Bousquet</a:t>
            </a:r>
            <a:r>
              <a:rPr sz="20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lang="en-US" sz="2000" spc="-155" dirty="0" smtClean="0">
                <a:solidFill>
                  <a:srgbClr val="1D1D1B"/>
                </a:solidFill>
                <a:latin typeface="Arial"/>
                <a:cs typeface="Arial"/>
              </a:rPr>
              <a:t>is</a:t>
            </a:r>
            <a:r>
              <a:rPr sz="2000" spc="-175" dirty="0" smtClean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1D1D1B"/>
                </a:solidFill>
                <a:latin typeface="Arial"/>
                <a:cs typeface="Arial"/>
              </a:rPr>
              <a:t>certified</a:t>
            </a:r>
            <a:r>
              <a:rPr sz="20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spc="-160" dirty="0">
                <a:solidFill>
                  <a:srgbClr val="1D1D1B"/>
                </a:solidFill>
                <a:latin typeface="Arial"/>
                <a:cs typeface="Arial"/>
              </a:rPr>
              <a:t>as</a:t>
            </a:r>
            <a:r>
              <a:rPr sz="2000" spc="-17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1D1D1B"/>
                </a:solidFill>
                <a:latin typeface="Arial"/>
                <a:cs typeface="Arial"/>
              </a:rPr>
              <a:t>an</a:t>
            </a:r>
            <a:r>
              <a:rPr sz="20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1D1D1B"/>
                </a:solidFill>
                <a:latin typeface="Arial"/>
                <a:cs typeface="Arial"/>
              </a:rPr>
              <a:t>organic</a:t>
            </a:r>
            <a:r>
              <a:rPr sz="20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1D1D1B"/>
                </a:solidFill>
                <a:latin typeface="Arial"/>
                <a:cs typeface="Arial"/>
              </a:rPr>
              <a:t>farm</a:t>
            </a:r>
            <a:r>
              <a:rPr sz="20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spc="-155" dirty="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sz="20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1D1D1B"/>
                </a:solidFill>
                <a:latin typeface="Arial"/>
                <a:cs typeface="Arial"/>
              </a:rPr>
              <a:t>production</a:t>
            </a:r>
            <a:r>
              <a:rPr sz="20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1D1D1B"/>
                </a:solidFill>
                <a:latin typeface="Arial"/>
                <a:cs typeface="Arial"/>
              </a:rPr>
              <a:t>facility </a:t>
            </a:r>
            <a:r>
              <a:rPr sz="2000" spc="-145" dirty="0" smtClean="0">
                <a:solidFill>
                  <a:srgbClr val="1D1D1B"/>
                </a:solidFill>
                <a:latin typeface="Arial"/>
                <a:cs typeface="Arial"/>
              </a:rPr>
              <a:t>by </a:t>
            </a:r>
            <a:r>
              <a:rPr sz="2000" spc="-120" dirty="0">
                <a:solidFill>
                  <a:srgbClr val="1D1D1B"/>
                </a:solidFill>
                <a:latin typeface="Arial"/>
                <a:cs typeface="Arial"/>
              </a:rPr>
              <a:t>Argencert </a:t>
            </a:r>
            <a:r>
              <a:rPr sz="2000" spc="-70" dirty="0">
                <a:solidFill>
                  <a:srgbClr val="1D1D1B"/>
                </a:solidFill>
                <a:latin typeface="Arial"/>
                <a:cs typeface="Arial"/>
              </a:rPr>
              <a:t>in </a:t>
            </a:r>
            <a:r>
              <a:rPr sz="2000" spc="-50" dirty="0" smtClean="0">
                <a:solidFill>
                  <a:srgbClr val="1D1D1B"/>
                </a:solidFill>
                <a:latin typeface="Arial"/>
                <a:cs typeface="Arial"/>
              </a:rPr>
              <a:t>affiliation</a:t>
            </a:r>
            <a:r>
              <a:rPr lang="en-US" sz="2000" spc="-50" dirty="0" smtClean="0">
                <a:solidFill>
                  <a:srgbClr val="1D1D1B"/>
                </a:solidFill>
                <a:latin typeface="Arial"/>
                <a:cs typeface="Arial"/>
              </a:rPr>
              <a:t> with the</a:t>
            </a:r>
            <a:r>
              <a:rPr sz="2000" spc="-260" dirty="0" smtClean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lang="fr-FR" sz="2000" spc="-250" dirty="0" smtClean="0">
                <a:solidFill>
                  <a:srgbClr val="1D1D1B"/>
                </a:solidFill>
                <a:latin typeface="Arial"/>
                <a:cs typeface="Arial"/>
              </a:rPr>
              <a:t>ECOCERT</a:t>
            </a:r>
            <a:r>
              <a:rPr sz="2000" spc="-250" dirty="0" smtClean="0">
                <a:solidFill>
                  <a:srgbClr val="1D1D1B"/>
                </a:solidFill>
                <a:latin typeface="Arial"/>
                <a:cs typeface="Arial"/>
              </a:rPr>
              <a:t>.</a:t>
            </a:r>
            <a:endParaRPr lang="en-US" sz="2000" spc="-250" dirty="0" smtClean="0">
              <a:solidFill>
                <a:srgbClr val="1D1D1B"/>
              </a:solidFill>
              <a:latin typeface="Arial"/>
              <a:cs typeface="Arial"/>
            </a:endParaRPr>
          </a:p>
          <a:p>
            <a:pPr marL="12700" marR="5080">
              <a:lnSpc>
                <a:spcPct val="120800"/>
              </a:lnSpc>
              <a:spcBef>
                <a:spcPts val="700"/>
              </a:spcBef>
            </a:pPr>
            <a:r>
              <a:rPr lang="en-US" sz="2000" spc="-100" dirty="0" err="1" smtClean="0">
                <a:solidFill>
                  <a:srgbClr val="1D1D1B"/>
                </a:solidFill>
                <a:latin typeface="Arial" charset="0"/>
                <a:ea typeface="Arial" charset="0"/>
                <a:cs typeface="Arial" charset="0"/>
              </a:rPr>
              <a:t>Domaine</a:t>
            </a:r>
            <a:r>
              <a:rPr lang="en-US" sz="2000" spc="-100" dirty="0" smtClean="0">
                <a:solidFill>
                  <a:srgbClr val="1D1D1B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spc="-100" dirty="0" err="1" smtClean="0">
                <a:solidFill>
                  <a:srgbClr val="1D1D1B"/>
                </a:solidFill>
                <a:latin typeface="Arial" charset="0"/>
                <a:ea typeface="Arial" charset="0"/>
                <a:cs typeface="Arial" charset="0"/>
              </a:rPr>
              <a:t>Bousquet</a:t>
            </a:r>
            <a:r>
              <a:rPr lang="en-US" sz="2000" spc="-100" dirty="0" smtClean="0">
                <a:solidFill>
                  <a:srgbClr val="1D1D1B"/>
                </a:solidFill>
                <a:latin typeface="Arial" charset="0"/>
                <a:ea typeface="Arial" charset="0"/>
                <a:cs typeface="Arial" charset="0"/>
              </a:rPr>
              <a:t> ranks among the top 15 Argentinean wine exporters and the leader exporter of organic wine</a:t>
            </a:r>
            <a:endParaRPr lang="en-US" sz="2000" spc="-100" dirty="0">
              <a:solidFill>
                <a:srgbClr val="1D1D1B"/>
              </a:solidFill>
              <a:latin typeface="Arial" charset="0"/>
              <a:ea typeface="Arial" charset="0"/>
              <a:cs typeface="Arial" charset="0"/>
            </a:endParaRPr>
          </a:p>
          <a:p>
            <a:pPr marL="12700" marR="5080">
              <a:lnSpc>
                <a:spcPct val="120800"/>
              </a:lnSpc>
              <a:spcBef>
                <a:spcPts val="700"/>
              </a:spcBef>
            </a:pPr>
            <a:endParaRPr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157226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762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46299" y="599625"/>
            <a:ext cx="6324601" cy="972000"/>
          </a:xfrm>
          <a:prstGeom prst="rect">
            <a:avLst/>
          </a:prstGeom>
          <a:solidFill>
            <a:schemeClr val="bg1"/>
          </a:solidFill>
          <a:ln w="50800">
            <a:solidFill>
              <a:srgbClr val="87764E"/>
            </a:solidFill>
          </a:ln>
        </p:spPr>
        <p:txBody>
          <a:bodyPr vert="horz" wrap="square" lIns="0" tIns="2540" rIns="0" bIns="0" rtlCol="0" anchor="ctr">
            <a:spAutoFit/>
          </a:bodyPr>
          <a:lstStyle>
            <a:defPPr>
              <a:defRPr lang="en-US"/>
            </a:defPPr>
            <a:lvl1pPr marL="438150">
              <a:lnSpc>
                <a:spcPts val="3130"/>
              </a:lnSpc>
              <a:spcBef>
                <a:spcPts val="20"/>
              </a:spcBef>
              <a:defRPr sz="2800" b="1" spc="70">
                <a:solidFill>
                  <a:srgbClr val="432918"/>
                </a:solidFill>
                <a:latin typeface="Arial"/>
                <a:cs typeface="Arial"/>
              </a:defRPr>
            </a:lvl1pPr>
          </a:lstStyle>
          <a:p>
            <a:r>
              <a:rPr dirty="0"/>
              <a:t>DOMAINE BOUSQUET WINERY</a:t>
            </a:r>
          </a:p>
          <a:p>
            <a:r>
              <a:rPr sz="1800" dirty="0"/>
              <a:t>TUPUNGATO VALLEY, MENDOZA</a:t>
            </a:r>
            <a:r>
              <a:rPr lang="es-AR" sz="1800" dirty="0"/>
              <a:t> </a:t>
            </a:r>
            <a:r>
              <a:rPr sz="1800" dirty="0"/>
              <a:t> ARGENTINA</a:t>
            </a:r>
          </a:p>
        </p:txBody>
      </p:sp>
      <p:sp>
        <p:nvSpPr>
          <p:cNvPr id="8" name="object 8"/>
          <p:cNvSpPr/>
          <p:nvPr/>
        </p:nvSpPr>
        <p:spPr>
          <a:xfrm>
            <a:off x="1398256" y="2480594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5" h="116205">
                <a:moveTo>
                  <a:pt x="58013" y="0"/>
                </a:moveTo>
                <a:lnTo>
                  <a:pt x="35431" y="4558"/>
                </a:lnTo>
                <a:lnTo>
                  <a:pt x="16991" y="16989"/>
                </a:lnTo>
                <a:lnTo>
                  <a:pt x="4558" y="35425"/>
                </a:lnTo>
                <a:lnTo>
                  <a:pt x="0" y="58000"/>
                </a:lnTo>
                <a:lnTo>
                  <a:pt x="4558" y="80583"/>
                </a:lnTo>
                <a:lnTo>
                  <a:pt x="16991" y="99023"/>
                </a:lnTo>
                <a:lnTo>
                  <a:pt x="35431" y="111455"/>
                </a:lnTo>
                <a:lnTo>
                  <a:pt x="58013" y="116014"/>
                </a:lnTo>
                <a:lnTo>
                  <a:pt x="80595" y="111455"/>
                </a:lnTo>
                <a:lnTo>
                  <a:pt x="99036" y="99023"/>
                </a:lnTo>
                <a:lnTo>
                  <a:pt x="111468" y="80583"/>
                </a:lnTo>
                <a:lnTo>
                  <a:pt x="116027" y="58000"/>
                </a:lnTo>
                <a:lnTo>
                  <a:pt x="111468" y="35425"/>
                </a:lnTo>
                <a:lnTo>
                  <a:pt x="99036" y="16989"/>
                </a:lnTo>
                <a:lnTo>
                  <a:pt x="80595" y="4558"/>
                </a:lnTo>
                <a:lnTo>
                  <a:pt x="58013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8256" y="3251436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5" h="116204">
                <a:moveTo>
                  <a:pt x="58013" y="0"/>
                </a:moveTo>
                <a:lnTo>
                  <a:pt x="35431" y="4558"/>
                </a:lnTo>
                <a:lnTo>
                  <a:pt x="16991" y="16991"/>
                </a:lnTo>
                <a:lnTo>
                  <a:pt x="4558" y="35431"/>
                </a:lnTo>
                <a:lnTo>
                  <a:pt x="0" y="58013"/>
                </a:lnTo>
                <a:lnTo>
                  <a:pt x="4558" y="80588"/>
                </a:lnTo>
                <a:lnTo>
                  <a:pt x="16991" y="99025"/>
                </a:lnTo>
                <a:lnTo>
                  <a:pt x="35431" y="111455"/>
                </a:lnTo>
                <a:lnTo>
                  <a:pt x="58013" y="116014"/>
                </a:lnTo>
                <a:lnTo>
                  <a:pt x="80595" y="111455"/>
                </a:lnTo>
                <a:lnTo>
                  <a:pt x="99036" y="99025"/>
                </a:lnTo>
                <a:lnTo>
                  <a:pt x="111468" y="80588"/>
                </a:lnTo>
                <a:lnTo>
                  <a:pt x="116027" y="58013"/>
                </a:lnTo>
                <a:lnTo>
                  <a:pt x="111468" y="35431"/>
                </a:lnTo>
                <a:lnTo>
                  <a:pt x="99036" y="16991"/>
                </a:lnTo>
                <a:lnTo>
                  <a:pt x="80595" y="4558"/>
                </a:lnTo>
                <a:lnTo>
                  <a:pt x="58013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8256" y="4071442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5" h="116204">
                <a:moveTo>
                  <a:pt x="58013" y="0"/>
                </a:moveTo>
                <a:lnTo>
                  <a:pt x="35431" y="4558"/>
                </a:lnTo>
                <a:lnTo>
                  <a:pt x="16991" y="16991"/>
                </a:lnTo>
                <a:lnTo>
                  <a:pt x="4558" y="35431"/>
                </a:lnTo>
                <a:lnTo>
                  <a:pt x="0" y="58013"/>
                </a:lnTo>
                <a:lnTo>
                  <a:pt x="4558" y="80588"/>
                </a:lnTo>
                <a:lnTo>
                  <a:pt x="16991" y="99025"/>
                </a:lnTo>
                <a:lnTo>
                  <a:pt x="35431" y="111455"/>
                </a:lnTo>
                <a:lnTo>
                  <a:pt x="58013" y="116014"/>
                </a:lnTo>
                <a:lnTo>
                  <a:pt x="80595" y="111455"/>
                </a:lnTo>
                <a:lnTo>
                  <a:pt x="99036" y="99025"/>
                </a:lnTo>
                <a:lnTo>
                  <a:pt x="111468" y="80588"/>
                </a:lnTo>
                <a:lnTo>
                  <a:pt x="116027" y="58013"/>
                </a:lnTo>
                <a:lnTo>
                  <a:pt x="111468" y="35431"/>
                </a:lnTo>
                <a:lnTo>
                  <a:pt x="99036" y="16991"/>
                </a:lnTo>
                <a:lnTo>
                  <a:pt x="80595" y="4558"/>
                </a:lnTo>
                <a:lnTo>
                  <a:pt x="58013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98256" y="4930838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5" h="116204">
                <a:moveTo>
                  <a:pt x="58013" y="0"/>
                </a:moveTo>
                <a:lnTo>
                  <a:pt x="35431" y="4558"/>
                </a:lnTo>
                <a:lnTo>
                  <a:pt x="16991" y="16989"/>
                </a:lnTo>
                <a:lnTo>
                  <a:pt x="4558" y="35425"/>
                </a:lnTo>
                <a:lnTo>
                  <a:pt x="0" y="58000"/>
                </a:lnTo>
                <a:lnTo>
                  <a:pt x="4558" y="80583"/>
                </a:lnTo>
                <a:lnTo>
                  <a:pt x="16991" y="99023"/>
                </a:lnTo>
                <a:lnTo>
                  <a:pt x="35431" y="111455"/>
                </a:lnTo>
                <a:lnTo>
                  <a:pt x="58013" y="116014"/>
                </a:lnTo>
                <a:lnTo>
                  <a:pt x="80595" y="111455"/>
                </a:lnTo>
                <a:lnTo>
                  <a:pt x="99036" y="99023"/>
                </a:lnTo>
                <a:lnTo>
                  <a:pt x="111468" y="80583"/>
                </a:lnTo>
                <a:lnTo>
                  <a:pt x="116027" y="58000"/>
                </a:lnTo>
                <a:lnTo>
                  <a:pt x="111468" y="35425"/>
                </a:lnTo>
                <a:lnTo>
                  <a:pt x="99036" y="16989"/>
                </a:lnTo>
                <a:lnTo>
                  <a:pt x="80595" y="4558"/>
                </a:lnTo>
                <a:lnTo>
                  <a:pt x="58013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6496" y="353711"/>
            <a:ext cx="1463204" cy="4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57226"/>
            <a:ext cx="10691990" cy="140282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070138"/>
            <a:ext cx="4688624" cy="300161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85100" y="962901"/>
            <a:ext cx="2906890" cy="45719"/>
          </a:xfrm>
          <a:custGeom>
            <a:avLst/>
            <a:gdLst/>
            <a:ahLst/>
            <a:cxnLst/>
            <a:rect l="l" t="t" r="r" b="b"/>
            <a:pathLst>
              <a:path w="2421254">
                <a:moveTo>
                  <a:pt x="0" y="0"/>
                </a:moveTo>
                <a:lnTo>
                  <a:pt x="2420731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62901"/>
            <a:ext cx="2679700" cy="45719"/>
          </a:xfrm>
          <a:custGeom>
            <a:avLst/>
            <a:gdLst/>
            <a:ahLst/>
            <a:cxnLst/>
            <a:rect l="l" t="t" r="r" b="b"/>
            <a:pathLst>
              <a:path w="2421255">
                <a:moveTo>
                  <a:pt x="0" y="0"/>
                </a:moveTo>
                <a:lnTo>
                  <a:pt x="2420724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79700" y="670826"/>
            <a:ext cx="5105400" cy="789960"/>
          </a:xfrm>
          <a:prstGeom prst="rect">
            <a:avLst/>
          </a:prstGeom>
          <a:ln w="50800">
            <a:solidFill>
              <a:srgbClr val="87764E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650364" algn="l">
              <a:spcBef>
                <a:spcPts val="400"/>
              </a:spcBef>
            </a:pPr>
            <a:r>
              <a:rPr sz="2400" b="1" dirty="0"/>
              <a:t>THE </a:t>
            </a:r>
            <a:r>
              <a:rPr sz="2400" b="1" dirty="0" smtClean="0"/>
              <a:t>WINERY</a:t>
            </a:r>
            <a:r>
              <a:rPr lang="en-US" sz="2400" b="1" dirty="0" smtClean="0"/>
              <a:t>’S PHILOSOPHY</a:t>
            </a:r>
            <a:endParaRPr sz="2400" b="1" dirty="0"/>
          </a:p>
        </p:txBody>
      </p:sp>
      <p:sp>
        <p:nvSpPr>
          <p:cNvPr id="7" name="object 7"/>
          <p:cNvSpPr txBox="1"/>
          <p:nvPr/>
        </p:nvSpPr>
        <p:spPr>
          <a:xfrm>
            <a:off x="5105400" y="1972038"/>
            <a:ext cx="4381500" cy="296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7200"/>
              </a:lnSpc>
            </a:pPr>
            <a:r>
              <a:rPr sz="1900" spc="-190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900" spc="-110" dirty="0">
                <a:solidFill>
                  <a:srgbClr val="1D1D1B"/>
                </a:solidFill>
                <a:latin typeface="Arial"/>
                <a:cs typeface="Arial"/>
              </a:rPr>
              <a:t>philosophy </a:t>
            </a:r>
            <a:r>
              <a:rPr sz="1900" spc="-45" dirty="0">
                <a:solidFill>
                  <a:srgbClr val="1D1D1B"/>
                </a:solidFill>
                <a:latin typeface="Arial"/>
                <a:cs typeface="Arial"/>
              </a:rPr>
              <a:t>of </a:t>
            </a:r>
            <a:r>
              <a:rPr sz="1900" spc="-165" dirty="0">
                <a:solidFill>
                  <a:srgbClr val="1D1D1B"/>
                </a:solidFill>
                <a:latin typeface="Arial"/>
                <a:cs typeface="Arial"/>
              </a:rPr>
              <a:t>Domaine </a:t>
            </a:r>
            <a:r>
              <a:rPr sz="1900" spc="-130" dirty="0">
                <a:solidFill>
                  <a:srgbClr val="1D1D1B"/>
                </a:solidFill>
                <a:latin typeface="Arial"/>
                <a:cs typeface="Arial"/>
              </a:rPr>
              <a:t>Bousquet </a:t>
            </a:r>
            <a:r>
              <a:rPr sz="1900" spc="-60" dirty="0">
                <a:solidFill>
                  <a:srgbClr val="1D1D1B"/>
                </a:solidFill>
                <a:latin typeface="Arial"/>
                <a:cs typeface="Arial"/>
              </a:rPr>
              <a:t>is </a:t>
            </a:r>
            <a:r>
              <a:rPr sz="1900" spc="-50" dirty="0">
                <a:solidFill>
                  <a:srgbClr val="1D1D1B"/>
                </a:solidFill>
                <a:latin typeface="Arial"/>
                <a:cs typeface="Arial"/>
              </a:rPr>
              <a:t>to  </a:t>
            </a:r>
            <a:r>
              <a:rPr sz="1900" spc="-90" dirty="0">
                <a:solidFill>
                  <a:srgbClr val="1D1D1B"/>
                </a:solidFill>
                <a:latin typeface="Arial"/>
                <a:cs typeface="Arial"/>
              </a:rPr>
              <a:t>focus </a:t>
            </a:r>
            <a:r>
              <a:rPr sz="1900" spc="-135" dirty="0">
                <a:solidFill>
                  <a:srgbClr val="1D1D1B"/>
                </a:solidFill>
                <a:latin typeface="Arial"/>
                <a:cs typeface="Arial"/>
              </a:rPr>
              <a:t>on </a:t>
            </a:r>
            <a:r>
              <a:rPr sz="1900" spc="-114" dirty="0">
                <a:solidFill>
                  <a:srgbClr val="1D1D1B"/>
                </a:solidFill>
                <a:latin typeface="Arial"/>
                <a:cs typeface="Arial"/>
              </a:rPr>
              <a:t>preserving </a:t>
            </a:r>
            <a:r>
              <a:rPr sz="1900" spc="-95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900" spc="-145" dirty="0">
                <a:solidFill>
                  <a:srgbClr val="1D1D1B"/>
                </a:solidFill>
                <a:latin typeface="Arial"/>
                <a:cs typeface="Arial"/>
              </a:rPr>
              <a:t>grape’s </a:t>
            </a:r>
            <a:r>
              <a:rPr sz="1900" spc="-100" dirty="0">
                <a:solidFill>
                  <a:srgbClr val="1D1D1B"/>
                </a:solidFill>
                <a:latin typeface="Arial"/>
                <a:cs typeface="Arial"/>
              </a:rPr>
              <a:t>high </a:t>
            </a:r>
            <a:r>
              <a:rPr sz="1900" spc="-70" dirty="0">
                <a:solidFill>
                  <a:srgbClr val="1D1D1B"/>
                </a:solidFill>
                <a:latin typeface="Arial"/>
                <a:cs typeface="Arial"/>
              </a:rPr>
              <a:t>quality  </a:t>
            </a:r>
            <a:r>
              <a:rPr sz="1900" spc="-85" dirty="0">
                <a:solidFill>
                  <a:srgbClr val="1D1D1B"/>
                </a:solidFill>
                <a:latin typeface="Arial"/>
                <a:cs typeface="Arial"/>
              </a:rPr>
              <a:t>characteristics, </a:t>
            </a:r>
            <a:r>
              <a:rPr sz="1900" spc="-105" dirty="0">
                <a:solidFill>
                  <a:srgbClr val="1D1D1B"/>
                </a:solidFill>
                <a:latin typeface="Arial"/>
                <a:cs typeface="Arial"/>
              </a:rPr>
              <a:t>which </a:t>
            </a:r>
            <a:r>
              <a:rPr sz="1900" spc="-60" dirty="0">
                <a:solidFill>
                  <a:srgbClr val="1D1D1B"/>
                </a:solidFill>
                <a:latin typeface="Arial"/>
                <a:cs typeface="Arial"/>
              </a:rPr>
              <a:t>is </a:t>
            </a:r>
            <a:r>
              <a:rPr sz="1900" spc="-140" dirty="0">
                <a:solidFill>
                  <a:srgbClr val="1D1D1B"/>
                </a:solidFill>
                <a:latin typeface="Arial"/>
                <a:cs typeface="Arial"/>
              </a:rPr>
              <a:t>why </a:t>
            </a:r>
            <a:r>
              <a:rPr sz="1900" spc="-100" dirty="0">
                <a:solidFill>
                  <a:srgbClr val="1D1D1B"/>
                </a:solidFill>
                <a:latin typeface="Arial"/>
                <a:cs typeface="Arial"/>
              </a:rPr>
              <a:t>gentle </a:t>
            </a:r>
            <a:r>
              <a:rPr sz="1900" spc="-105" dirty="0">
                <a:solidFill>
                  <a:srgbClr val="1D1D1B"/>
                </a:solidFill>
                <a:latin typeface="Arial"/>
                <a:cs typeface="Arial"/>
              </a:rPr>
              <a:t>handling  </a:t>
            </a:r>
            <a:r>
              <a:rPr sz="1900" spc="-45" dirty="0">
                <a:solidFill>
                  <a:srgbClr val="1D1D1B"/>
                </a:solidFill>
                <a:latin typeface="Arial"/>
                <a:cs typeface="Arial"/>
              </a:rPr>
              <a:t>of </a:t>
            </a:r>
            <a:r>
              <a:rPr sz="1900" spc="-95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900" spc="-20" dirty="0">
                <a:solidFill>
                  <a:srgbClr val="1D1D1B"/>
                </a:solidFill>
                <a:latin typeface="Arial"/>
                <a:cs typeface="Arial"/>
              </a:rPr>
              <a:t>fruit </a:t>
            </a:r>
            <a:r>
              <a:rPr sz="1900" spc="-60" dirty="0">
                <a:solidFill>
                  <a:srgbClr val="1D1D1B"/>
                </a:solidFill>
                <a:latin typeface="Arial"/>
                <a:cs typeface="Arial"/>
              </a:rPr>
              <a:t>is </a:t>
            </a:r>
            <a:r>
              <a:rPr sz="1900" spc="-95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900" spc="-105" dirty="0">
                <a:solidFill>
                  <a:srgbClr val="1D1D1B"/>
                </a:solidFill>
                <a:latin typeface="Arial"/>
                <a:cs typeface="Arial"/>
              </a:rPr>
              <a:t>guiding </a:t>
            </a:r>
            <a:r>
              <a:rPr sz="1900" spc="-80" dirty="0">
                <a:solidFill>
                  <a:srgbClr val="1D1D1B"/>
                </a:solidFill>
                <a:latin typeface="Arial"/>
                <a:cs typeface="Arial"/>
              </a:rPr>
              <a:t>principle </a:t>
            </a:r>
            <a:r>
              <a:rPr sz="1900" spc="-45" dirty="0">
                <a:solidFill>
                  <a:srgbClr val="1D1D1B"/>
                </a:solidFill>
                <a:latin typeface="Arial"/>
                <a:cs typeface="Arial"/>
              </a:rPr>
              <a:t>of </a:t>
            </a:r>
            <a:r>
              <a:rPr sz="1900" spc="-105" dirty="0">
                <a:solidFill>
                  <a:srgbClr val="1D1D1B"/>
                </a:solidFill>
                <a:latin typeface="Arial"/>
                <a:cs typeface="Arial"/>
              </a:rPr>
              <a:t>our  </a:t>
            </a:r>
            <a:r>
              <a:rPr sz="1900" spc="-120" dirty="0">
                <a:solidFill>
                  <a:srgbClr val="1D1D1B"/>
                </a:solidFill>
                <a:latin typeface="Arial"/>
                <a:cs typeface="Arial"/>
              </a:rPr>
              <a:t>winery.</a:t>
            </a:r>
            <a:endParaRPr sz="1900" dirty="0">
              <a:latin typeface="Arial"/>
              <a:cs typeface="Arial"/>
            </a:endParaRPr>
          </a:p>
          <a:p>
            <a:pPr marL="12700" marR="5080" algn="just">
              <a:lnSpc>
                <a:spcPct val="127200"/>
              </a:lnSpc>
            </a:pPr>
            <a:r>
              <a:rPr sz="1900" spc="-175" dirty="0">
                <a:solidFill>
                  <a:srgbClr val="1D1D1B"/>
                </a:solidFill>
                <a:latin typeface="Arial"/>
                <a:cs typeface="Arial"/>
              </a:rPr>
              <a:t>Grapes </a:t>
            </a:r>
            <a:r>
              <a:rPr sz="1900" spc="-100" dirty="0">
                <a:solidFill>
                  <a:srgbClr val="1D1D1B"/>
                </a:solidFill>
                <a:latin typeface="Arial"/>
                <a:cs typeface="Arial"/>
              </a:rPr>
              <a:t>arrive </a:t>
            </a:r>
            <a:r>
              <a:rPr sz="1900" spc="-80" dirty="0">
                <a:solidFill>
                  <a:srgbClr val="1D1D1B"/>
                </a:solidFill>
                <a:latin typeface="Arial"/>
                <a:cs typeface="Arial"/>
              </a:rPr>
              <a:t>from </a:t>
            </a:r>
            <a:r>
              <a:rPr sz="1900" spc="-95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900" spc="-140" dirty="0">
                <a:solidFill>
                  <a:srgbClr val="1D1D1B"/>
                </a:solidFill>
                <a:latin typeface="Arial"/>
                <a:cs typeface="Arial"/>
              </a:rPr>
              <a:t>Vineyard </a:t>
            </a:r>
            <a:r>
              <a:rPr sz="1900" spc="-65" dirty="0" smtClean="0">
                <a:solidFill>
                  <a:srgbClr val="1D1D1B"/>
                </a:solidFill>
                <a:latin typeface="Arial"/>
                <a:cs typeface="Arial"/>
              </a:rPr>
              <a:t>i</a:t>
            </a:r>
            <a:r>
              <a:rPr lang="en-US" sz="1900" spc="-65" dirty="0" smtClean="0">
                <a:solidFill>
                  <a:srgbClr val="1D1D1B"/>
                </a:solidFill>
                <a:latin typeface="Arial"/>
                <a:cs typeface="Arial"/>
              </a:rPr>
              <a:t>n</a:t>
            </a:r>
            <a:r>
              <a:rPr sz="1900" spc="-90" dirty="0" smtClean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boxes </a:t>
            </a:r>
            <a:r>
              <a:rPr sz="1900" spc="-50" dirty="0" smtClean="0">
                <a:solidFill>
                  <a:srgbClr val="1D1D1B"/>
                </a:solidFill>
                <a:latin typeface="Arial"/>
                <a:cs typeface="Arial"/>
              </a:rPr>
              <a:t>to </a:t>
            </a:r>
            <a:r>
              <a:rPr sz="1900" spc="-95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900" spc="-105" dirty="0">
                <a:solidFill>
                  <a:srgbClr val="1D1D1B"/>
                </a:solidFill>
                <a:latin typeface="Arial"/>
                <a:cs typeface="Arial"/>
              </a:rPr>
              <a:t>receiving </a:t>
            </a: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area, </a:t>
            </a:r>
            <a:r>
              <a:rPr sz="1900" spc="-150" dirty="0">
                <a:solidFill>
                  <a:srgbClr val="1D1D1B"/>
                </a:solidFill>
                <a:latin typeface="Arial"/>
                <a:cs typeface="Arial"/>
              </a:rPr>
              <a:t>where </a:t>
            </a:r>
            <a:r>
              <a:rPr sz="1900" spc="-105" dirty="0">
                <a:solidFill>
                  <a:srgbClr val="1D1D1B"/>
                </a:solidFill>
                <a:latin typeface="Arial"/>
                <a:cs typeface="Arial"/>
              </a:rPr>
              <a:t>they </a:t>
            </a:r>
            <a:r>
              <a:rPr sz="1900" spc="-150" dirty="0">
                <a:solidFill>
                  <a:srgbClr val="1D1D1B"/>
                </a:solidFill>
                <a:latin typeface="Arial"/>
                <a:cs typeface="Arial"/>
              </a:rPr>
              <a:t>are </a:t>
            </a:r>
            <a:r>
              <a:rPr sz="1900" spc="-110" dirty="0" smtClean="0">
                <a:solidFill>
                  <a:srgbClr val="1D1D1B"/>
                </a:solidFill>
                <a:latin typeface="Arial"/>
                <a:cs typeface="Arial"/>
              </a:rPr>
              <a:t>hand-sorted </a:t>
            </a:r>
            <a:r>
              <a:rPr sz="1900" spc="-114" dirty="0">
                <a:solidFill>
                  <a:srgbClr val="1D1D1B"/>
                </a:solidFill>
                <a:latin typeface="Arial"/>
                <a:cs typeface="Arial"/>
              </a:rPr>
              <a:t>before </a:t>
            </a:r>
            <a:r>
              <a:rPr sz="1900" spc="-110" dirty="0">
                <a:solidFill>
                  <a:srgbClr val="1D1D1B"/>
                </a:solidFill>
                <a:latin typeface="Arial"/>
                <a:cs typeface="Arial"/>
              </a:rPr>
              <a:t>going </a:t>
            </a:r>
            <a:r>
              <a:rPr sz="1900" spc="-50" dirty="0">
                <a:solidFill>
                  <a:srgbClr val="1D1D1B"/>
                </a:solidFill>
                <a:latin typeface="Arial"/>
                <a:cs typeface="Arial"/>
              </a:rPr>
              <a:t>to </a:t>
            </a:r>
            <a:r>
              <a:rPr sz="1900" spc="-95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900" spc="-100" dirty="0">
                <a:solidFill>
                  <a:srgbClr val="1D1D1B"/>
                </a:solidFill>
                <a:latin typeface="Arial"/>
                <a:cs typeface="Arial"/>
              </a:rPr>
              <a:t>next</a:t>
            </a:r>
            <a:r>
              <a:rPr sz="1900" spc="-21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10" dirty="0">
                <a:solidFill>
                  <a:srgbClr val="1D1D1B"/>
                </a:solidFill>
                <a:latin typeface="Arial"/>
                <a:cs typeface="Arial"/>
              </a:rPr>
              <a:t>stage.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157226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762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6496" y="353711"/>
            <a:ext cx="1463204" cy="4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5300" y="1190625"/>
            <a:ext cx="5146522" cy="6597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22300" y="2409825"/>
            <a:ext cx="4130040" cy="3987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 algn="just">
              <a:lnSpc>
                <a:spcPct val="112799"/>
              </a:lnSpc>
              <a:buFont typeface="Arial" charset="0"/>
              <a:buChar char="•"/>
            </a:pPr>
            <a:r>
              <a:rPr spc="-195" dirty="0">
                <a:solidFill>
                  <a:srgbClr val="1D1D1B"/>
                </a:solidFill>
                <a:cs typeface="Arial"/>
              </a:rPr>
              <a:t>The</a:t>
            </a:r>
            <a:r>
              <a:rPr spc="-200" dirty="0">
                <a:solidFill>
                  <a:srgbClr val="1D1D1B"/>
                </a:solidFill>
                <a:cs typeface="Arial"/>
              </a:rPr>
              <a:t> </a:t>
            </a:r>
            <a:r>
              <a:rPr spc="-145" dirty="0">
                <a:solidFill>
                  <a:srgbClr val="1D1D1B"/>
                </a:solidFill>
                <a:cs typeface="Arial"/>
              </a:rPr>
              <a:t>vineyard</a:t>
            </a:r>
            <a:r>
              <a:rPr spc="-200" dirty="0">
                <a:solidFill>
                  <a:srgbClr val="1D1D1B"/>
                </a:solidFill>
                <a:cs typeface="Arial"/>
              </a:rPr>
              <a:t> </a:t>
            </a:r>
            <a:r>
              <a:rPr spc="-75" dirty="0">
                <a:solidFill>
                  <a:srgbClr val="1D1D1B"/>
                </a:solidFill>
                <a:cs typeface="Arial"/>
              </a:rPr>
              <a:t>is</a:t>
            </a:r>
            <a:r>
              <a:rPr spc="-200" dirty="0">
                <a:solidFill>
                  <a:srgbClr val="1D1D1B"/>
                </a:solidFill>
                <a:cs typeface="Arial"/>
              </a:rPr>
              <a:t> </a:t>
            </a:r>
            <a:r>
              <a:rPr spc="-110" dirty="0">
                <a:solidFill>
                  <a:srgbClr val="1D1D1B"/>
                </a:solidFill>
                <a:cs typeface="Arial"/>
              </a:rPr>
              <a:t>situated</a:t>
            </a:r>
            <a:r>
              <a:rPr spc="-200" dirty="0">
                <a:solidFill>
                  <a:srgbClr val="1D1D1B"/>
                </a:solidFill>
                <a:cs typeface="Arial"/>
              </a:rPr>
              <a:t> </a:t>
            </a:r>
            <a:r>
              <a:rPr spc="-140" dirty="0">
                <a:solidFill>
                  <a:srgbClr val="1D1D1B"/>
                </a:solidFill>
                <a:cs typeface="Arial"/>
              </a:rPr>
              <a:t>on</a:t>
            </a:r>
            <a:r>
              <a:rPr spc="-200" dirty="0">
                <a:solidFill>
                  <a:srgbClr val="1D1D1B"/>
                </a:solidFill>
                <a:cs typeface="Arial"/>
              </a:rPr>
              <a:t> </a:t>
            </a:r>
            <a:r>
              <a:rPr spc="-110" dirty="0">
                <a:solidFill>
                  <a:srgbClr val="1D1D1B"/>
                </a:solidFill>
                <a:cs typeface="Arial"/>
              </a:rPr>
              <a:t>the</a:t>
            </a:r>
            <a:r>
              <a:rPr spc="-204" dirty="0">
                <a:solidFill>
                  <a:srgbClr val="1D1D1B"/>
                </a:solidFill>
                <a:cs typeface="Arial"/>
              </a:rPr>
              <a:t> </a:t>
            </a:r>
            <a:r>
              <a:rPr spc="-80" dirty="0">
                <a:solidFill>
                  <a:srgbClr val="1D1D1B"/>
                </a:solidFill>
                <a:cs typeface="Arial"/>
              </a:rPr>
              <a:t>foothills</a:t>
            </a:r>
            <a:r>
              <a:rPr spc="-200" dirty="0">
                <a:solidFill>
                  <a:srgbClr val="1D1D1B"/>
                </a:solidFill>
                <a:cs typeface="Arial"/>
              </a:rPr>
              <a:t> </a:t>
            </a:r>
            <a:r>
              <a:rPr spc="-60" dirty="0">
                <a:solidFill>
                  <a:srgbClr val="1D1D1B"/>
                </a:solidFill>
                <a:cs typeface="Arial"/>
              </a:rPr>
              <a:t>of</a:t>
            </a:r>
            <a:r>
              <a:rPr spc="-200" dirty="0">
                <a:solidFill>
                  <a:srgbClr val="1D1D1B"/>
                </a:solidFill>
                <a:cs typeface="Arial"/>
              </a:rPr>
              <a:t> </a:t>
            </a:r>
            <a:r>
              <a:rPr spc="-110" dirty="0">
                <a:solidFill>
                  <a:srgbClr val="1D1D1B"/>
                </a:solidFill>
                <a:cs typeface="Arial"/>
              </a:rPr>
              <a:t>the</a:t>
            </a:r>
            <a:r>
              <a:rPr spc="-204" dirty="0">
                <a:solidFill>
                  <a:srgbClr val="1D1D1B"/>
                </a:solidFill>
                <a:cs typeface="Arial"/>
              </a:rPr>
              <a:t> </a:t>
            </a:r>
            <a:r>
              <a:rPr spc="-190" dirty="0">
                <a:solidFill>
                  <a:srgbClr val="1D1D1B"/>
                </a:solidFill>
                <a:cs typeface="Arial"/>
              </a:rPr>
              <a:t>Andes  </a:t>
            </a:r>
            <a:r>
              <a:rPr spc="-140" dirty="0">
                <a:solidFill>
                  <a:srgbClr val="1D1D1B"/>
                </a:solidFill>
                <a:cs typeface="Arial"/>
              </a:rPr>
              <a:t>Mountains, </a:t>
            </a:r>
            <a:r>
              <a:rPr spc="-170" dirty="0">
                <a:solidFill>
                  <a:srgbClr val="1D1D1B"/>
                </a:solidFill>
                <a:cs typeface="Arial"/>
              </a:rPr>
              <a:t>where</a:t>
            </a:r>
            <a:r>
              <a:rPr spc="130" dirty="0">
                <a:solidFill>
                  <a:srgbClr val="1D1D1B"/>
                </a:solidFill>
                <a:cs typeface="Arial"/>
              </a:rPr>
              <a:t> </a:t>
            </a:r>
            <a:r>
              <a:rPr spc="-110" dirty="0">
                <a:solidFill>
                  <a:srgbClr val="1D1D1B"/>
                </a:solidFill>
                <a:cs typeface="Arial"/>
              </a:rPr>
              <a:t>the </a:t>
            </a:r>
            <a:r>
              <a:rPr spc="-135" dirty="0">
                <a:solidFill>
                  <a:srgbClr val="1D1D1B"/>
                </a:solidFill>
                <a:cs typeface="Arial"/>
              </a:rPr>
              <a:t>vines </a:t>
            </a:r>
            <a:r>
              <a:rPr spc="-160" dirty="0">
                <a:solidFill>
                  <a:srgbClr val="1D1D1B"/>
                </a:solidFill>
                <a:cs typeface="Arial"/>
              </a:rPr>
              <a:t>are </a:t>
            </a:r>
            <a:r>
              <a:rPr spc="-105" dirty="0">
                <a:solidFill>
                  <a:srgbClr val="1D1D1B"/>
                </a:solidFill>
                <a:cs typeface="Arial"/>
              </a:rPr>
              <a:t>irrigated </a:t>
            </a:r>
            <a:r>
              <a:rPr spc="-145" dirty="0">
                <a:solidFill>
                  <a:srgbClr val="1D1D1B"/>
                </a:solidFill>
                <a:cs typeface="Arial"/>
              </a:rPr>
              <a:t>by</a:t>
            </a:r>
            <a:r>
              <a:rPr spc="180" dirty="0">
                <a:solidFill>
                  <a:srgbClr val="1D1D1B"/>
                </a:solidFill>
                <a:cs typeface="Arial"/>
              </a:rPr>
              <a:t> </a:t>
            </a:r>
            <a:r>
              <a:rPr spc="-155" dirty="0">
                <a:solidFill>
                  <a:srgbClr val="1D1D1B"/>
                </a:solidFill>
                <a:cs typeface="Arial"/>
              </a:rPr>
              <a:t>a  </a:t>
            </a:r>
            <a:r>
              <a:rPr spc="-114" dirty="0">
                <a:solidFill>
                  <a:srgbClr val="1D1D1B"/>
                </a:solidFill>
                <a:cs typeface="Arial"/>
              </a:rPr>
              <a:t>dripping</a:t>
            </a:r>
            <a:r>
              <a:rPr spc="-195" dirty="0">
                <a:solidFill>
                  <a:srgbClr val="1D1D1B"/>
                </a:solidFill>
                <a:cs typeface="Arial"/>
              </a:rPr>
              <a:t> </a:t>
            </a:r>
            <a:r>
              <a:rPr spc="-135" dirty="0">
                <a:solidFill>
                  <a:srgbClr val="1D1D1B"/>
                </a:solidFill>
                <a:cs typeface="Arial"/>
              </a:rPr>
              <a:t>system.</a:t>
            </a:r>
            <a:endParaRPr dirty="0">
              <a:cs typeface="Arial"/>
            </a:endParaRPr>
          </a:p>
          <a:p>
            <a:pPr marL="298450" marR="5080" indent="-285750" algn="just">
              <a:lnSpc>
                <a:spcPct val="112799"/>
              </a:lnSpc>
              <a:spcBef>
                <a:spcPts val="894"/>
              </a:spcBef>
              <a:buFont typeface="Arial" charset="0"/>
              <a:buChar char="•"/>
            </a:pPr>
            <a:r>
              <a:rPr spc="-100" dirty="0">
                <a:solidFill>
                  <a:srgbClr val="1D1D1B"/>
                </a:solidFill>
                <a:cs typeface="Arial"/>
              </a:rPr>
              <a:t>Altitude: </a:t>
            </a:r>
            <a:r>
              <a:rPr spc="-145" dirty="0">
                <a:solidFill>
                  <a:srgbClr val="1D1D1B"/>
                </a:solidFill>
                <a:cs typeface="Arial"/>
              </a:rPr>
              <a:t>1200</a:t>
            </a:r>
            <a:r>
              <a:rPr spc="180" dirty="0">
                <a:solidFill>
                  <a:srgbClr val="1D1D1B"/>
                </a:solidFill>
                <a:cs typeface="Arial"/>
              </a:rPr>
              <a:t> </a:t>
            </a:r>
            <a:r>
              <a:rPr spc="-125" dirty="0">
                <a:solidFill>
                  <a:srgbClr val="1D1D1B"/>
                </a:solidFill>
                <a:cs typeface="Arial"/>
              </a:rPr>
              <a:t>meters/4000 </a:t>
            </a:r>
            <a:r>
              <a:rPr spc="-15" dirty="0">
                <a:solidFill>
                  <a:srgbClr val="1D1D1B"/>
                </a:solidFill>
                <a:cs typeface="Arial"/>
              </a:rPr>
              <a:t>ft. </a:t>
            </a:r>
            <a:r>
              <a:rPr spc="-180" dirty="0">
                <a:solidFill>
                  <a:srgbClr val="1D1D1B"/>
                </a:solidFill>
                <a:cs typeface="Arial"/>
              </a:rPr>
              <a:t>above sea </a:t>
            </a:r>
            <a:r>
              <a:rPr spc="-130" dirty="0">
                <a:solidFill>
                  <a:srgbClr val="1D1D1B"/>
                </a:solidFill>
                <a:cs typeface="Arial"/>
              </a:rPr>
              <a:t>level.  </a:t>
            </a:r>
            <a:r>
              <a:rPr spc="-210" dirty="0">
                <a:solidFill>
                  <a:srgbClr val="1D1D1B"/>
                </a:solidFill>
                <a:cs typeface="Arial"/>
              </a:rPr>
              <a:t>Warm </a:t>
            </a:r>
            <a:r>
              <a:rPr spc="-160" dirty="0">
                <a:solidFill>
                  <a:srgbClr val="1D1D1B"/>
                </a:solidFill>
                <a:cs typeface="Arial"/>
              </a:rPr>
              <a:t>days </a:t>
            </a:r>
            <a:r>
              <a:rPr spc="-165" dirty="0">
                <a:solidFill>
                  <a:srgbClr val="1D1D1B"/>
                </a:solidFill>
                <a:cs typeface="Arial"/>
              </a:rPr>
              <a:t>and </a:t>
            </a:r>
            <a:r>
              <a:rPr spc="-110" dirty="0">
                <a:solidFill>
                  <a:srgbClr val="1D1D1B"/>
                </a:solidFill>
                <a:cs typeface="Arial"/>
              </a:rPr>
              <a:t>cool </a:t>
            </a:r>
            <a:r>
              <a:rPr spc="-105" dirty="0">
                <a:solidFill>
                  <a:srgbClr val="1D1D1B"/>
                </a:solidFill>
                <a:cs typeface="Arial"/>
              </a:rPr>
              <a:t>nights </a:t>
            </a:r>
            <a:r>
              <a:rPr spc="-85" dirty="0">
                <a:solidFill>
                  <a:srgbClr val="1D1D1B"/>
                </a:solidFill>
                <a:cs typeface="Arial"/>
              </a:rPr>
              <a:t>with </a:t>
            </a:r>
            <a:r>
              <a:rPr spc="-110" dirty="0">
                <a:solidFill>
                  <a:srgbClr val="1D1D1B"/>
                </a:solidFill>
                <a:cs typeface="Arial"/>
              </a:rPr>
              <a:t>daily </a:t>
            </a:r>
            <a:r>
              <a:rPr spc="-135" dirty="0">
                <a:solidFill>
                  <a:srgbClr val="1D1D1B"/>
                </a:solidFill>
                <a:cs typeface="Arial"/>
              </a:rPr>
              <a:t>temperature  </a:t>
            </a:r>
            <a:r>
              <a:rPr spc="-90" dirty="0">
                <a:solidFill>
                  <a:srgbClr val="1D1D1B"/>
                </a:solidFill>
                <a:cs typeface="Arial"/>
              </a:rPr>
              <a:t>fluctuation </a:t>
            </a:r>
            <a:r>
              <a:rPr spc="-60" dirty="0">
                <a:solidFill>
                  <a:srgbClr val="1D1D1B"/>
                </a:solidFill>
                <a:cs typeface="Arial"/>
              </a:rPr>
              <a:t>of </a:t>
            </a:r>
            <a:r>
              <a:rPr spc="-140" dirty="0">
                <a:solidFill>
                  <a:srgbClr val="1D1D1B"/>
                </a:solidFill>
                <a:cs typeface="Arial"/>
              </a:rPr>
              <a:t>up </a:t>
            </a:r>
            <a:r>
              <a:rPr spc="-60" dirty="0">
                <a:solidFill>
                  <a:srgbClr val="1D1D1B"/>
                </a:solidFill>
                <a:cs typeface="Arial"/>
              </a:rPr>
              <a:t>to </a:t>
            </a:r>
            <a:r>
              <a:rPr spc="-140" dirty="0">
                <a:solidFill>
                  <a:srgbClr val="1D1D1B"/>
                </a:solidFill>
                <a:cs typeface="Arial"/>
              </a:rPr>
              <a:t>25 </a:t>
            </a:r>
            <a:r>
              <a:rPr spc="-175" dirty="0">
                <a:solidFill>
                  <a:srgbClr val="1D1D1B"/>
                </a:solidFill>
                <a:cs typeface="Arial"/>
              </a:rPr>
              <a:t>degrees</a:t>
            </a:r>
            <a:r>
              <a:rPr spc="-325" dirty="0">
                <a:solidFill>
                  <a:srgbClr val="1D1D1B"/>
                </a:solidFill>
                <a:cs typeface="Arial"/>
              </a:rPr>
              <a:t> </a:t>
            </a:r>
            <a:r>
              <a:rPr spc="-160" dirty="0">
                <a:solidFill>
                  <a:srgbClr val="1D1D1B"/>
                </a:solidFill>
                <a:cs typeface="Arial"/>
              </a:rPr>
              <a:t>Celsius.</a:t>
            </a:r>
            <a:endParaRPr dirty="0">
              <a:cs typeface="Arial"/>
            </a:endParaRPr>
          </a:p>
          <a:p>
            <a:pPr marL="298450" marR="8255" indent="-285750">
              <a:lnSpc>
                <a:spcPct val="112700"/>
              </a:lnSpc>
              <a:spcBef>
                <a:spcPts val="900"/>
              </a:spcBef>
              <a:buFont typeface="Arial" charset="0"/>
              <a:buChar char="•"/>
            </a:pPr>
            <a:r>
              <a:rPr spc="-195" dirty="0">
                <a:solidFill>
                  <a:srgbClr val="1D1D1B"/>
                </a:solidFill>
                <a:cs typeface="Arial"/>
              </a:rPr>
              <a:t>The </a:t>
            </a:r>
            <a:r>
              <a:rPr spc="-150" dirty="0">
                <a:solidFill>
                  <a:srgbClr val="1D1D1B"/>
                </a:solidFill>
                <a:cs typeface="Arial"/>
              </a:rPr>
              <a:t>vineyards </a:t>
            </a:r>
            <a:r>
              <a:rPr spc="-160" dirty="0">
                <a:solidFill>
                  <a:srgbClr val="1D1D1B"/>
                </a:solidFill>
                <a:cs typeface="Arial"/>
              </a:rPr>
              <a:t>are </a:t>
            </a:r>
            <a:r>
              <a:rPr spc="-80" dirty="0">
                <a:solidFill>
                  <a:srgbClr val="1D1D1B"/>
                </a:solidFill>
                <a:cs typeface="Arial"/>
              </a:rPr>
              <a:t>in </a:t>
            </a:r>
            <a:r>
              <a:rPr spc="-160" dirty="0">
                <a:solidFill>
                  <a:srgbClr val="1D1D1B"/>
                </a:solidFill>
                <a:cs typeface="Arial"/>
              </a:rPr>
              <a:t>Tupungato; </a:t>
            </a:r>
            <a:r>
              <a:rPr spc="-145" dirty="0">
                <a:solidFill>
                  <a:srgbClr val="1D1D1B"/>
                </a:solidFill>
                <a:cs typeface="Arial"/>
              </a:rPr>
              <a:t>110 hectares, </a:t>
            </a:r>
            <a:r>
              <a:rPr spc="-155" dirty="0">
                <a:solidFill>
                  <a:srgbClr val="1D1D1B"/>
                </a:solidFill>
                <a:cs typeface="Arial"/>
              </a:rPr>
              <a:t>80  </a:t>
            </a:r>
            <a:r>
              <a:rPr spc="-140" dirty="0">
                <a:solidFill>
                  <a:srgbClr val="1D1D1B"/>
                </a:solidFill>
                <a:cs typeface="Arial"/>
              </a:rPr>
              <a:t>hectares </a:t>
            </a:r>
            <a:r>
              <a:rPr spc="-165" dirty="0">
                <a:solidFill>
                  <a:srgbClr val="1D1D1B"/>
                </a:solidFill>
                <a:cs typeface="Arial"/>
              </a:rPr>
              <a:t>and </a:t>
            </a:r>
            <a:r>
              <a:rPr spc="-145" dirty="0">
                <a:solidFill>
                  <a:srgbClr val="1D1D1B"/>
                </a:solidFill>
                <a:cs typeface="Arial"/>
              </a:rPr>
              <a:t>Maipu; </a:t>
            </a:r>
            <a:r>
              <a:rPr spc="-140" dirty="0">
                <a:solidFill>
                  <a:srgbClr val="1D1D1B"/>
                </a:solidFill>
                <a:cs typeface="Arial"/>
              </a:rPr>
              <a:t>75 hectares </a:t>
            </a:r>
            <a:r>
              <a:rPr spc="-135" dirty="0">
                <a:solidFill>
                  <a:srgbClr val="1D1D1B"/>
                </a:solidFill>
                <a:cs typeface="Arial"/>
              </a:rPr>
              <a:t>(265 </a:t>
            </a:r>
            <a:r>
              <a:rPr spc="-140" dirty="0">
                <a:solidFill>
                  <a:srgbClr val="1D1D1B"/>
                </a:solidFill>
                <a:cs typeface="Arial"/>
              </a:rPr>
              <a:t>hectares </a:t>
            </a:r>
            <a:r>
              <a:rPr spc="-100" dirty="0">
                <a:solidFill>
                  <a:srgbClr val="1D1D1B"/>
                </a:solidFill>
                <a:cs typeface="Arial"/>
              </a:rPr>
              <a:t>in  </a:t>
            </a:r>
            <a:r>
              <a:rPr spc="-80" dirty="0">
                <a:solidFill>
                  <a:srgbClr val="1D1D1B"/>
                </a:solidFill>
                <a:cs typeface="Arial"/>
              </a:rPr>
              <a:t>total). </a:t>
            </a:r>
            <a:r>
              <a:rPr spc="-195" dirty="0">
                <a:solidFill>
                  <a:srgbClr val="1D1D1B"/>
                </a:solidFill>
                <a:cs typeface="Arial"/>
              </a:rPr>
              <a:t>The </a:t>
            </a:r>
            <a:r>
              <a:rPr spc="-135" dirty="0">
                <a:solidFill>
                  <a:srgbClr val="1D1D1B"/>
                </a:solidFill>
                <a:cs typeface="Arial"/>
              </a:rPr>
              <a:t>vines </a:t>
            </a:r>
            <a:r>
              <a:rPr spc="-160" dirty="0">
                <a:solidFill>
                  <a:srgbClr val="1D1D1B"/>
                </a:solidFill>
                <a:cs typeface="Arial"/>
              </a:rPr>
              <a:t>are </a:t>
            </a:r>
            <a:r>
              <a:rPr lang="en-US" spc="-160" dirty="0" smtClean="0">
                <a:solidFill>
                  <a:srgbClr val="1D1D1B"/>
                </a:solidFill>
                <a:cs typeface="Arial"/>
              </a:rPr>
              <a:t>mostly </a:t>
            </a:r>
            <a:r>
              <a:rPr spc="-165" dirty="0" smtClean="0">
                <a:solidFill>
                  <a:srgbClr val="1D1D1B"/>
                </a:solidFill>
                <a:cs typeface="Arial"/>
              </a:rPr>
              <a:t>hand </a:t>
            </a:r>
            <a:r>
              <a:rPr spc="-145" dirty="0">
                <a:solidFill>
                  <a:srgbClr val="1D1D1B"/>
                </a:solidFill>
                <a:cs typeface="Arial"/>
              </a:rPr>
              <a:t>harvested </a:t>
            </a:r>
            <a:r>
              <a:rPr spc="-165" dirty="0">
                <a:solidFill>
                  <a:srgbClr val="1D1D1B"/>
                </a:solidFill>
                <a:cs typeface="Arial"/>
              </a:rPr>
              <a:t>and </a:t>
            </a:r>
            <a:r>
              <a:rPr spc="-125" dirty="0">
                <a:solidFill>
                  <a:srgbClr val="1D1D1B"/>
                </a:solidFill>
                <a:cs typeface="Arial"/>
              </a:rPr>
              <a:t>treated </a:t>
            </a:r>
            <a:r>
              <a:rPr spc="-85" dirty="0" smtClean="0">
                <a:solidFill>
                  <a:srgbClr val="1D1D1B"/>
                </a:solidFill>
                <a:cs typeface="Arial"/>
              </a:rPr>
              <a:t>with </a:t>
            </a:r>
            <a:r>
              <a:rPr spc="-110" dirty="0">
                <a:solidFill>
                  <a:srgbClr val="1D1D1B"/>
                </a:solidFill>
                <a:cs typeface="Arial"/>
              </a:rPr>
              <a:t>natural </a:t>
            </a:r>
            <a:r>
              <a:rPr spc="-125" dirty="0">
                <a:solidFill>
                  <a:srgbClr val="1D1D1B"/>
                </a:solidFill>
                <a:cs typeface="Arial"/>
              </a:rPr>
              <a:t>products </a:t>
            </a:r>
            <a:r>
              <a:rPr spc="-125" dirty="0" smtClean="0">
                <a:solidFill>
                  <a:srgbClr val="1D1D1B"/>
                </a:solidFill>
                <a:cs typeface="Arial"/>
              </a:rPr>
              <a:t>which</a:t>
            </a:r>
            <a:r>
              <a:rPr lang="en-US" spc="-125" dirty="0" smtClean="0">
                <a:solidFill>
                  <a:srgbClr val="1D1D1B"/>
                </a:solidFill>
                <a:cs typeface="Arial"/>
              </a:rPr>
              <a:t> </a:t>
            </a:r>
            <a:r>
              <a:rPr spc="-120" dirty="0" smtClean="0">
                <a:solidFill>
                  <a:srgbClr val="1D1D1B"/>
                </a:solidFill>
                <a:cs typeface="Arial"/>
              </a:rPr>
              <a:t>maintains </a:t>
            </a:r>
            <a:r>
              <a:rPr spc="-110" dirty="0">
                <a:solidFill>
                  <a:srgbClr val="1D1D1B"/>
                </a:solidFill>
                <a:cs typeface="Arial"/>
              </a:rPr>
              <a:t>the </a:t>
            </a:r>
            <a:r>
              <a:rPr spc="-95" dirty="0" smtClean="0">
                <a:solidFill>
                  <a:srgbClr val="1D1D1B"/>
                </a:solidFill>
                <a:cs typeface="Arial"/>
              </a:rPr>
              <a:t>integrity</a:t>
            </a:r>
            <a:r>
              <a:rPr lang="en-US" spc="-95" dirty="0" smtClean="0">
                <a:solidFill>
                  <a:srgbClr val="1D1D1B"/>
                </a:solidFill>
                <a:cs typeface="Arial"/>
              </a:rPr>
              <a:t> </a:t>
            </a:r>
            <a:r>
              <a:rPr spc="-60" dirty="0" smtClean="0">
                <a:solidFill>
                  <a:srgbClr val="1D1D1B"/>
                </a:solidFill>
                <a:cs typeface="Arial"/>
              </a:rPr>
              <a:t>of </a:t>
            </a:r>
            <a:r>
              <a:rPr spc="-120" dirty="0">
                <a:solidFill>
                  <a:srgbClr val="1D1D1B"/>
                </a:solidFill>
                <a:cs typeface="Arial"/>
              </a:rPr>
              <a:t>our </a:t>
            </a:r>
            <a:r>
              <a:rPr spc="-130" dirty="0">
                <a:solidFill>
                  <a:srgbClr val="1D1D1B"/>
                </a:solidFill>
                <a:cs typeface="Arial"/>
              </a:rPr>
              <a:t>organic</a:t>
            </a:r>
            <a:r>
              <a:rPr spc="-254" dirty="0">
                <a:solidFill>
                  <a:srgbClr val="1D1D1B"/>
                </a:solidFill>
                <a:cs typeface="Arial"/>
              </a:rPr>
              <a:t> </a:t>
            </a:r>
            <a:r>
              <a:rPr spc="-90" dirty="0">
                <a:solidFill>
                  <a:srgbClr val="1D1D1B"/>
                </a:solidFill>
                <a:cs typeface="Arial"/>
              </a:rPr>
              <a:t>certification.</a:t>
            </a:r>
            <a:endParaRPr dirty="0"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23150" y="1190625"/>
            <a:ext cx="3268979" cy="0"/>
          </a:xfrm>
          <a:custGeom>
            <a:avLst/>
            <a:gdLst/>
            <a:ahLst/>
            <a:cxnLst/>
            <a:rect l="l" t="t" r="r" b="b"/>
            <a:pathLst>
              <a:path w="3268979">
                <a:moveTo>
                  <a:pt x="0" y="0"/>
                </a:moveTo>
                <a:lnTo>
                  <a:pt x="3268853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190625"/>
            <a:ext cx="3504565" cy="0"/>
          </a:xfrm>
          <a:custGeom>
            <a:avLst/>
            <a:gdLst/>
            <a:ahLst/>
            <a:cxnLst/>
            <a:rect l="l" t="t" r="r" b="b"/>
            <a:pathLst>
              <a:path w="3504565">
                <a:moveTo>
                  <a:pt x="0" y="0"/>
                </a:moveTo>
                <a:lnTo>
                  <a:pt x="3504171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61321" y="693938"/>
            <a:ext cx="3804920" cy="936000"/>
          </a:xfrm>
          <a:prstGeom prst="rect">
            <a:avLst/>
          </a:prstGeom>
          <a:solidFill>
            <a:schemeClr val="bg1"/>
          </a:solidFill>
          <a:ln w="50800">
            <a:solidFill>
              <a:srgbClr val="87764E"/>
            </a:solidFill>
          </a:ln>
        </p:spPr>
        <p:txBody>
          <a:bodyPr vert="horz" wrap="square" lIns="0" tIns="2540" rIns="0" bIns="0" rtlCol="0" anchor="ctr">
            <a:spAutoFit/>
          </a:bodyPr>
          <a:lstStyle/>
          <a:p>
            <a:pPr marL="438150">
              <a:lnSpc>
                <a:spcPts val="3130"/>
              </a:lnSpc>
              <a:spcBef>
                <a:spcPts val="20"/>
              </a:spcBef>
            </a:pPr>
            <a:r>
              <a:rPr sz="2800" b="1" spc="70" dirty="0">
                <a:solidFill>
                  <a:srgbClr val="432918"/>
                </a:solidFill>
                <a:latin typeface="Arial"/>
                <a:cs typeface="Arial"/>
              </a:rPr>
              <a:t>THE</a:t>
            </a:r>
            <a:r>
              <a:rPr sz="2800" b="1" spc="-30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2800" b="1" spc="110" dirty="0">
                <a:solidFill>
                  <a:srgbClr val="432918"/>
                </a:solidFill>
                <a:latin typeface="Arial"/>
                <a:cs typeface="Arial"/>
              </a:rPr>
              <a:t>VINEYARD</a:t>
            </a:r>
            <a:endParaRPr sz="2800" b="1" dirty="0">
              <a:latin typeface="Arial"/>
              <a:cs typeface="Arial"/>
            </a:endParaRPr>
          </a:p>
          <a:p>
            <a:pPr marL="473075">
              <a:lnSpc>
                <a:spcPts val="2650"/>
              </a:lnSpc>
            </a:pPr>
            <a:r>
              <a:rPr sz="2400" b="1" spc="200" dirty="0">
                <a:solidFill>
                  <a:srgbClr val="432918"/>
                </a:solidFill>
                <a:latin typeface="Arial"/>
                <a:cs typeface="Arial"/>
              </a:rPr>
              <a:t>AND</a:t>
            </a:r>
            <a:r>
              <a:rPr sz="2400" b="1" spc="-45" dirty="0">
                <a:solidFill>
                  <a:srgbClr val="432918"/>
                </a:solidFill>
                <a:latin typeface="Arial"/>
                <a:cs typeface="Arial"/>
              </a:rPr>
              <a:t> </a:t>
            </a:r>
            <a:r>
              <a:rPr sz="2400" b="1" spc="75" dirty="0">
                <a:solidFill>
                  <a:srgbClr val="432918"/>
                </a:solidFill>
                <a:latin typeface="Arial"/>
                <a:cs typeface="Arial"/>
              </a:rPr>
              <a:t>TUPUNGATO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6496" y="353711"/>
            <a:ext cx="1463204" cy="4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9759" y="962902"/>
            <a:ext cx="3322320" cy="0"/>
          </a:xfrm>
          <a:custGeom>
            <a:avLst/>
            <a:gdLst/>
            <a:ahLst/>
            <a:cxnLst/>
            <a:rect l="l" t="t" r="r" b="b"/>
            <a:pathLst>
              <a:path w="3322320">
                <a:moveTo>
                  <a:pt x="0" y="0"/>
                </a:moveTo>
                <a:lnTo>
                  <a:pt x="3322243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62902"/>
            <a:ext cx="3322320" cy="0"/>
          </a:xfrm>
          <a:custGeom>
            <a:avLst/>
            <a:gdLst/>
            <a:ahLst/>
            <a:cxnLst/>
            <a:rect l="l" t="t" r="r" b="b"/>
            <a:pathLst>
              <a:path w="3322320">
                <a:moveTo>
                  <a:pt x="0" y="0"/>
                </a:moveTo>
                <a:lnTo>
                  <a:pt x="3322243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2244" y="671432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099"/>
                </a:lnTo>
              </a:path>
            </a:pathLst>
          </a:custGeom>
          <a:ln w="527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69760" y="670823"/>
            <a:ext cx="0" cy="673100"/>
          </a:xfrm>
          <a:custGeom>
            <a:avLst/>
            <a:gdLst/>
            <a:ahLst/>
            <a:cxnLst/>
            <a:rect l="l" t="t" r="r" b="b"/>
            <a:pathLst>
              <a:path h="673100">
                <a:moveTo>
                  <a:pt x="0" y="0"/>
                </a:moveTo>
                <a:lnTo>
                  <a:pt x="0" y="673074"/>
                </a:lnTo>
              </a:path>
            </a:pathLst>
          </a:custGeom>
          <a:ln w="527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8609" y="670827"/>
            <a:ext cx="3994785" cy="673100"/>
          </a:xfrm>
          <a:custGeom>
            <a:avLst/>
            <a:gdLst/>
            <a:ahLst/>
            <a:cxnLst/>
            <a:rect l="l" t="t" r="r" b="b"/>
            <a:pathLst>
              <a:path w="3994784" h="673100">
                <a:moveTo>
                  <a:pt x="3994785" y="673074"/>
                </a:moveTo>
                <a:lnTo>
                  <a:pt x="0" y="673074"/>
                </a:lnTo>
                <a:lnTo>
                  <a:pt x="0" y="0"/>
                </a:lnTo>
                <a:lnTo>
                  <a:pt x="3994785" y="0"/>
                </a:lnTo>
                <a:lnTo>
                  <a:pt x="3994785" y="673074"/>
                </a:lnTo>
                <a:close/>
              </a:path>
            </a:pathLst>
          </a:custGeom>
          <a:ln w="508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97023" y="784806"/>
            <a:ext cx="3299353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495">
              <a:lnSpc>
                <a:spcPct val="100000"/>
              </a:lnSpc>
            </a:pPr>
            <a:r>
              <a:rPr b="1" spc="240" dirty="0"/>
              <a:t>WHY</a:t>
            </a:r>
            <a:r>
              <a:rPr b="1" spc="-10" dirty="0"/>
              <a:t> </a:t>
            </a:r>
            <a:r>
              <a:rPr b="1" spc="105" dirty="0"/>
              <a:t>ORGANIC?</a:t>
            </a:r>
          </a:p>
        </p:txBody>
      </p:sp>
      <p:sp>
        <p:nvSpPr>
          <p:cNvPr id="8" name="object 8"/>
          <p:cNvSpPr/>
          <p:nvPr/>
        </p:nvSpPr>
        <p:spPr>
          <a:xfrm>
            <a:off x="3991052" y="4682488"/>
            <a:ext cx="5497195" cy="0"/>
          </a:xfrm>
          <a:custGeom>
            <a:avLst/>
            <a:gdLst/>
            <a:ahLst/>
            <a:cxnLst/>
            <a:rect l="l" t="t" r="r" b="b"/>
            <a:pathLst>
              <a:path w="5497195">
                <a:moveTo>
                  <a:pt x="5496877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51905"/>
            <a:ext cx="10692003" cy="140284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1519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2" y="0"/>
                </a:lnTo>
              </a:path>
            </a:pathLst>
          </a:custGeom>
          <a:ln w="762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27664" y="1616470"/>
            <a:ext cx="8392160" cy="4110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3189" algn="just">
              <a:lnSpc>
                <a:spcPct val="118400"/>
              </a:lnSpc>
            </a:pPr>
            <a:r>
              <a:rPr sz="1900" spc="-295" dirty="0">
                <a:solidFill>
                  <a:srgbClr val="1D1D1B"/>
                </a:solidFill>
                <a:latin typeface="Arial"/>
                <a:cs typeface="Arial"/>
              </a:rPr>
              <a:t>We </a:t>
            </a:r>
            <a:r>
              <a:rPr sz="1900" spc="-125" dirty="0">
                <a:solidFill>
                  <a:srgbClr val="1D1D1B"/>
                </a:solidFill>
                <a:latin typeface="Arial"/>
                <a:cs typeface="Arial"/>
              </a:rPr>
              <a:t>believe </a:t>
            </a:r>
            <a:r>
              <a:rPr sz="1900" spc="-50" dirty="0">
                <a:solidFill>
                  <a:srgbClr val="1D1D1B"/>
                </a:solidFill>
                <a:latin typeface="Arial"/>
                <a:cs typeface="Arial"/>
              </a:rPr>
              <a:t>that </a:t>
            </a:r>
            <a:r>
              <a:rPr sz="1900" spc="-95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900" spc="-90" dirty="0">
                <a:solidFill>
                  <a:srgbClr val="1D1D1B"/>
                </a:solidFill>
                <a:latin typeface="Arial"/>
                <a:cs typeface="Arial"/>
              </a:rPr>
              <a:t>healthier </a:t>
            </a:r>
            <a:r>
              <a:rPr sz="1900" spc="-95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900" spc="-130" dirty="0">
                <a:solidFill>
                  <a:srgbClr val="1D1D1B"/>
                </a:solidFill>
                <a:latin typeface="Arial"/>
                <a:cs typeface="Arial"/>
              </a:rPr>
              <a:t>vineyard, </a:t>
            </a:r>
            <a:r>
              <a:rPr sz="1900" spc="-95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900" spc="-80" dirty="0">
                <a:solidFill>
                  <a:srgbClr val="1D1D1B"/>
                </a:solidFill>
                <a:latin typeface="Arial"/>
                <a:cs typeface="Arial"/>
              </a:rPr>
              <a:t>better </a:t>
            </a:r>
            <a:r>
              <a:rPr sz="1900" spc="-95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900" spc="-40" dirty="0">
                <a:solidFill>
                  <a:srgbClr val="1D1D1B"/>
                </a:solidFill>
                <a:latin typeface="Arial"/>
                <a:cs typeface="Arial"/>
              </a:rPr>
              <a:t>fruit, </a:t>
            </a:r>
            <a:r>
              <a:rPr sz="1900" spc="-150" dirty="0">
                <a:solidFill>
                  <a:srgbClr val="1D1D1B"/>
                </a:solidFill>
                <a:latin typeface="Arial"/>
                <a:cs typeface="Arial"/>
              </a:rPr>
              <a:t>and </a:t>
            </a:r>
            <a:r>
              <a:rPr sz="1900" spc="-45" dirty="0">
                <a:solidFill>
                  <a:srgbClr val="1D1D1B"/>
                </a:solidFill>
                <a:latin typeface="Arial"/>
                <a:cs typeface="Arial"/>
              </a:rPr>
              <a:t>of </a:t>
            </a:r>
            <a:r>
              <a:rPr sz="1900" spc="-125" dirty="0">
                <a:solidFill>
                  <a:srgbClr val="1D1D1B"/>
                </a:solidFill>
                <a:latin typeface="Arial"/>
                <a:cs typeface="Arial"/>
              </a:rPr>
              <a:t>course </a:t>
            </a:r>
            <a:r>
              <a:rPr sz="1900" spc="-95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900" spc="-114" dirty="0">
                <a:solidFill>
                  <a:srgbClr val="1D1D1B"/>
                </a:solidFill>
                <a:latin typeface="Arial"/>
                <a:cs typeface="Arial"/>
              </a:rPr>
              <a:t>wine. </a:t>
            </a:r>
            <a:r>
              <a:rPr sz="1900" spc="-95" dirty="0">
                <a:solidFill>
                  <a:srgbClr val="1D1D1B"/>
                </a:solidFill>
                <a:latin typeface="Arial"/>
                <a:cs typeface="Arial"/>
              </a:rPr>
              <a:t>In  other</a:t>
            </a:r>
            <a:r>
              <a:rPr sz="1900" spc="-1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30" dirty="0">
                <a:solidFill>
                  <a:srgbClr val="1D1D1B"/>
                </a:solidFill>
                <a:latin typeface="Arial"/>
                <a:cs typeface="Arial"/>
              </a:rPr>
              <a:t>words,</a:t>
            </a:r>
            <a:r>
              <a:rPr sz="1900" spc="-1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40" dirty="0">
                <a:solidFill>
                  <a:srgbClr val="1D1D1B"/>
                </a:solidFill>
                <a:latin typeface="Arial"/>
                <a:cs typeface="Arial"/>
              </a:rPr>
              <a:t>by</a:t>
            </a:r>
            <a:r>
              <a:rPr sz="1900" spc="-1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00" dirty="0">
                <a:solidFill>
                  <a:srgbClr val="1D1D1B"/>
                </a:solidFill>
                <a:latin typeface="Arial"/>
                <a:cs typeface="Arial"/>
              </a:rPr>
              <a:t>nourishing</a:t>
            </a:r>
            <a:r>
              <a:rPr sz="1900" spc="-1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95" dirty="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sz="1900" spc="-1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20" dirty="0">
                <a:solidFill>
                  <a:srgbClr val="1D1D1B"/>
                </a:solidFill>
                <a:latin typeface="Arial"/>
                <a:cs typeface="Arial"/>
              </a:rPr>
              <a:t>land,</a:t>
            </a:r>
            <a:r>
              <a:rPr sz="1900" spc="-1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50" dirty="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sz="1900" spc="-1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1D1D1B"/>
                </a:solidFill>
                <a:latin typeface="Arial"/>
                <a:cs typeface="Arial"/>
              </a:rPr>
              <a:t>treating</a:t>
            </a:r>
            <a:r>
              <a:rPr sz="1900" spc="-1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30" dirty="0">
                <a:solidFill>
                  <a:srgbClr val="1D1D1B"/>
                </a:solidFill>
                <a:latin typeface="Arial"/>
                <a:cs typeface="Arial"/>
              </a:rPr>
              <a:t>it</a:t>
            </a:r>
            <a:r>
              <a:rPr sz="1900" spc="-1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1D1D1B"/>
                </a:solidFill>
                <a:latin typeface="Arial"/>
                <a:cs typeface="Arial"/>
              </a:rPr>
              <a:t>with</a:t>
            </a:r>
            <a:r>
              <a:rPr sz="1900" spc="-1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14" dirty="0">
                <a:solidFill>
                  <a:srgbClr val="1D1D1B"/>
                </a:solidFill>
                <a:latin typeface="Arial"/>
                <a:cs typeface="Arial"/>
              </a:rPr>
              <a:t>respect,</a:t>
            </a:r>
            <a:r>
              <a:rPr sz="1900" spc="-1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80" dirty="0">
                <a:solidFill>
                  <a:srgbClr val="1D1D1B"/>
                </a:solidFill>
                <a:latin typeface="Arial"/>
                <a:cs typeface="Arial"/>
              </a:rPr>
              <a:t>we</a:t>
            </a:r>
            <a:r>
              <a:rPr sz="1900" spc="-1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30" dirty="0">
                <a:solidFill>
                  <a:srgbClr val="1D1D1B"/>
                </a:solidFill>
                <a:latin typeface="Arial"/>
                <a:cs typeface="Arial"/>
              </a:rPr>
              <a:t>know</a:t>
            </a:r>
            <a:r>
              <a:rPr sz="1900" spc="-1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1D1D1B"/>
                </a:solidFill>
                <a:latin typeface="Arial"/>
                <a:cs typeface="Arial"/>
              </a:rPr>
              <a:t>that</a:t>
            </a:r>
            <a:r>
              <a:rPr sz="1900" spc="-1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95" dirty="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sz="1900" spc="-1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10" dirty="0">
                <a:solidFill>
                  <a:srgbClr val="1D1D1B"/>
                </a:solidFill>
                <a:latin typeface="Arial"/>
                <a:cs typeface="Arial"/>
              </a:rPr>
              <a:t>land</a:t>
            </a:r>
            <a:r>
              <a:rPr sz="1900" spc="-1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1D1D1B"/>
                </a:solidFill>
                <a:latin typeface="Arial"/>
                <a:cs typeface="Arial"/>
              </a:rPr>
              <a:t>will  </a:t>
            </a:r>
            <a:r>
              <a:rPr sz="1900" spc="-120" dirty="0">
                <a:solidFill>
                  <a:srgbClr val="1D1D1B"/>
                </a:solidFill>
                <a:latin typeface="Arial"/>
                <a:cs typeface="Arial"/>
              </a:rPr>
              <a:t>give </a:t>
            </a:r>
            <a:r>
              <a:rPr sz="1900" spc="-130" dirty="0">
                <a:solidFill>
                  <a:srgbClr val="1D1D1B"/>
                </a:solidFill>
                <a:latin typeface="Arial"/>
                <a:cs typeface="Arial"/>
              </a:rPr>
              <a:t>us </a:t>
            </a:r>
            <a:r>
              <a:rPr sz="1900" spc="-125" dirty="0">
                <a:solidFill>
                  <a:srgbClr val="1D1D1B"/>
                </a:solidFill>
                <a:latin typeface="Arial"/>
                <a:cs typeface="Arial"/>
              </a:rPr>
              <a:t>back </a:t>
            </a:r>
            <a:r>
              <a:rPr sz="1900" spc="-25" dirty="0">
                <a:solidFill>
                  <a:srgbClr val="1D1D1B"/>
                </a:solidFill>
                <a:latin typeface="Arial"/>
                <a:cs typeface="Arial"/>
              </a:rPr>
              <a:t>its </a:t>
            </a:r>
            <a:r>
              <a:rPr sz="1900" spc="-70" dirty="0">
                <a:solidFill>
                  <a:srgbClr val="1D1D1B"/>
                </a:solidFill>
                <a:latin typeface="Arial"/>
                <a:cs typeface="Arial"/>
              </a:rPr>
              <a:t>finest</a:t>
            </a:r>
            <a:r>
              <a:rPr sz="1900" spc="-18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1D1D1B"/>
                </a:solidFill>
                <a:latin typeface="Arial"/>
                <a:cs typeface="Arial"/>
              </a:rPr>
              <a:t>fruits.</a:t>
            </a:r>
            <a:endParaRPr sz="1900" dirty="0">
              <a:latin typeface="Arial"/>
              <a:cs typeface="Arial"/>
            </a:endParaRPr>
          </a:p>
          <a:p>
            <a:pPr marL="12700" marR="123189" algn="just">
              <a:lnSpc>
                <a:spcPct val="118400"/>
              </a:lnSpc>
              <a:spcBef>
                <a:spcPts val="700"/>
              </a:spcBef>
            </a:pP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Organic </a:t>
            </a:r>
            <a:r>
              <a:rPr sz="1900" spc="-105" dirty="0">
                <a:solidFill>
                  <a:srgbClr val="1D1D1B"/>
                </a:solidFill>
                <a:latin typeface="Arial"/>
                <a:cs typeface="Arial"/>
              </a:rPr>
              <a:t>farming, </a:t>
            </a:r>
            <a:r>
              <a:rPr sz="1900" spc="-60" dirty="0">
                <a:solidFill>
                  <a:srgbClr val="1D1D1B"/>
                </a:solidFill>
                <a:latin typeface="Arial"/>
                <a:cs typeface="Arial"/>
              </a:rPr>
              <a:t>is </a:t>
            </a:r>
            <a:r>
              <a:rPr sz="1900" spc="-175" dirty="0">
                <a:solidFill>
                  <a:srgbClr val="1D1D1B"/>
                </a:solidFill>
                <a:latin typeface="Arial"/>
                <a:cs typeface="Arial"/>
              </a:rPr>
              <a:t>a </a:t>
            </a:r>
            <a:r>
              <a:rPr sz="1900" spc="-105" dirty="0">
                <a:solidFill>
                  <a:srgbClr val="1D1D1B"/>
                </a:solidFill>
                <a:latin typeface="Arial"/>
                <a:cs typeface="Arial"/>
              </a:rPr>
              <a:t>global </a:t>
            </a:r>
            <a:r>
              <a:rPr sz="1900" spc="-125" dirty="0">
                <a:solidFill>
                  <a:srgbClr val="1D1D1B"/>
                </a:solidFill>
                <a:latin typeface="Arial"/>
                <a:cs typeface="Arial"/>
              </a:rPr>
              <a:t>system </a:t>
            </a:r>
            <a:r>
              <a:rPr sz="1900" spc="-45" dirty="0">
                <a:solidFill>
                  <a:srgbClr val="1D1D1B"/>
                </a:solidFill>
                <a:latin typeface="Arial"/>
                <a:cs typeface="Arial"/>
              </a:rPr>
              <a:t>of </a:t>
            </a:r>
            <a:r>
              <a:rPr sz="1900" spc="-95" dirty="0">
                <a:solidFill>
                  <a:srgbClr val="1D1D1B"/>
                </a:solidFill>
                <a:latin typeface="Arial"/>
                <a:cs typeface="Arial"/>
              </a:rPr>
              <a:t>production </a:t>
            </a:r>
            <a:r>
              <a:rPr sz="1900" spc="-145" dirty="0">
                <a:solidFill>
                  <a:srgbClr val="1D1D1B"/>
                </a:solidFill>
                <a:latin typeface="Arial"/>
                <a:cs typeface="Arial"/>
              </a:rPr>
              <a:t>management </a:t>
            </a:r>
            <a:r>
              <a:rPr sz="1900" spc="-50" dirty="0">
                <a:solidFill>
                  <a:srgbClr val="1D1D1B"/>
                </a:solidFill>
                <a:latin typeface="Arial"/>
                <a:cs typeface="Arial"/>
              </a:rPr>
              <a:t>that </a:t>
            </a:r>
            <a:r>
              <a:rPr sz="1900" spc="-100" dirty="0">
                <a:solidFill>
                  <a:srgbClr val="1D1D1B"/>
                </a:solidFill>
                <a:latin typeface="Arial"/>
                <a:cs typeface="Arial"/>
              </a:rPr>
              <a:t>forments </a:t>
            </a:r>
            <a:r>
              <a:rPr sz="1900" spc="-160" dirty="0">
                <a:solidFill>
                  <a:srgbClr val="1D1D1B"/>
                </a:solidFill>
                <a:latin typeface="Arial"/>
                <a:cs typeface="Arial"/>
              </a:rPr>
              <a:t>and  </a:t>
            </a:r>
            <a:r>
              <a:rPr sz="1900" spc="-75" dirty="0" smtClean="0">
                <a:solidFill>
                  <a:srgbClr val="1D1D1B"/>
                </a:solidFill>
                <a:latin typeface="Arial"/>
                <a:cs typeface="Arial"/>
              </a:rPr>
              <a:t>highlights</a:t>
            </a:r>
            <a:r>
              <a:rPr lang="en-US" sz="1900" spc="-75" dirty="0" smtClean="0">
                <a:solidFill>
                  <a:srgbClr val="1D1D1B"/>
                </a:solidFill>
                <a:latin typeface="Arial"/>
                <a:cs typeface="Arial"/>
              </a:rPr>
              <a:t> healthy </a:t>
            </a:r>
            <a:r>
              <a:rPr sz="1900" spc="-130" dirty="0" smtClean="0">
                <a:solidFill>
                  <a:srgbClr val="1D1D1B"/>
                </a:solidFill>
                <a:latin typeface="Arial"/>
                <a:cs typeface="Arial"/>
              </a:rPr>
              <a:t>agroecosystems</a:t>
            </a:r>
            <a:r>
              <a:rPr sz="1900" spc="-130" dirty="0">
                <a:solidFill>
                  <a:srgbClr val="1D1D1B"/>
                </a:solidFill>
                <a:latin typeface="Arial"/>
                <a:cs typeface="Arial"/>
              </a:rPr>
              <a:t>, </a:t>
            </a:r>
            <a:r>
              <a:rPr sz="1900" spc="-85" dirty="0">
                <a:solidFill>
                  <a:srgbClr val="1D1D1B"/>
                </a:solidFill>
                <a:latin typeface="Arial"/>
                <a:cs typeface="Arial"/>
              </a:rPr>
              <a:t>including </a:t>
            </a:r>
            <a:r>
              <a:rPr sz="1900" spc="-25" dirty="0">
                <a:solidFill>
                  <a:srgbClr val="1D1D1B"/>
                </a:solidFill>
                <a:latin typeface="Arial"/>
                <a:cs typeface="Arial"/>
              </a:rPr>
              <a:t>its </a:t>
            </a:r>
            <a:r>
              <a:rPr sz="1900" spc="-105" dirty="0">
                <a:solidFill>
                  <a:srgbClr val="1D1D1B"/>
                </a:solidFill>
                <a:latin typeface="Arial"/>
                <a:cs typeface="Arial"/>
              </a:rPr>
              <a:t>diversity, </a:t>
            </a:r>
            <a:r>
              <a:rPr sz="1900" spc="-114" dirty="0">
                <a:solidFill>
                  <a:srgbClr val="1D1D1B"/>
                </a:solidFill>
                <a:latin typeface="Arial"/>
                <a:cs typeface="Arial"/>
              </a:rPr>
              <a:t>cycles, </a:t>
            </a: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and </a:t>
            </a:r>
            <a:r>
              <a:rPr sz="1900" spc="-95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900" spc="-85" dirty="0">
                <a:solidFill>
                  <a:srgbClr val="1D1D1B"/>
                </a:solidFill>
                <a:latin typeface="Arial"/>
                <a:cs typeface="Arial"/>
              </a:rPr>
              <a:t>soils  </a:t>
            </a:r>
            <a:r>
              <a:rPr sz="1900" spc="-80" dirty="0">
                <a:solidFill>
                  <a:srgbClr val="1D1D1B"/>
                </a:solidFill>
                <a:latin typeface="Arial"/>
                <a:cs typeface="Arial"/>
              </a:rPr>
              <a:t>biological </a:t>
            </a:r>
            <a:r>
              <a:rPr sz="1900" spc="-75" dirty="0">
                <a:solidFill>
                  <a:srgbClr val="1D1D1B"/>
                </a:solidFill>
                <a:latin typeface="Arial"/>
                <a:cs typeface="Arial"/>
              </a:rPr>
              <a:t>activity. </a:t>
            </a:r>
            <a:r>
              <a:rPr sz="1900" spc="-125" dirty="0">
                <a:solidFill>
                  <a:srgbClr val="1D1D1B"/>
                </a:solidFill>
                <a:latin typeface="Arial"/>
                <a:cs typeface="Arial"/>
              </a:rPr>
              <a:t>This </a:t>
            </a:r>
            <a:r>
              <a:rPr sz="1900" spc="-60" dirty="0">
                <a:solidFill>
                  <a:srgbClr val="1D1D1B"/>
                </a:solidFill>
                <a:latin typeface="Arial"/>
                <a:cs typeface="Arial"/>
              </a:rPr>
              <a:t>is </a:t>
            </a:r>
            <a:r>
              <a:rPr sz="1900" spc="-140" dirty="0">
                <a:solidFill>
                  <a:srgbClr val="1D1D1B"/>
                </a:solidFill>
                <a:latin typeface="Arial"/>
                <a:cs typeface="Arial"/>
              </a:rPr>
              <a:t>acheived by </a:t>
            </a:r>
            <a:r>
              <a:rPr sz="1900" spc="-114" dirty="0">
                <a:solidFill>
                  <a:srgbClr val="1D1D1B"/>
                </a:solidFill>
                <a:latin typeface="Arial"/>
                <a:cs typeface="Arial"/>
              </a:rPr>
              <a:t>applying </a:t>
            </a:r>
            <a:r>
              <a:rPr lang="en-US" sz="1900" spc="25" dirty="0" smtClean="0">
                <a:solidFill>
                  <a:srgbClr val="1D1D1B"/>
                </a:solidFill>
                <a:latin typeface="Arial"/>
                <a:cs typeface="Arial"/>
              </a:rPr>
              <a:t>only</a:t>
            </a:r>
            <a:r>
              <a:rPr sz="1900" spc="-105" dirty="0" smtClean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14" dirty="0">
                <a:solidFill>
                  <a:srgbClr val="1D1D1B"/>
                </a:solidFill>
                <a:latin typeface="Arial"/>
                <a:cs typeface="Arial"/>
              </a:rPr>
              <a:t>agronomical, </a:t>
            </a:r>
            <a:r>
              <a:rPr sz="1900" spc="-80" dirty="0">
                <a:solidFill>
                  <a:srgbClr val="1D1D1B"/>
                </a:solidFill>
                <a:latin typeface="Arial"/>
                <a:cs typeface="Arial"/>
              </a:rPr>
              <a:t>biological </a:t>
            </a:r>
            <a:r>
              <a:rPr sz="1900" spc="-160" dirty="0">
                <a:solidFill>
                  <a:srgbClr val="1D1D1B"/>
                </a:solidFill>
                <a:latin typeface="Arial"/>
                <a:cs typeface="Arial"/>
              </a:rPr>
              <a:t>and  </a:t>
            </a:r>
            <a:r>
              <a:rPr sz="1900" spc="-114" dirty="0">
                <a:solidFill>
                  <a:srgbClr val="1D1D1B"/>
                </a:solidFill>
                <a:latin typeface="Arial"/>
                <a:cs typeface="Arial"/>
              </a:rPr>
              <a:t>mecanical </a:t>
            </a:r>
            <a:r>
              <a:rPr sz="1900" spc="-120" dirty="0">
                <a:solidFill>
                  <a:srgbClr val="1D1D1B"/>
                </a:solidFill>
                <a:latin typeface="Arial"/>
                <a:cs typeface="Arial"/>
              </a:rPr>
              <a:t>methods </a:t>
            </a: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as </a:t>
            </a:r>
            <a:r>
              <a:rPr sz="1900" spc="-145" dirty="0">
                <a:solidFill>
                  <a:srgbClr val="1D1D1B"/>
                </a:solidFill>
                <a:latin typeface="Arial"/>
                <a:cs typeface="Arial"/>
              </a:rPr>
              <a:t>opposed </a:t>
            </a:r>
            <a:r>
              <a:rPr sz="1900" spc="-55" dirty="0">
                <a:solidFill>
                  <a:srgbClr val="1D1D1B"/>
                </a:solidFill>
                <a:latin typeface="Arial"/>
                <a:cs typeface="Arial"/>
              </a:rPr>
              <a:t>to </a:t>
            </a:r>
            <a:r>
              <a:rPr sz="1900" spc="-90" dirty="0">
                <a:solidFill>
                  <a:srgbClr val="1D1D1B"/>
                </a:solidFill>
                <a:latin typeface="Arial"/>
                <a:cs typeface="Arial"/>
              </a:rPr>
              <a:t>synthetic</a:t>
            </a:r>
            <a:r>
              <a:rPr sz="190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95" dirty="0">
                <a:solidFill>
                  <a:srgbClr val="1D1D1B"/>
                </a:solidFill>
                <a:latin typeface="Arial"/>
                <a:cs typeface="Arial"/>
              </a:rPr>
              <a:t>material.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2740660">
              <a:lnSpc>
                <a:spcPct val="100000"/>
              </a:lnSpc>
            </a:pPr>
            <a:r>
              <a:rPr sz="1700" spc="55" dirty="0">
                <a:solidFill>
                  <a:srgbClr val="432918"/>
                </a:solidFill>
                <a:latin typeface="Arial"/>
                <a:cs typeface="Arial"/>
              </a:rPr>
              <a:t>OBJECTIVES</a:t>
            </a:r>
            <a:endParaRPr sz="1700" dirty="0">
              <a:latin typeface="Arial"/>
              <a:cs typeface="Arial"/>
            </a:endParaRPr>
          </a:p>
          <a:p>
            <a:pPr marL="2962910">
              <a:lnSpc>
                <a:spcPct val="100000"/>
              </a:lnSpc>
              <a:spcBef>
                <a:spcPts val="1510"/>
              </a:spcBef>
            </a:pPr>
            <a:r>
              <a:rPr lang="en-US" sz="1400" spc="-114" dirty="0" smtClean="0">
                <a:solidFill>
                  <a:srgbClr val="1D1D1B"/>
                </a:solidFill>
                <a:latin typeface="Arial"/>
                <a:cs typeface="Arial"/>
              </a:rPr>
              <a:t>NO</a:t>
            </a:r>
            <a:r>
              <a:rPr sz="1400" spc="-60" dirty="0" smtClean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1D1D1B"/>
                </a:solidFill>
                <a:latin typeface="Arial"/>
                <a:cs typeface="Arial"/>
              </a:rPr>
              <a:t>chemical </a:t>
            </a:r>
            <a:r>
              <a:rPr sz="1400" spc="-75" dirty="0">
                <a:solidFill>
                  <a:srgbClr val="1D1D1B"/>
                </a:solidFill>
                <a:latin typeface="Arial"/>
                <a:cs typeface="Arial"/>
              </a:rPr>
              <a:t>products </a:t>
            </a:r>
            <a:r>
              <a:rPr sz="1400" spc="-100" dirty="0">
                <a:solidFill>
                  <a:srgbClr val="1D1D1B"/>
                </a:solidFill>
                <a:latin typeface="Arial"/>
                <a:cs typeface="Arial"/>
              </a:rPr>
              <a:t>such </a:t>
            </a:r>
            <a:r>
              <a:rPr sz="1400" spc="-114" dirty="0">
                <a:solidFill>
                  <a:srgbClr val="1D1D1B"/>
                </a:solidFill>
                <a:latin typeface="Arial"/>
                <a:cs typeface="Arial"/>
              </a:rPr>
              <a:t>as </a:t>
            </a:r>
            <a:r>
              <a:rPr sz="1400" spc="-75" dirty="0">
                <a:solidFill>
                  <a:srgbClr val="1D1D1B"/>
                </a:solidFill>
                <a:latin typeface="Arial"/>
                <a:cs typeface="Arial"/>
              </a:rPr>
              <a:t>pesticides, </a:t>
            </a:r>
            <a:r>
              <a:rPr sz="1400" spc="-90" dirty="0">
                <a:solidFill>
                  <a:srgbClr val="1D1D1B"/>
                </a:solidFill>
                <a:latin typeface="Arial"/>
                <a:cs typeface="Arial"/>
              </a:rPr>
              <a:t>herbicides, </a:t>
            </a:r>
            <a:r>
              <a:rPr sz="1400" spc="-114" dirty="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sz="1400" spc="15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1D1D1B"/>
                </a:solidFill>
                <a:latin typeface="Arial"/>
                <a:cs typeface="Arial"/>
              </a:rPr>
              <a:t>fertelizers.</a:t>
            </a:r>
            <a:endParaRPr sz="1400" dirty="0">
              <a:latin typeface="Arial"/>
              <a:cs typeface="Arial"/>
            </a:endParaRPr>
          </a:p>
          <a:p>
            <a:pPr marL="2962910">
              <a:spcBef>
                <a:spcPts val="920"/>
              </a:spcBef>
            </a:pPr>
            <a:r>
              <a:rPr lang="en-US" sz="1400" spc="-155" dirty="0">
                <a:solidFill>
                  <a:srgbClr val="1D1D1B"/>
                </a:solidFill>
                <a:latin typeface="Arial"/>
                <a:cs typeface="Arial"/>
              </a:rPr>
              <a:t>Use </a:t>
            </a:r>
            <a:r>
              <a:rPr lang="en-US" sz="1400" spc="-75" dirty="0">
                <a:solidFill>
                  <a:srgbClr val="1D1D1B"/>
                </a:solidFill>
                <a:latin typeface="Arial"/>
                <a:cs typeface="Arial"/>
              </a:rPr>
              <a:t>healthy </a:t>
            </a:r>
            <a:r>
              <a:rPr lang="en-US" sz="1400" spc="-110" dirty="0">
                <a:solidFill>
                  <a:srgbClr val="1D1D1B"/>
                </a:solidFill>
                <a:latin typeface="Arial"/>
                <a:cs typeface="Arial"/>
              </a:rPr>
              <a:t>and </a:t>
            </a:r>
            <a:r>
              <a:rPr lang="en-US" sz="1400" spc="-65" dirty="0">
                <a:solidFill>
                  <a:srgbClr val="1D1D1B"/>
                </a:solidFill>
                <a:latin typeface="Arial"/>
                <a:cs typeface="Arial"/>
              </a:rPr>
              <a:t>natural </a:t>
            </a:r>
            <a:r>
              <a:rPr lang="en-US" sz="1400" spc="-75" dirty="0">
                <a:solidFill>
                  <a:srgbClr val="1D1D1B"/>
                </a:solidFill>
                <a:latin typeface="Arial"/>
                <a:cs typeface="Arial"/>
              </a:rPr>
              <a:t>products </a:t>
            </a:r>
            <a:r>
              <a:rPr lang="en-US" sz="1400" spc="-40" dirty="0">
                <a:solidFill>
                  <a:srgbClr val="1D1D1B"/>
                </a:solidFill>
                <a:latin typeface="Arial"/>
                <a:cs typeface="Arial"/>
              </a:rPr>
              <a:t>that </a:t>
            </a:r>
            <a:r>
              <a:rPr lang="en-US" sz="1400" spc="-65" dirty="0">
                <a:solidFill>
                  <a:srgbClr val="1D1D1B"/>
                </a:solidFill>
                <a:latin typeface="Arial"/>
                <a:cs typeface="Arial"/>
              </a:rPr>
              <a:t>maintain </a:t>
            </a:r>
            <a:r>
              <a:rPr lang="en-US" sz="1400" spc="-70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lang="en-US" sz="1400" spc="-45" dirty="0">
                <a:solidFill>
                  <a:srgbClr val="1D1D1B"/>
                </a:solidFill>
                <a:latin typeface="Arial"/>
                <a:cs typeface="Arial"/>
              </a:rPr>
              <a:t>soil </a:t>
            </a:r>
            <a:r>
              <a:rPr lang="en-US" sz="1400" spc="-75" dirty="0">
                <a:solidFill>
                  <a:srgbClr val="1D1D1B"/>
                </a:solidFill>
                <a:latin typeface="Arial"/>
                <a:cs typeface="Arial"/>
              </a:rPr>
              <a:t>healthy  </a:t>
            </a:r>
            <a:r>
              <a:rPr lang="en-US" sz="1400" spc="-110" dirty="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lang="en-US" sz="1400" spc="-10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lang="en-US" sz="1400" spc="-85" dirty="0" smtClean="0">
                <a:solidFill>
                  <a:srgbClr val="1D1D1B"/>
                </a:solidFill>
                <a:latin typeface="Arial"/>
                <a:cs typeface="Arial"/>
              </a:rPr>
              <a:t>durable.</a:t>
            </a:r>
          </a:p>
          <a:p>
            <a:pPr marL="2962910">
              <a:lnSpc>
                <a:spcPct val="100000"/>
              </a:lnSpc>
              <a:spcBef>
                <a:spcPts val="920"/>
              </a:spcBef>
            </a:pPr>
            <a:r>
              <a:rPr lang="en-US" sz="1400" spc="-85" dirty="0" smtClean="0">
                <a:solidFill>
                  <a:srgbClr val="1D1D1B"/>
                </a:solidFill>
                <a:latin typeface="Arial"/>
                <a:cs typeface="Arial"/>
              </a:rPr>
              <a:t>Efficient use of</a:t>
            </a:r>
            <a:r>
              <a:rPr sz="1400" spc="-80" dirty="0" smtClean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400" spc="-65" dirty="0" smtClean="0">
                <a:solidFill>
                  <a:srgbClr val="1D1D1B"/>
                </a:solidFill>
                <a:latin typeface="Arial"/>
                <a:cs typeface="Arial"/>
              </a:rPr>
              <a:t>natural </a:t>
            </a:r>
            <a:r>
              <a:rPr sz="1400" spc="-95" dirty="0" smtClean="0">
                <a:solidFill>
                  <a:srgbClr val="1D1D1B"/>
                </a:solidFill>
                <a:latin typeface="Arial"/>
                <a:cs typeface="Arial"/>
              </a:rPr>
              <a:t>resources </a:t>
            </a:r>
            <a:r>
              <a:rPr sz="1400" spc="-90" dirty="0" smtClean="0">
                <a:solidFill>
                  <a:srgbClr val="1D1D1B"/>
                </a:solidFill>
                <a:latin typeface="Arial"/>
                <a:cs typeface="Arial"/>
              </a:rPr>
              <a:t>such </a:t>
            </a:r>
            <a:r>
              <a:rPr sz="1400" spc="-110" dirty="0" smtClean="0">
                <a:solidFill>
                  <a:srgbClr val="1D1D1B"/>
                </a:solidFill>
                <a:latin typeface="Arial"/>
                <a:cs typeface="Arial"/>
              </a:rPr>
              <a:t>as</a:t>
            </a:r>
            <a:r>
              <a:rPr sz="1400" spc="-70" dirty="0" smtClean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400" spc="-90" dirty="0" smtClean="0">
                <a:solidFill>
                  <a:srgbClr val="1D1D1B"/>
                </a:solidFill>
                <a:latin typeface="Arial"/>
                <a:cs typeface="Arial"/>
              </a:rPr>
              <a:t>water</a:t>
            </a:r>
            <a:r>
              <a:rPr lang="en-US" sz="1400" spc="-90" dirty="0" smtClean="0">
                <a:solidFill>
                  <a:srgbClr val="1D1D1B"/>
                </a:solidFill>
                <a:latin typeface="Arial"/>
                <a:cs typeface="Arial"/>
              </a:rPr>
              <a:t> and sun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7100" y="4675505"/>
            <a:ext cx="898525" cy="96520"/>
          </a:xfrm>
          <a:custGeom>
            <a:avLst/>
            <a:gdLst/>
            <a:ahLst/>
            <a:cxnLst/>
            <a:rect l="l" t="t" r="r" b="b"/>
            <a:pathLst>
              <a:path w="898525" h="96520">
                <a:moveTo>
                  <a:pt x="832980" y="1587"/>
                </a:moveTo>
                <a:lnTo>
                  <a:pt x="810882" y="1587"/>
                </a:lnTo>
                <a:lnTo>
                  <a:pt x="845045" y="55664"/>
                </a:lnTo>
                <a:lnTo>
                  <a:pt x="845045" y="94780"/>
                </a:lnTo>
                <a:lnTo>
                  <a:pt x="863841" y="94780"/>
                </a:lnTo>
                <a:lnTo>
                  <a:pt x="863873" y="55664"/>
                </a:lnTo>
                <a:lnTo>
                  <a:pt x="874682" y="38544"/>
                </a:lnTo>
                <a:lnTo>
                  <a:pt x="854811" y="38544"/>
                </a:lnTo>
                <a:lnTo>
                  <a:pt x="832980" y="1587"/>
                </a:lnTo>
                <a:close/>
              </a:path>
              <a:path w="898525" h="96520">
                <a:moveTo>
                  <a:pt x="898017" y="1587"/>
                </a:moveTo>
                <a:lnTo>
                  <a:pt x="876427" y="1587"/>
                </a:lnTo>
                <a:lnTo>
                  <a:pt x="854811" y="38544"/>
                </a:lnTo>
                <a:lnTo>
                  <a:pt x="874682" y="38544"/>
                </a:lnTo>
                <a:lnTo>
                  <a:pt x="898017" y="1587"/>
                </a:lnTo>
                <a:close/>
              </a:path>
              <a:path w="898525" h="96520">
                <a:moveTo>
                  <a:pt x="771296" y="1587"/>
                </a:moveTo>
                <a:lnTo>
                  <a:pt x="726681" y="1587"/>
                </a:lnTo>
                <a:lnTo>
                  <a:pt x="726681" y="94780"/>
                </a:lnTo>
                <a:lnTo>
                  <a:pt x="770356" y="94729"/>
                </a:lnTo>
                <a:lnTo>
                  <a:pt x="802266" y="79082"/>
                </a:lnTo>
                <a:lnTo>
                  <a:pt x="745477" y="79082"/>
                </a:lnTo>
                <a:lnTo>
                  <a:pt x="745477" y="54127"/>
                </a:lnTo>
                <a:lnTo>
                  <a:pt x="800286" y="54127"/>
                </a:lnTo>
                <a:lnTo>
                  <a:pt x="799998" y="53771"/>
                </a:lnTo>
                <a:lnTo>
                  <a:pt x="797115" y="49834"/>
                </a:lnTo>
                <a:lnTo>
                  <a:pt x="792594" y="47053"/>
                </a:lnTo>
                <a:lnTo>
                  <a:pt x="787082" y="45300"/>
                </a:lnTo>
                <a:lnTo>
                  <a:pt x="791032" y="43433"/>
                </a:lnTo>
                <a:lnTo>
                  <a:pt x="794207" y="40779"/>
                </a:lnTo>
                <a:lnTo>
                  <a:pt x="795531" y="38696"/>
                </a:lnTo>
                <a:lnTo>
                  <a:pt x="745477" y="38696"/>
                </a:lnTo>
                <a:lnTo>
                  <a:pt x="745477" y="17094"/>
                </a:lnTo>
                <a:lnTo>
                  <a:pt x="798845" y="17094"/>
                </a:lnTo>
                <a:lnTo>
                  <a:pt x="797255" y="14135"/>
                </a:lnTo>
                <a:lnTo>
                  <a:pt x="776719" y="2006"/>
                </a:lnTo>
                <a:lnTo>
                  <a:pt x="771296" y="1587"/>
                </a:lnTo>
                <a:close/>
              </a:path>
              <a:path w="898525" h="96520">
                <a:moveTo>
                  <a:pt x="800286" y="54127"/>
                </a:moveTo>
                <a:lnTo>
                  <a:pt x="769175" y="54127"/>
                </a:lnTo>
                <a:lnTo>
                  <a:pt x="774738" y="54648"/>
                </a:lnTo>
                <a:lnTo>
                  <a:pt x="779907" y="56426"/>
                </a:lnTo>
                <a:lnTo>
                  <a:pt x="781888" y="57899"/>
                </a:lnTo>
                <a:lnTo>
                  <a:pt x="784542" y="61696"/>
                </a:lnTo>
                <a:lnTo>
                  <a:pt x="785190" y="64122"/>
                </a:lnTo>
                <a:lnTo>
                  <a:pt x="785190" y="70180"/>
                </a:lnTo>
                <a:lnTo>
                  <a:pt x="784390" y="72821"/>
                </a:lnTo>
                <a:lnTo>
                  <a:pt x="780821" y="76771"/>
                </a:lnTo>
                <a:lnTo>
                  <a:pt x="778560" y="78016"/>
                </a:lnTo>
                <a:lnTo>
                  <a:pt x="775779" y="78536"/>
                </a:lnTo>
                <a:lnTo>
                  <a:pt x="773938" y="78955"/>
                </a:lnTo>
                <a:lnTo>
                  <a:pt x="769569" y="79082"/>
                </a:lnTo>
                <a:lnTo>
                  <a:pt x="802266" y="79082"/>
                </a:lnTo>
                <a:lnTo>
                  <a:pt x="803719" y="76149"/>
                </a:lnTo>
                <a:lnTo>
                  <a:pt x="804659" y="72008"/>
                </a:lnTo>
                <a:lnTo>
                  <a:pt x="804659" y="62407"/>
                </a:lnTo>
                <a:lnTo>
                  <a:pt x="803198" y="57721"/>
                </a:lnTo>
                <a:lnTo>
                  <a:pt x="800286" y="54127"/>
                </a:lnTo>
                <a:close/>
              </a:path>
              <a:path w="898525" h="96520">
                <a:moveTo>
                  <a:pt x="798845" y="17094"/>
                </a:moveTo>
                <a:lnTo>
                  <a:pt x="765060" y="17094"/>
                </a:lnTo>
                <a:lnTo>
                  <a:pt x="770496" y="17246"/>
                </a:lnTo>
                <a:lnTo>
                  <a:pt x="772363" y="17513"/>
                </a:lnTo>
                <a:lnTo>
                  <a:pt x="781761" y="24955"/>
                </a:lnTo>
                <a:lnTo>
                  <a:pt x="781761" y="30708"/>
                </a:lnTo>
                <a:lnTo>
                  <a:pt x="780821" y="33261"/>
                </a:lnTo>
                <a:lnTo>
                  <a:pt x="778967" y="35077"/>
                </a:lnTo>
                <a:lnTo>
                  <a:pt x="777100" y="36956"/>
                </a:lnTo>
                <a:lnTo>
                  <a:pt x="774598" y="37998"/>
                </a:lnTo>
                <a:lnTo>
                  <a:pt x="771398" y="38430"/>
                </a:lnTo>
                <a:lnTo>
                  <a:pt x="769696" y="38544"/>
                </a:lnTo>
                <a:lnTo>
                  <a:pt x="765060" y="38696"/>
                </a:lnTo>
                <a:lnTo>
                  <a:pt x="795531" y="38696"/>
                </a:lnTo>
                <a:lnTo>
                  <a:pt x="796643" y="36956"/>
                </a:lnTo>
                <a:lnTo>
                  <a:pt x="798969" y="33540"/>
                </a:lnTo>
                <a:lnTo>
                  <a:pt x="799998" y="29463"/>
                </a:lnTo>
                <a:lnTo>
                  <a:pt x="799908" y="20688"/>
                </a:lnTo>
                <a:lnTo>
                  <a:pt x="799071" y="17513"/>
                </a:lnTo>
                <a:lnTo>
                  <a:pt x="798845" y="17094"/>
                </a:lnTo>
                <a:close/>
              </a:path>
              <a:path w="898525" h="96520">
                <a:moveTo>
                  <a:pt x="638467" y="1587"/>
                </a:moveTo>
                <a:lnTo>
                  <a:pt x="596379" y="1587"/>
                </a:lnTo>
                <a:lnTo>
                  <a:pt x="596379" y="94780"/>
                </a:lnTo>
                <a:lnTo>
                  <a:pt x="638632" y="94780"/>
                </a:lnTo>
                <a:lnTo>
                  <a:pt x="644169" y="94157"/>
                </a:lnTo>
                <a:lnTo>
                  <a:pt x="653973" y="91109"/>
                </a:lnTo>
                <a:lnTo>
                  <a:pt x="658304" y="88607"/>
                </a:lnTo>
                <a:lnTo>
                  <a:pt x="661543" y="85407"/>
                </a:lnTo>
                <a:lnTo>
                  <a:pt x="665924" y="81165"/>
                </a:lnTo>
                <a:lnTo>
                  <a:pt x="667181" y="79082"/>
                </a:lnTo>
                <a:lnTo>
                  <a:pt x="615175" y="79082"/>
                </a:lnTo>
                <a:lnTo>
                  <a:pt x="615175" y="17360"/>
                </a:lnTo>
                <a:lnTo>
                  <a:pt x="667109" y="17360"/>
                </a:lnTo>
                <a:lnTo>
                  <a:pt x="666407" y="16179"/>
                </a:lnTo>
                <a:lnTo>
                  <a:pt x="662406" y="12077"/>
                </a:lnTo>
                <a:lnTo>
                  <a:pt x="658622" y="7835"/>
                </a:lnTo>
                <a:lnTo>
                  <a:pt x="653834" y="5067"/>
                </a:lnTo>
                <a:lnTo>
                  <a:pt x="648411" y="3454"/>
                </a:lnTo>
                <a:lnTo>
                  <a:pt x="644296" y="2285"/>
                </a:lnTo>
                <a:lnTo>
                  <a:pt x="638467" y="1587"/>
                </a:lnTo>
                <a:close/>
              </a:path>
              <a:path w="898525" h="96520">
                <a:moveTo>
                  <a:pt x="667109" y="17360"/>
                </a:moveTo>
                <a:lnTo>
                  <a:pt x="631202" y="17360"/>
                </a:lnTo>
                <a:lnTo>
                  <a:pt x="636384" y="17792"/>
                </a:lnTo>
                <a:lnTo>
                  <a:pt x="639013" y="18262"/>
                </a:lnTo>
                <a:lnTo>
                  <a:pt x="653059" y="31673"/>
                </a:lnTo>
                <a:lnTo>
                  <a:pt x="654380" y="35648"/>
                </a:lnTo>
                <a:lnTo>
                  <a:pt x="654955" y="40360"/>
                </a:lnTo>
                <a:lnTo>
                  <a:pt x="655040" y="55511"/>
                </a:lnTo>
                <a:lnTo>
                  <a:pt x="654380" y="61213"/>
                </a:lnTo>
                <a:lnTo>
                  <a:pt x="653059" y="65392"/>
                </a:lnTo>
                <a:lnTo>
                  <a:pt x="651852" y="69481"/>
                </a:lnTo>
                <a:lnTo>
                  <a:pt x="634365" y="79082"/>
                </a:lnTo>
                <a:lnTo>
                  <a:pt x="667181" y="79082"/>
                </a:lnTo>
                <a:lnTo>
                  <a:pt x="669188" y="75755"/>
                </a:lnTo>
                <a:lnTo>
                  <a:pt x="671588" y="68986"/>
                </a:lnTo>
                <a:lnTo>
                  <a:pt x="673468" y="63449"/>
                </a:lnTo>
                <a:lnTo>
                  <a:pt x="674370" y="56781"/>
                </a:lnTo>
                <a:lnTo>
                  <a:pt x="674370" y="40360"/>
                </a:lnTo>
                <a:lnTo>
                  <a:pt x="673468" y="33121"/>
                </a:lnTo>
                <a:lnTo>
                  <a:pt x="671449" y="27012"/>
                </a:lnTo>
                <a:lnTo>
                  <a:pt x="669366" y="21158"/>
                </a:lnTo>
                <a:lnTo>
                  <a:pt x="667109" y="17360"/>
                </a:lnTo>
                <a:close/>
              </a:path>
              <a:path w="898525" h="96520">
                <a:moveTo>
                  <a:pt x="578650" y="1587"/>
                </a:moveTo>
                <a:lnTo>
                  <a:pt x="509524" y="1587"/>
                </a:lnTo>
                <a:lnTo>
                  <a:pt x="509524" y="94780"/>
                </a:lnTo>
                <a:lnTo>
                  <a:pt x="580466" y="94780"/>
                </a:lnTo>
                <a:lnTo>
                  <a:pt x="580466" y="79082"/>
                </a:lnTo>
                <a:lnTo>
                  <a:pt x="528294" y="79082"/>
                </a:lnTo>
                <a:lnTo>
                  <a:pt x="528294" y="53771"/>
                </a:lnTo>
                <a:lnTo>
                  <a:pt x="575208" y="53771"/>
                </a:lnTo>
                <a:lnTo>
                  <a:pt x="575208" y="37998"/>
                </a:lnTo>
                <a:lnTo>
                  <a:pt x="528294" y="37998"/>
                </a:lnTo>
                <a:lnTo>
                  <a:pt x="528294" y="17360"/>
                </a:lnTo>
                <a:lnTo>
                  <a:pt x="578650" y="17360"/>
                </a:lnTo>
                <a:lnTo>
                  <a:pt x="578650" y="1587"/>
                </a:lnTo>
                <a:close/>
              </a:path>
              <a:path w="898525" h="96520">
                <a:moveTo>
                  <a:pt x="491629" y="1587"/>
                </a:moveTo>
                <a:lnTo>
                  <a:pt x="472871" y="1587"/>
                </a:lnTo>
                <a:lnTo>
                  <a:pt x="472871" y="94780"/>
                </a:lnTo>
                <a:lnTo>
                  <a:pt x="491629" y="94780"/>
                </a:lnTo>
                <a:lnTo>
                  <a:pt x="491629" y="1587"/>
                </a:lnTo>
                <a:close/>
              </a:path>
              <a:path w="898525" h="96520">
                <a:moveTo>
                  <a:pt x="457898" y="1587"/>
                </a:moveTo>
                <a:lnTo>
                  <a:pt x="394081" y="1587"/>
                </a:lnTo>
                <a:lnTo>
                  <a:pt x="394081" y="94780"/>
                </a:lnTo>
                <a:lnTo>
                  <a:pt x="412877" y="94780"/>
                </a:lnTo>
                <a:lnTo>
                  <a:pt x="412877" y="55244"/>
                </a:lnTo>
                <a:lnTo>
                  <a:pt x="451764" y="55244"/>
                </a:lnTo>
                <a:lnTo>
                  <a:pt x="451764" y="39446"/>
                </a:lnTo>
                <a:lnTo>
                  <a:pt x="412877" y="39446"/>
                </a:lnTo>
                <a:lnTo>
                  <a:pt x="412877" y="17360"/>
                </a:lnTo>
                <a:lnTo>
                  <a:pt x="457898" y="17360"/>
                </a:lnTo>
                <a:lnTo>
                  <a:pt x="457898" y="1587"/>
                </a:lnTo>
                <a:close/>
              </a:path>
              <a:path w="898525" h="96520">
                <a:moveTo>
                  <a:pt x="375932" y="1587"/>
                </a:moveTo>
                <a:lnTo>
                  <a:pt x="357098" y="1587"/>
                </a:lnTo>
                <a:lnTo>
                  <a:pt x="357098" y="94780"/>
                </a:lnTo>
                <a:lnTo>
                  <a:pt x="375932" y="94780"/>
                </a:lnTo>
                <a:lnTo>
                  <a:pt x="375932" y="1587"/>
                </a:lnTo>
                <a:close/>
              </a:path>
              <a:path w="898525" h="96520">
                <a:moveTo>
                  <a:pt x="318033" y="17360"/>
                </a:moveTo>
                <a:lnTo>
                  <a:pt x="299123" y="17360"/>
                </a:lnTo>
                <a:lnTo>
                  <a:pt x="299123" y="94780"/>
                </a:lnTo>
                <a:lnTo>
                  <a:pt x="318033" y="94780"/>
                </a:lnTo>
                <a:lnTo>
                  <a:pt x="318033" y="17360"/>
                </a:lnTo>
                <a:close/>
              </a:path>
              <a:path w="898525" h="96520">
                <a:moveTo>
                  <a:pt x="345554" y="1587"/>
                </a:moveTo>
                <a:lnTo>
                  <a:pt x="271564" y="1587"/>
                </a:lnTo>
                <a:lnTo>
                  <a:pt x="271564" y="17360"/>
                </a:lnTo>
                <a:lnTo>
                  <a:pt x="345554" y="17360"/>
                </a:lnTo>
                <a:lnTo>
                  <a:pt x="345554" y="1587"/>
                </a:lnTo>
                <a:close/>
              </a:path>
              <a:path w="898525" h="96520">
                <a:moveTo>
                  <a:pt x="233819" y="1587"/>
                </a:moveTo>
                <a:lnTo>
                  <a:pt x="184188" y="1587"/>
                </a:lnTo>
                <a:lnTo>
                  <a:pt x="184188" y="94780"/>
                </a:lnTo>
                <a:lnTo>
                  <a:pt x="203136" y="94780"/>
                </a:lnTo>
                <a:lnTo>
                  <a:pt x="203136" y="55841"/>
                </a:lnTo>
                <a:lnTo>
                  <a:pt x="239617" y="55841"/>
                </a:lnTo>
                <a:lnTo>
                  <a:pt x="235839" y="53657"/>
                </a:lnTo>
                <a:lnTo>
                  <a:pt x="244043" y="52616"/>
                </a:lnTo>
                <a:lnTo>
                  <a:pt x="250266" y="49656"/>
                </a:lnTo>
                <a:lnTo>
                  <a:pt x="257872" y="41059"/>
                </a:lnTo>
                <a:lnTo>
                  <a:pt x="203136" y="41059"/>
                </a:lnTo>
                <a:lnTo>
                  <a:pt x="203136" y="17360"/>
                </a:lnTo>
                <a:lnTo>
                  <a:pt x="259118" y="17360"/>
                </a:lnTo>
                <a:lnTo>
                  <a:pt x="256349" y="13119"/>
                </a:lnTo>
                <a:lnTo>
                  <a:pt x="253695" y="8737"/>
                </a:lnTo>
                <a:lnTo>
                  <a:pt x="250126" y="5829"/>
                </a:lnTo>
                <a:lnTo>
                  <a:pt x="245503" y="4038"/>
                </a:lnTo>
                <a:lnTo>
                  <a:pt x="240982" y="2476"/>
                </a:lnTo>
                <a:lnTo>
                  <a:pt x="233819" y="1587"/>
                </a:lnTo>
                <a:close/>
              </a:path>
              <a:path w="898525" h="96520">
                <a:moveTo>
                  <a:pt x="239617" y="55841"/>
                </a:moveTo>
                <a:lnTo>
                  <a:pt x="211201" y="55841"/>
                </a:lnTo>
                <a:lnTo>
                  <a:pt x="214363" y="56260"/>
                </a:lnTo>
                <a:lnTo>
                  <a:pt x="216382" y="56972"/>
                </a:lnTo>
                <a:lnTo>
                  <a:pt x="245503" y="94780"/>
                </a:lnTo>
                <a:lnTo>
                  <a:pt x="267982" y="94780"/>
                </a:lnTo>
                <a:lnTo>
                  <a:pt x="256590" y="76644"/>
                </a:lnTo>
                <a:lnTo>
                  <a:pt x="252107" y="69405"/>
                </a:lnTo>
                <a:lnTo>
                  <a:pt x="248526" y="64350"/>
                </a:lnTo>
                <a:lnTo>
                  <a:pt x="245884" y="61569"/>
                </a:lnTo>
                <a:lnTo>
                  <a:pt x="243243" y="58737"/>
                </a:lnTo>
                <a:lnTo>
                  <a:pt x="239903" y="56006"/>
                </a:lnTo>
                <a:lnTo>
                  <a:pt x="239617" y="55841"/>
                </a:lnTo>
                <a:close/>
              </a:path>
              <a:path w="898525" h="96520">
                <a:moveTo>
                  <a:pt x="259118" y="17360"/>
                </a:moveTo>
                <a:lnTo>
                  <a:pt x="225348" y="17360"/>
                </a:lnTo>
                <a:lnTo>
                  <a:pt x="230009" y="17513"/>
                </a:lnTo>
                <a:lnTo>
                  <a:pt x="231470" y="17792"/>
                </a:lnTo>
                <a:lnTo>
                  <a:pt x="241084" y="25819"/>
                </a:lnTo>
                <a:lnTo>
                  <a:pt x="241084" y="31800"/>
                </a:lnTo>
                <a:lnTo>
                  <a:pt x="240461" y="34035"/>
                </a:lnTo>
                <a:lnTo>
                  <a:pt x="239102" y="36067"/>
                </a:lnTo>
                <a:lnTo>
                  <a:pt x="237972" y="37858"/>
                </a:lnTo>
                <a:lnTo>
                  <a:pt x="236042" y="39192"/>
                </a:lnTo>
                <a:lnTo>
                  <a:pt x="231597" y="40627"/>
                </a:lnTo>
                <a:lnTo>
                  <a:pt x="226009" y="41059"/>
                </a:lnTo>
                <a:lnTo>
                  <a:pt x="257872" y="41059"/>
                </a:lnTo>
                <a:lnTo>
                  <a:pt x="258356" y="40512"/>
                </a:lnTo>
                <a:lnTo>
                  <a:pt x="260451" y="34658"/>
                </a:lnTo>
                <a:lnTo>
                  <a:pt x="260451" y="22301"/>
                </a:lnTo>
                <a:lnTo>
                  <a:pt x="259118" y="17360"/>
                </a:lnTo>
                <a:close/>
              </a:path>
              <a:path w="898525" h="96520">
                <a:moveTo>
                  <a:pt x="166433" y="1587"/>
                </a:moveTo>
                <a:lnTo>
                  <a:pt x="97307" y="1587"/>
                </a:lnTo>
                <a:lnTo>
                  <a:pt x="97307" y="94780"/>
                </a:lnTo>
                <a:lnTo>
                  <a:pt x="168275" y="94780"/>
                </a:lnTo>
                <a:lnTo>
                  <a:pt x="168275" y="79082"/>
                </a:lnTo>
                <a:lnTo>
                  <a:pt x="116116" y="79082"/>
                </a:lnTo>
                <a:lnTo>
                  <a:pt x="116116" y="53771"/>
                </a:lnTo>
                <a:lnTo>
                  <a:pt x="162991" y="53771"/>
                </a:lnTo>
                <a:lnTo>
                  <a:pt x="162991" y="37998"/>
                </a:lnTo>
                <a:lnTo>
                  <a:pt x="116116" y="37998"/>
                </a:lnTo>
                <a:lnTo>
                  <a:pt x="116116" y="17360"/>
                </a:lnTo>
                <a:lnTo>
                  <a:pt x="166433" y="17360"/>
                </a:lnTo>
                <a:lnTo>
                  <a:pt x="166433" y="1587"/>
                </a:lnTo>
                <a:close/>
              </a:path>
              <a:path w="898525" h="96520">
                <a:moveTo>
                  <a:pt x="43688" y="0"/>
                </a:moveTo>
                <a:lnTo>
                  <a:pt x="6815" y="19948"/>
                </a:lnTo>
                <a:lnTo>
                  <a:pt x="0" y="48996"/>
                </a:lnTo>
                <a:lnTo>
                  <a:pt x="765" y="59435"/>
                </a:lnTo>
                <a:lnTo>
                  <a:pt x="25636" y="93189"/>
                </a:lnTo>
                <a:lnTo>
                  <a:pt x="42506" y="96367"/>
                </a:lnTo>
                <a:lnTo>
                  <a:pt x="49703" y="95899"/>
                </a:lnTo>
                <a:lnTo>
                  <a:pt x="75060" y="80390"/>
                </a:lnTo>
                <a:lnTo>
                  <a:pt x="35483" y="80390"/>
                </a:lnTo>
                <a:lnTo>
                  <a:pt x="30060" y="77889"/>
                </a:lnTo>
                <a:lnTo>
                  <a:pt x="19494" y="36563"/>
                </a:lnTo>
                <a:lnTo>
                  <a:pt x="21539" y="28473"/>
                </a:lnTo>
                <a:lnTo>
                  <a:pt x="25958" y="23545"/>
                </a:lnTo>
                <a:lnTo>
                  <a:pt x="30200" y="18554"/>
                </a:lnTo>
                <a:lnTo>
                  <a:pt x="35763" y="16179"/>
                </a:lnTo>
                <a:lnTo>
                  <a:pt x="76849" y="16179"/>
                </a:lnTo>
                <a:lnTo>
                  <a:pt x="75768" y="14135"/>
                </a:lnTo>
                <a:lnTo>
                  <a:pt x="71348" y="10198"/>
                </a:lnTo>
                <a:lnTo>
                  <a:pt x="65681" y="5759"/>
                </a:lnTo>
                <a:lnTo>
                  <a:pt x="59170" y="2570"/>
                </a:lnTo>
                <a:lnTo>
                  <a:pt x="51833" y="645"/>
                </a:lnTo>
                <a:lnTo>
                  <a:pt x="43688" y="0"/>
                </a:lnTo>
                <a:close/>
              </a:path>
              <a:path w="898525" h="96520">
                <a:moveTo>
                  <a:pt x="63017" y="60502"/>
                </a:moveTo>
                <a:lnTo>
                  <a:pt x="61442" y="67398"/>
                </a:lnTo>
                <a:lnTo>
                  <a:pt x="58801" y="72453"/>
                </a:lnTo>
                <a:lnTo>
                  <a:pt x="55219" y="75603"/>
                </a:lnTo>
                <a:lnTo>
                  <a:pt x="51650" y="78778"/>
                </a:lnTo>
                <a:lnTo>
                  <a:pt x="47269" y="80390"/>
                </a:lnTo>
                <a:lnTo>
                  <a:pt x="75060" y="80390"/>
                </a:lnTo>
                <a:lnTo>
                  <a:pt x="75609" y="79652"/>
                </a:lnTo>
                <a:lnTo>
                  <a:pt x="78737" y="73500"/>
                </a:lnTo>
                <a:lnTo>
                  <a:pt x="81191" y="66332"/>
                </a:lnTo>
                <a:lnTo>
                  <a:pt x="63017" y="60502"/>
                </a:lnTo>
                <a:close/>
              </a:path>
              <a:path w="898525" h="96520">
                <a:moveTo>
                  <a:pt x="76849" y="16179"/>
                </a:moveTo>
                <a:lnTo>
                  <a:pt x="47637" y="16179"/>
                </a:lnTo>
                <a:lnTo>
                  <a:pt x="51879" y="17513"/>
                </a:lnTo>
                <a:lnTo>
                  <a:pt x="55473" y="20294"/>
                </a:lnTo>
                <a:lnTo>
                  <a:pt x="58902" y="23050"/>
                </a:lnTo>
                <a:lnTo>
                  <a:pt x="61302" y="26860"/>
                </a:lnTo>
                <a:lnTo>
                  <a:pt x="62382" y="31800"/>
                </a:lnTo>
                <a:lnTo>
                  <a:pt x="81051" y="27292"/>
                </a:lnTo>
                <a:lnTo>
                  <a:pt x="78790" y="19850"/>
                </a:lnTo>
                <a:lnTo>
                  <a:pt x="76849" y="16179"/>
                </a:lnTo>
                <a:close/>
              </a:path>
            </a:pathLst>
          </a:custGeom>
          <a:solidFill>
            <a:srgbClr val="2A2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0900" y="5000625"/>
            <a:ext cx="1059220" cy="85212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09514" y="5246300"/>
            <a:ext cx="104775" cy="168910"/>
          </a:xfrm>
          <a:custGeom>
            <a:avLst/>
            <a:gdLst/>
            <a:ahLst/>
            <a:cxnLst/>
            <a:rect l="l" t="t" r="r" b="b"/>
            <a:pathLst>
              <a:path w="104775" h="168910">
                <a:moveTo>
                  <a:pt x="52158" y="0"/>
                </a:moveTo>
                <a:lnTo>
                  <a:pt x="27614" y="4648"/>
                </a:lnTo>
                <a:lnTo>
                  <a:pt x="11506" y="19434"/>
                </a:lnTo>
                <a:lnTo>
                  <a:pt x="2684" y="45616"/>
                </a:lnTo>
                <a:lnTo>
                  <a:pt x="0" y="84455"/>
                </a:lnTo>
                <a:lnTo>
                  <a:pt x="2684" y="123291"/>
                </a:lnTo>
                <a:lnTo>
                  <a:pt x="11506" y="149469"/>
                </a:lnTo>
                <a:lnTo>
                  <a:pt x="27614" y="164250"/>
                </a:lnTo>
                <a:lnTo>
                  <a:pt x="52158" y="168897"/>
                </a:lnTo>
                <a:lnTo>
                  <a:pt x="76703" y="164250"/>
                </a:lnTo>
                <a:lnTo>
                  <a:pt x="92811" y="149469"/>
                </a:lnTo>
                <a:lnTo>
                  <a:pt x="95928" y="140220"/>
                </a:lnTo>
                <a:lnTo>
                  <a:pt x="52158" y="140220"/>
                </a:lnTo>
                <a:lnTo>
                  <a:pt x="45226" y="137684"/>
                </a:lnTo>
                <a:lnTo>
                  <a:pt x="41341" y="128811"/>
                </a:lnTo>
                <a:lnTo>
                  <a:pt x="39643" y="111701"/>
                </a:lnTo>
                <a:lnTo>
                  <a:pt x="39268" y="84455"/>
                </a:lnTo>
                <a:lnTo>
                  <a:pt x="39643" y="57203"/>
                </a:lnTo>
                <a:lnTo>
                  <a:pt x="41341" y="40093"/>
                </a:lnTo>
                <a:lnTo>
                  <a:pt x="45226" y="31223"/>
                </a:lnTo>
                <a:lnTo>
                  <a:pt x="52158" y="28689"/>
                </a:lnTo>
                <a:lnTo>
                  <a:pt x="95929" y="28689"/>
                </a:lnTo>
                <a:lnTo>
                  <a:pt x="92811" y="19434"/>
                </a:lnTo>
                <a:lnTo>
                  <a:pt x="76703" y="4648"/>
                </a:lnTo>
                <a:lnTo>
                  <a:pt x="52158" y="0"/>
                </a:lnTo>
                <a:close/>
              </a:path>
              <a:path w="104775" h="168910">
                <a:moveTo>
                  <a:pt x="95929" y="28689"/>
                </a:moveTo>
                <a:lnTo>
                  <a:pt x="52158" y="28689"/>
                </a:lnTo>
                <a:lnTo>
                  <a:pt x="59091" y="31223"/>
                </a:lnTo>
                <a:lnTo>
                  <a:pt x="62976" y="40093"/>
                </a:lnTo>
                <a:lnTo>
                  <a:pt x="64674" y="57203"/>
                </a:lnTo>
                <a:lnTo>
                  <a:pt x="65049" y="84455"/>
                </a:lnTo>
                <a:lnTo>
                  <a:pt x="64674" y="111701"/>
                </a:lnTo>
                <a:lnTo>
                  <a:pt x="62976" y="128811"/>
                </a:lnTo>
                <a:lnTo>
                  <a:pt x="59091" y="137684"/>
                </a:lnTo>
                <a:lnTo>
                  <a:pt x="52158" y="140220"/>
                </a:lnTo>
                <a:lnTo>
                  <a:pt x="95928" y="140220"/>
                </a:lnTo>
                <a:lnTo>
                  <a:pt x="101632" y="123291"/>
                </a:lnTo>
                <a:lnTo>
                  <a:pt x="104317" y="84455"/>
                </a:lnTo>
                <a:lnTo>
                  <a:pt x="101632" y="45616"/>
                </a:lnTo>
                <a:lnTo>
                  <a:pt x="95929" y="286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27541" y="5249486"/>
            <a:ext cx="104775" cy="162560"/>
          </a:xfrm>
          <a:custGeom>
            <a:avLst/>
            <a:gdLst/>
            <a:ahLst/>
            <a:cxnLst/>
            <a:rect l="l" t="t" r="r" b="b"/>
            <a:pathLst>
              <a:path w="104775" h="162560">
                <a:moveTo>
                  <a:pt x="59524" y="0"/>
                </a:moveTo>
                <a:lnTo>
                  <a:pt x="0" y="0"/>
                </a:lnTo>
                <a:lnTo>
                  <a:pt x="0" y="162534"/>
                </a:lnTo>
                <a:lnTo>
                  <a:pt x="38049" y="162534"/>
                </a:lnTo>
                <a:lnTo>
                  <a:pt x="38049" y="97421"/>
                </a:lnTo>
                <a:lnTo>
                  <a:pt x="95027" y="97421"/>
                </a:lnTo>
                <a:lnTo>
                  <a:pt x="93532" y="93184"/>
                </a:lnTo>
                <a:lnTo>
                  <a:pt x="86170" y="85818"/>
                </a:lnTo>
                <a:lnTo>
                  <a:pt x="74663" y="82397"/>
                </a:lnTo>
                <a:lnTo>
                  <a:pt x="74663" y="81940"/>
                </a:lnTo>
                <a:lnTo>
                  <a:pt x="85897" y="77692"/>
                </a:lnTo>
                <a:lnTo>
                  <a:pt x="93660" y="69597"/>
                </a:lnTo>
                <a:lnTo>
                  <a:pt x="93991" y="68745"/>
                </a:lnTo>
                <a:lnTo>
                  <a:pt x="38049" y="68745"/>
                </a:lnTo>
                <a:lnTo>
                  <a:pt x="38049" y="30492"/>
                </a:lnTo>
                <a:lnTo>
                  <a:pt x="98012" y="30492"/>
                </a:lnTo>
                <a:lnTo>
                  <a:pt x="97438" y="25931"/>
                </a:lnTo>
                <a:lnTo>
                  <a:pt x="90463" y="12239"/>
                </a:lnTo>
                <a:lnTo>
                  <a:pt x="78042" y="3238"/>
                </a:lnTo>
                <a:lnTo>
                  <a:pt x="59524" y="0"/>
                </a:lnTo>
                <a:close/>
              </a:path>
              <a:path w="104775" h="162560">
                <a:moveTo>
                  <a:pt x="95027" y="97421"/>
                </a:moveTo>
                <a:lnTo>
                  <a:pt x="48069" y="97421"/>
                </a:lnTo>
                <a:lnTo>
                  <a:pt x="53904" y="98457"/>
                </a:lnTo>
                <a:lnTo>
                  <a:pt x="57764" y="102119"/>
                </a:lnTo>
                <a:lnTo>
                  <a:pt x="59897" y="109235"/>
                </a:lnTo>
                <a:lnTo>
                  <a:pt x="60553" y="120637"/>
                </a:lnTo>
                <a:lnTo>
                  <a:pt x="60611" y="138069"/>
                </a:lnTo>
                <a:lnTo>
                  <a:pt x="61013" y="146362"/>
                </a:lnTo>
                <a:lnTo>
                  <a:pt x="62107" y="155001"/>
                </a:lnTo>
                <a:lnTo>
                  <a:pt x="64236" y="162534"/>
                </a:lnTo>
                <a:lnTo>
                  <a:pt x="104736" y="162534"/>
                </a:lnTo>
                <a:lnTo>
                  <a:pt x="104736" y="160248"/>
                </a:lnTo>
                <a:lnTo>
                  <a:pt x="102273" y="158889"/>
                </a:lnTo>
                <a:lnTo>
                  <a:pt x="101460" y="157048"/>
                </a:lnTo>
                <a:lnTo>
                  <a:pt x="98590" y="152057"/>
                </a:lnTo>
                <a:lnTo>
                  <a:pt x="98590" y="118821"/>
                </a:lnTo>
                <a:lnTo>
                  <a:pt x="97441" y="104262"/>
                </a:lnTo>
                <a:lnTo>
                  <a:pt x="95027" y="97421"/>
                </a:lnTo>
                <a:close/>
              </a:path>
              <a:path w="104775" h="162560">
                <a:moveTo>
                  <a:pt x="98012" y="30492"/>
                </a:moveTo>
                <a:lnTo>
                  <a:pt x="56870" y="30492"/>
                </a:lnTo>
                <a:lnTo>
                  <a:pt x="61569" y="36195"/>
                </a:lnTo>
                <a:lnTo>
                  <a:pt x="61569" y="61010"/>
                </a:lnTo>
                <a:lnTo>
                  <a:pt x="56451" y="68745"/>
                </a:lnTo>
                <a:lnTo>
                  <a:pt x="93991" y="68745"/>
                </a:lnTo>
                <a:lnTo>
                  <a:pt x="98164" y="57999"/>
                </a:lnTo>
                <a:lnTo>
                  <a:pt x="99618" y="43243"/>
                </a:lnTo>
                <a:lnTo>
                  <a:pt x="98012" y="30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11118" y="5249481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534"/>
                </a:lnTo>
              </a:path>
            </a:pathLst>
          </a:custGeom>
          <a:ln w="38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42416" y="5246295"/>
            <a:ext cx="100965" cy="168910"/>
          </a:xfrm>
          <a:custGeom>
            <a:avLst/>
            <a:gdLst/>
            <a:ahLst/>
            <a:cxnLst/>
            <a:rect l="l" t="t" r="r" b="b"/>
            <a:pathLst>
              <a:path w="100964" h="168910">
                <a:moveTo>
                  <a:pt x="52158" y="0"/>
                </a:moveTo>
                <a:lnTo>
                  <a:pt x="27351" y="4457"/>
                </a:lnTo>
                <a:lnTo>
                  <a:pt x="11272" y="18926"/>
                </a:lnTo>
                <a:lnTo>
                  <a:pt x="2597" y="45048"/>
                </a:lnTo>
                <a:lnTo>
                  <a:pt x="0" y="84467"/>
                </a:lnTo>
                <a:lnTo>
                  <a:pt x="2136" y="123195"/>
                </a:lnTo>
                <a:lnTo>
                  <a:pt x="10044" y="149380"/>
                </a:lnTo>
                <a:lnTo>
                  <a:pt x="25969" y="164216"/>
                </a:lnTo>
                <a:lnTo>
                  <a:pt x="52158" y="168897"/>
                </a:lnTo>
                <a:lnTo>
                  <a:pt x="69972" y="166481"/>
                </a:lnTo>
                <a:lnTo>
                  <a:pt x="85424" y="157749"/>
                </a:lnTo>
                <a:lnTo>
                  <a:pt x="96312" y="140479"/>
                </a:lnTo>
                <a:lnTo>
                  <a:pt x="96350" y="140220"/>
                </a:lnTo>
                <a:lnTo>
                  <a:pt x="52158" y="140220"/>
                </a:lnTo>
                <a:lnTo>
                  <a:pt x="45226" y="137686"/>
                </a:lnTo>
                <a:lnTo>
                  <a:pt x="41341" y="128817"/>
                </a:lnTo>
                <a:lnTo>
                  <a:pt x="39643" y="111711"/>
                </a:lnTo>
                <a:lnTo>
                  <a:pt x="39268" y="84467"/>
                </a:lnTo>
                <a:lnTo>
                  <a:pt x="39643" y="57214"/>
                </a:lnTo>
                <a:lnTo>
                  <a:pt x="41341" y="40100"/>
                </a:lnTo>
                <a:lnTo>
                  <a:pt x="45226" y="31225"/>
                </a:lnTo>
                <a:lnTo>
                  <a:pt x="52158" y="28689"/>
                </a:lnTo>
                <a:lnTo>
                  <a:pt x="96109" y="28689"/>
                </a:lnTo>
                <a:lnTo>
                  <a:pt x="88663" y="13946"/>
                </a:lnTo>
                <a:lnTo>
                  <a:pt x="74033" y="3622"/>
                </a:lnTo>
                <a:lnTo>
                  <a:pt x="52158" y="0"/>
                </a:lnTo>
                <a:close/>
              </a:path>
              <a:path w="100964" h="168910">
                <a:moveTo>
                  <a:pt x="100431" y="100393"/>
                </a:moveTo>
                <a:lnTo>
                  <a:pt x="63614" y="100393"/>
                </a:lnTo>
                <a:lnTo>
                  <a:pt x="63145" y="119582"/>
                </a:lnTo>
                <a:lnTo>
                  <a:pt x="61410" y="131832"/>
                </a:lnTo>
                <a:lnTo>
                  <a:pt x="57913" y="138319"/>
                </a:lnTo>
                <a:lnTo>
                  <a:pt x="52158" y="140220"/>
                </a:lnTo>
                <a:lnTo>
                  <a:pt x="96350" y="140220"/>
                </a:lnTo>
                <a:lnTo>
                  <a:pt x="100431" y="112445"/>
                </a:lnTo>
                <a:lnTo>
                  <a:pt x="100431" y="100393"/>
                </a:lnTo>
                <a:close/>
              </a:path>
              <a:path w="100964" h="168910">
                <a:moveTo>
                  <a:pt x="96109" y="28689"/>
                </a:moveTo>
                <a:lnTo>
                  <a:pt x="52158" y="28689"/>
                </a:lnTo>
                <a:lnTo>
                  <a:pt x="56895" y="29830"/>
                </a:lnTo>
                <a:lnTo>
                  <a:pt x="60134" y="33724"/>
                </a:lnTo>
                <a:lnTo>
                  <a:pt x="61992" y="41076"/>
                </a:lnTo>
                <a:lnTo>
                  <a:pt x="62526" y="51447"/>
                </a:lnTo>
                <a:lnTo>
                  <a:pt x="62585" y="61696"/>
                </a:lnTo>
                <a:lnTo>
                  <a:pt x="99402" y="61696"/>
                </a:lnTo>
                <a:lnTo>
                  <a:pt x="99402" y="51447"/>
                </a:lnTo>
                <a:lnTo>
                  <a:pt x="96851" y="30159"/>
                </a:lnTo>
                <a:lnTo>
                  <a:pt x="96109" y="286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52868" y="490260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68" y="2993"/>
                </a:lnTo>
                <a:lnTo>
                  <a:pt x="11158" y="11158"/>
                </a:lnTo>
                <a:lnTo>
                  <a:pt x="2993" y="23268"/>
                </a:lnTo>
                <a:lnTo>
                  <a:pt x="0" y="38100"/>
                </a:lnTo>
                <a:lnTo>
                  <a:pt x="2993" y="52931"/>
                </a:lnTo>
                <a:lnTo>
                  <a:pt x="11158" y="65041"/>
                </a:lnTo>
                <a:lnTo>
                  <a:pt x="23268" y="73206"/>
                </a:lnTo>
                <a:lnTo>
                  <a:pt x="38100" y="76200"/>
                </a:lnTo>
                <a:lnTo>
                  <a:pt x="52931" y="73206"/>
                </a:lnTo>
                <a:lnTo>
                  <a:pt x="65041" y="65041"/>
                </a:lnTo>
                <a:lnTo>
                  <a:pt x="73206" y="52931"/>
                </a:lnTo>
                <a:lnTo>
                  <a:pt x="76200" y="38100"/>
                </a:lnTo>
                <a:lnTo>
                  <a:pt x="73206" y="23268"/>
                </a:lnTo>
                <a:lnTo>
                  <a:pt x="65041" y="11158"/>
                </a:lnTo>
                <a:lnTo>
                  <a:pt x="52931" y="2993"/>
                </a:lnTo>
                <a:lnTo>
                  <a:pt x="38100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52868" y="522644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68" y="2993"/>
                </a:lnTo>
                <a:lnTo>
                  <a:pt x="11158" y="11158"/>
                </a:lnTo>
                <a:lnTo>
                  <a:pt x="2993" y="23268"/>
                </a:lnTo>
                <a:lnTo>
                  <a:pt x="0" y="38100"/>
                </a:lnTo>
                <a:lnTo>
                  <a:pt x="2993" y="52931"/>
                </a:lnTo>
                <a:lnTo>
                  <a:pt x="11158" y="65041"/>
                </a:lnTo>
                <a:lnTo>
                  <a:pt x="23268" y="73206"/>
                </a:lnTo>
                <a:lnTo>
                  <a:pt x="38100" y="76200"/>
                </a:lnTo>
                <a:lnTo>
                  <a:pt x="52931" y="73206"/>
                </a:lnTo>
                <a:lnTo>
                  <a:pt x="65041" y="65041"/>
                </a:lnTo>
                <a:lnTo>
                  <a:pt x="73206" y="52931"/>
                </a:lnTo>
                <a:lnTo>
                  <a:pt x="76200" y="38100"/>
                </a:lnTo>
                <a:lnTo>
                  <a:pt x="73206" y="23268"/>
                </a:lnTo>
                <a:lnTo>
                  <a:pt x="65041" y="11158"/>
                </a:lnTo>
                <a:lnTo>
                  <a:pt x="52931" y="2993"/>
                </a:lnTo>
                <a:lnTo>
                  <a:pt x="38100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52868" y="557778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68" y="2995"/>
                </a:lnTo>
                <a:lnTo>
                  <a:pt x="11158" y="11163"/>
                </a:lnTo>
                <a:lnTo>
                  <a:pt x="2993" y="23274"/>
                </a:lnTo>
                <a:lnTo>
                  <a:pt x="0" y="38100"/>
                </a:lnTo>
                <a:lnTo>
                  <a:pt x="2993" y="52931"/>
                </a:lnTo>
                <a:lnTo>
                  <a:pt x="11158" y="65041"/>
                </a:lnTo>
                <a:lnTo>
                  <a:pt x="23268" y="73206"/>
                </a:lnTo>
                <a:lnTo>
                  <a:pt x="38100" y="76200"/>
                </a:lnTo>
                <a:lnTo>
                  <a:pt x="52931" y="73206"/>
                </a:lnTo>
                <a:lnTo>
                  <a:pt x="65041" y="65041"/>
                </a:lnTo>
                <a:lnTo>
                  <a:pt x="73206" y="52931"/>
                </a:lnTo>
                <a:lnTo>
                  <a:pt x="76200" y="38100"/>
                </a:lnTo>
                <a:lnTo>
                  <a:pt x="73206" y="23274"/>
                </a:lnTo>
                <a:lnTo>
                  <a:pt x="65041" y="11163"/>
                </a:lnTo>
                <a:lnTo>
                  <a:pt x="52931" y="2995"/>
                </a:lnTo>
                <a:lnTo>
                  <a:pt x="38100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02245" y="181654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68" y="2993"/>
                </a:lnTo>
                <a:lnTo>
                  <a:pt x="11158" y="11158"/>
                </a:lnTo>
                <a:lnTo>
                  <a:pt x="2993" y="23268"/>
                </a:lnTo>
                <a:lnTo>
                  <a:pt x="0" y="38100"/>
                </a:lnTo>
                <a:lnTo>
                  <a:pt x="2993" y="52931"/>
                </a:lnTo>
                <a:lnTo>
                  <a:pt x="11158" y="65041"/>
                </a:lnTo>
                <a:lnTo>
                  <a:pt x="23268" y="73206"/>
                </a:lnTo>
                <a:lnTo>
                  <a:pt x="38100" y="76200"/>
                </a:lnTo>
                <a:lnTo>
                  <a:pt x="52931" y="73206"/>
                </a:lnTo>
                <a:lnTo>
                  <a:pt x="65041" y="65041"/>
                </a:lnTo>
                <a:lnTo>
                  <a:pt x="73206" y="52931"/>
                </a:lnTo>
                <a:lnTo>
                  <a:pt x="76200" y="38100"/>
                </a:lnTo>
                <a:lnTo>
                  <a:pt x="73206" y="23268"/>
                </a:lnTo>
                <a:lnTo>
                  <a:pt x="65041" y="11158"/>
                </a:lnTo>
                <a:lnTo>
                  <a:pt x="52931" y="2993"/>
                </a:lnTo>
                <a:lnTo>
                  <a:pt x="38100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02245" y="290767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68" y="2993"/>
                </a:lnTo>
                <a:lnTo>
                  <a:pt x="11158" y="11158"/>
                </a:lnTo>
                <a:lnTo>
                  <a:pt x="2993" y="23268"/>
                </a:lnTo>
                <a:lnTo>
                  <a:pt x="0" y="38100"/>
                </a:lnTo>
                <a:lnTo>
                  <a:pt x="2993" y="52931"/>
                </a:lnTo>
                <a:lnTo>
                  <a:pt x="11158" y="65041"/>
                </a:lnTo>
                <a:lnTo>
                  <a:pt x="23268" y="73206"/>
                </a:lnTo>
                <a:lnTo>
                  <a:pt x="38100" y="76200"/>
                </a:lnTo>
                <a:lnTo>
                  <a:pt x="52931" y="73206"/>
                </a:lnTo>
                <a:lnTo>
                  <a:pt x="65041" y="65041"/>
                </a:lnTo>
                <a:lnTo>
                  <a:pt x="73206" y="52931"/>
                </a:lnTo>
                <a:lnTo>
                  <a:pt x="76200" y="38100"/>
                </a:lnTo>
                <a:lnTo>
                  <a:pt x="73206" y="23268"/>
                </a:lnTo>
                <a:lnTo>
                  <a:pt x="65041" y="11158"/>
                </a:lnTo>
                <a:lnTo>
                  <a:pt x="52931" y="2993"/>
                </a:lnTo>
                <a:lnTo>
                  <a:pt x="38100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6496" y="353711"/>
            <a:ext cx="1463204" cy="4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93" y="4634814"/>
            <a:ext cx="1447800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800" y="1588751"/>
            <a:ext cx="7930515" cy="3964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800"/>
              </a:lnSpc>
            </a:pPr>
            <a:r>
              <a:rPr sz="1900" b="1" spc="-260" dirty="0">
                <a:solidFill>
                  <a:srgbClr val="1D1D1B"/>
                </a:solidFill>
                <a:latin typeface="Arial"/>
                <a:cs typeface="Arial"/>
              </a:rPr>
              <a:t>Minimum </a:t>
            </a:r>
            <a:r>
              <a:rPr sz="1900" b="1" spc="-225" dirty="0">
                <a:solidFill>
                  <a:srgbClr val="1D1D1B"/>
                </a:solidFill>
                <a:latin typeface="Arial"/>
                <a:cs typeface="Arial"/>
              </a:rPr>
              <a:t>farming </a:t>
            </a:r>
            <a:r>
              <a:rPr sz="1900" spc="-85" dirty="0">
                <a:solidFill>
                  <a:srgbClr val="1D1D1B"/>
                </a:solidFill>
                <a:latin typeface="Arial"/>
                <a:cs typeface="Arial"/>
              </a:rPr>
              <a:t>is </a:t>
            </a:r>
            <a:r>
              <a:rPr sz="1900" spc="-175" dirty="0">
                <a:solidFill>
                  <a:srgbClr val="1D1D1B"/>
                </a:solidFill>
                <a:latin typeface="Arial"/>
                <a:cs typeface="Arial"/>
              </a:rPr>
              <a:t>realized, </a:t>
            </a:r>
            <a:r>
              <a:rPr sz="1900" spc="-105" dirty="0">
                <a:solidFill>
                  <a:srgbClr val="1D1D1B"/>
                </a:solidFill>
                <a:latin typeface="Arial"/>
                <a:cs typeface="Arial"/>
              </a:rPr>
              <a:t>trying not </a:t>
            </a:r>
            <a:r>
              <a:rPr sz="1900" spc="-70" dirty="0">
                <a:solidFill>
                  <a:srgbClr val="1D1D1B"/>
                </a:solidFill>
                <a:latin typeface="Arial"/>
                <a:cs typeface="Arial"/>
              </a:rPr>
              <a:t>to </a:t>
            </a:r>
            <a:r>
              <a:rPr sz="1900" spc="-180" dirty="0">
                <a:solidFill>
                  <a:srgbClr val="1D1D1B"/>
                </a:solidFill>
                <a:latin typeface="Arial"/>
                <a:cs typeface="Arial"/>
              </a:rPr>
              <a:t>break </a:t>
            </a:r>
            <a:r>
              <a:rPr sz="1900" spc="-130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900" spc="-125" dirty="0">
                <a:solidFill>
                  <a:srgbClr val="1D1D1B"/>
                </a:solidFill>
                <a:latin typeface="Arial"/>
                <a:cs typeface="Arial"/>
              </a:rPr>
              <a:t>structure </a:t>
            </a:r>
            <a:r>
              <a:rPr sz="1900" spc="-70" dirty="0">
                <a:solidFill>
                  <a:srgbClr val="1D1D1B"/>
                </a:solidFill>
                <a:latin typeface="Arial"/>
                <a:cs typeface="Arial"/>
              </a:rPr>
              <a:t>of </a:t>
            </a:r>
            <a:r>
              <a:rPr sz="1900" spc="-130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900" spc="-180" dirty="0">
                <a:solidFill>
                  <a:srgbClr val="1D1D1B"/>
                </a:solidFill>
                <a:latin typeface="Arial"/>
                <a:cs typeface="Arial"/>
              </a:rPr>
              <a:t>ground, </a:t>
            </a:r>
            <a:r>
              <a:rPr sz="1900" spc="-70" dirty="0">
                <a:solidFill>
                  <a:srgbClr val="1D1D1B"/>
                </a:solidFill>
                <a:latin typeface="Arial"/>
                <a:cs typeface="Arial"/>
              </a:rPr>
              <a:t>to  </a:t>
            </a:r>
            <a:r>
              <a:rPr sz="1900" spc="-135" dirty="0">
                <a:solidFill>
                  <a:srgbClr val="1D1D1B"/>
                </a:solidFill>
                <a:latin typeface="Arial"/>
                <a:cs typeface="Arial"/>
              </a:rPr>
              <a:t>maintain</a:t>
            </a:r>
            <a:r>
              <a:rPr sz="19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30" dirty="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sz="1900" spc="-18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30" dirty="0">
                <a:solidFill>
                  <a:srgbClr val="1D1D1B"/>
                </a:solidFill>
                <a:latin typeface="Arial"/>
                <a:cs typeface="Arial"/>
              </a:rPr>
              <a:t>biodiversity</a:t>
            </a:r>
            <a:r>
              <a:rPr sz="19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95" dirty="0">
                <a:solidFill>
                  <a:srgbClr val="1D1D1B"/>
                </a:solidFill>
                <a:latin typeface="Arial"/>
                <a:cs typeface="Arial"/>
              </a:rPr>
              <a:t>and</a:t>
            </a:r>
            <a:r>
              <a:rPr sz="19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30" dirty="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sz="1900" spc="-18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1D1D1B"/>
                </a:solidFill>
                <a:latin typeface="Arial"/>
                <a:cs typeface="Arial"/>
              </a:rPr>
              <a:t>fertility</a:t>
            </a:r>
            <a:r>
              <a:rPr sz="1900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1D1D1B"/>
                </a:solidFill>
                <a:latin typeface="Arial"/>
                <a:cs typeface="Arial"/>
              </a:rPr>
              <a:t>of</a:t>
            </a:r>
            <a:r>
              <a:rPr sz="1900" spc="-18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30" dirty="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sz="1900" spc="-18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20" dirty="0">
                <a:solidFill>
                  <a:srgbClr val="1D1D1B"/>
                </a:solidFill>
                <a:latin typeface="Arial"/>
                <a:cs typeface="Arial"/>
              </a:rPr>
              <a:t>soil.</a:t>
            </a:r>
            <a:endParaRPr sz="1900" dirty="0">
              <a:latin typeface="Arial"/>
              <a:cs typeface="Arial"/>
            </a:endParaRPr>
          </a:p>
          <a:p>
            <a:pPr marL="12700" marR="10795" algn="just">
              <a:lnSpc>
                <a:spcPct val="120800"/>
              </a:lnSpc>
              <a:spcBef>
                <a:spcPts val="700"/>
              </a:spcBef>
            </a:pPr>
            <a:r>
              <a:rPr sz="1900" b="1" spc="-285" dirty="0">
                <a:solidFill>
                  <a:srgbClr val="1D1D1B"/>
                </a:solidFill>
                <a:latin typeface="Arial"/>
                <a:cs typeface="Arial"/>
              </a:rPr>
              <a:t>Green </a:t>
            </a:r>
            <a:r>
              <a:rPr sz="1900" b="1" spc="-170" dirty="0">
                <a:solidFill>
                  <a:srgbClr val="1D1D1B"/>
                </a:solidFill>
                <a:latin typeface="Arial"/>
                <a:cs typeface="Arial"/>
              </a:rPr>
              <a:t>fertilizers </a:t>
            </a:r>
            <a:r>
              <a:rPr sz="1900" spc="-185" dirty="0">
                <a:solidFill>
                  <a:srgbClr val="1D1D1B"/>
                </a:solidFill>
                <a:latin typeface="Arial"/>
                <a:cs typeface="Arial"/>
              </a:rPr>
              <a:t>are </a:t>
            </a:r>
            <a:r>
              <a:rPr sz="1900" spc="-145" dirty="0">
                <a:solidFill>
                  <a:srgbClr val="1D1D1B"/>
                </a:solidFill>
                <a:latin typeface="Arial"/>
                <a:cs typeface="Arial"/>
              </a:rPr>
              <a:t>implanted </a:t>
            </a:r>
            <a:r>
              <a:rPr sz="1900" spc="-95" dirty="0">
                <a:solidFill>
                  <a:srgbClr val="1D1D1B"/>
                </a:solidFill>
                <a:latin typeface="Arial"/>
                <a:cs typeface="Arial"/>
              </a:rPr>
              <a:t>with </a:t>
            </a:r>
            <a:r>
              <a:rPr sz="1900" spc="-130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900" spc="-180" dirty="0">
                <a:solidFill>
                  <a:srgbClr val="1D1D1B"/>
                </a:solidFill>
                <a:latin typeface="Arial"/>
                <a:cs typeface="Arial"/>
              </a:rPr>
              <a:t>purpose </a:t>
            </a:r>
            <a:r>
              <a:rPr sz="1900" spc="-70" dirty="0">
                <a:solidFill>
                  <a:srgbClr val="1D1D1B"/>
                </a:solidFill>
                <a:latin typeface="Arial"/>
                <a:cs typeface="Arial"/>
              </a:rPr>
              <a:t>of </a:t>
            </a:r>
            <a:r>
              <a:rPr sz="1900" spc="-170" dirty="0">
                <a:solidFill>
                  <a:srgbClr val="1D1D1B"/>
                </a:solidFill>
                <a:latin typeface="Arial"/>
                <a:cs typeface="Arial"/>
              </a:rPr>
              <a:t>guaranteeing </a:t>
            </a:r>
            <a:r>
              <a:rPr sz="1900" spc="-130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900" spc="-150" dirty="0">
                <a:solidFill>
                  <a:srgbClr val="1D1D1B"/>
                </a:solidFill>
                <a:latin typeface="Arial"/>
                <a:cs typeface="Arial"/>
              </a:rPr>
              <a:t>vegetation  </a:t>
            </a:r>
            <a:r>
              <a:rPr sz="1900" spc="-200" dirty="0">
                <a:solidFill>
                  <a:srgbClr val="1D1D1B"/>
                </a:solidFill>
                <a:latin typeface="Arial"/>
                <a:cs typeface="Arial"/>
              </a:rPr>
              <a:t>absence </a:t>
            </a:r>
            <a:r>
              <a:rPr sz="1900" spc="-140" dirty="0">
                <a:solidFill>
                  <a:srgbClr val="1D1D1B"/>
                </a:solidFill>
                <a:latin typeface="Arial"/>
                <a:cs typeface="Arial"/>
              </a:rPr>
              <a:t>(mainly </a:t>
            </a: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invading </a:t>
            </a:r>
            <a:r>
              <a:rPr sz="1900" spc="-195" dirty="0">
                <a:solidFill>
                  <a:srgbClr val="1D1D1B"/>
                </a:solidFill>
                <a:latin typeface="Arial"/>
                <a:cs typeface="Arial"/>
              </a:rPr>
              <a:t>weeds) </a:t>
            </a:r>
            <a:r>
              <a:rPr sz="1900" spc="-190" dirty="0">
                <a:solidFill>
                  <a:srgbClr val="1D1D1B"/>
                </a:solidFill>
                <a:latin typeface="Arial"/>
                <a:cs typeface="Arial"/>
              </a:rPr>
              <a:t>and </a:t>
            </a:r>
            <a:r>
              <a:rPr sz="1900" spc="-170" dirty="0">
                <a:solidFill>
                  <a:srgbClr val="1D1D1B"/>
                </a:solidFill>
                <a:latin typeface="Arial"/>
                <a:cs typeface="Arial"/>
              </a:rPr>
              <a:t>improves </a:t>
            </a:r>
            <a:r>
              <a:rPr sz="1900" spc="-130" dirty="0">
                <a:solidFill>
                  <a:srgbClr val="1D1D1B"/>
                </a:solidFill>
                <a:latin typeface="Arial"/>
                <a:cs typeface="Arial"/>
              </a:rPr>
              <a:t>the conditions </a:t>
            </a:r>
            <a:r>
              <a:rPr sz="1900" spc="-80" dirty="0">
                <a:solidFill>
                  <a:srgbClr val="1D1D1B"/>
                </a:solidFill>
                <a:latin typeface="Arial"/>
                <a:cs typeface="Arial"/>
              </a:rPr>
              <a:t>for </a:t>
            </a:r>
            <a:r>
              <a:rPr sz="1900" spc="-130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900" spc="-140" dirty="0">
                <a:solidFill>
                  <a:srgbClr val="1D1D1B"/>
                </a:solidFill>
                <a:latin typeface="Arial"/>
                <a:cs typeface="Arial"/>
              </a:rPr>
              <a:t>growth </a:t>
            </a:r>
            <a:r>
              <a:rPr sz="1900" spc="-70" dirty="0">
                <a:solidFill>
                  <a:srgbClr val="1D1D1B"/>
                </a:solidFill>
                <a:latin typeface="Arial"/>
                <a:cs typeface="Arial"/>
              </a:rPr>
              <a:t>of </a:t>
            </a:r>
            <a:r>
              <a:rPr sz="1900" spc="-145" dirty="0">
                <a:solidFill>
                  <a:srgbClr val="1D1D1B"/>
                </a:solidFill>
                <a:latin typeface="Arial"/>
                <a:cs typeface="Arial"/>
              </a:rPr>
              <a:t>the  </a:t>
            </a:r>
            <a:r>
              <a:rPr sz="1900" spc="-125" dirty="0">
                <a:solidFill>
                  <a:srgbClr val="1D1D1B"/>
                </a:solidFill>
                <a:latin typeface="Arial"/>
                <a:cs typeface="Arial"/>
              </a:rPr>
              <a:t>plants </a:t>
            </a:r>
            <a:r>
              <a:rPr sz="1900" spc="-204" dirty="0">
                <a:solidFill>
                  <a:srgbClr val="1D1D1B"/>
                </a:solidFill>
                <a:latin typeface="Arial"/>
                <a:cs typeface="Arial"/>
              </a:rPr>
              <a:t>when </a:t>
            </a: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increasing </a:t>
            </a:r>
            <a:r>
              <a:rPr sz="1900" spc="-160" dirty="0">
                <a:solidFill>
                  <a:srgbClr val="1D1D1B"/>
                </a:solidFill>
                <a:latin typeface="Arial"/>
                <a:cs typeface="Arial"/>
              </a:rPr>
              <a:t>temperatures </a:t>
            </a:r>
            <a:r>
              <a:rPr sz="1900" spc="-70" dirty="0">
                <a:solidFill>
                  <a:srgbClr val="1D1D1B"/>
                </a:solidFill>
                <a:latin typeface="Arial"/>
                <a:cs typeface="Arial"/>
              </a:rPr>
              <a:t>of </a:t>
            </a:r>
            <a:r>
              <a:rPr sz="1900" spc="-130" dirty="0">
                <a:solidFill>
                  <a:srgbClr val="1D1D1B"/>
                </a:solidFill>
                <a:latin typeface="Arial"/>
                <a:cs typeface="Arial"/>
              </a:rPr>
              <a:t>the </a:t>
            </a:r>
            <a:r>
              <a:rPr sz="1900" spc="-170" dirty="0">
                <a:solidFill>
                  <a:srgbClr val="1D1D1B"/>
                </a:solidFill>
                <a:latin typeface="Arial"/>
                <a:cs typeface="Arial"/>
              </a:rPr>
              <a:t>ground </a:t>
            </a:r>
            <a:r>
              <a:rPr sz="1900" spc="-190" dirty="0">
                <a:solidFill>
                  <a:srgbClr val="1D1D1B"/>
                </a:solidFill>
                <a:latin typeface="Arial"/>
                <a:cs typeface="Arial"/>
              </a:rPr>
              <a:t>and </a:t>
            </a:r>
            <a:r>
              <a:rPr sz="1900" spc="-145" dirty="0">
                <a:solidFill>
                  <a:srgbClr val="1D1D1B"/>
                </a:solidFill>
                <a:latin typeface="Arial"/>
                <a:cs typeface="Arial"/>
              </a:rPr>
              <a:t>therefore </a:t>
            </a: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avoiding </a:t>
            </a:r>
            <a:r>
              <a:rPr sz="1900" spc="-145" dirty="0">
                <a:solidFill>
                  <a:srgbClr val="1D1D1B"/>
                </a:solidFill>
                <a:latin typeface="Arial"/>
                <a:cs typeface="Arial"/>
              </a:rPr>
              <a:t>the  </a:t>
            </a:r>
            <a:r>
              <a:rPr sz="1900" spc="-160" dirty="0">
                <a:solidFill>
                  <a:srgbClr val="1D1D1B"/>
                </a:solidFill>
                <a:latin typeface="Arial"/>
                <a:cs typeface="Arial"/>
              </a:rPr>
              <a:t>evaporation </a:t>
            </a:r>
            <a:r>
              <a:rPr sz="1900" spc="-70" dirty="0">
                <a:solidFill>
                  <a:srgbClr val="1D1D1B"/>
                </a:solidFill>
                <a:latin typeface="Arial"/>
                <a:cs typeface="Arial"/>
              </a:rPr>
              <a:t>of </a:t>
            </a:r>
            <a:r>
              <a:rPr sz="1900" spc="-130" dirty="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sz="1900" spc="-28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65" dirty="0">
                <a:solidFill>
                  <a:srgbClr val="1D1D1B"/>
                </a:solidFill>
                <a:latin typeface="Arial"/>
                <a:cs typeface="Arial"/>
              </a:rPr>
              <a:t>water.</a:t>
            </a:r>
            <a:endParaRPr sz="19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</a:pPr>
            <a:r>
              <a:rPr sz="1900" b="1" spc="-240" dirty="0">
                <a:solidFill>
                  <a:srgbClr val="1D1D1B"/>
                </a:solidFill>
                <a:latin typeface="Arial"/>
                <a:cs typeface="Arial"/>
              </a:rPr>
              <a:t>Water</a:t>
            </a:r>
            <a:r>
              <a:rPr sz="1900" b="1" spc="-2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295" dirty="0">
                <a:solidFill>
                  <a:srgbClr val="1D1D1B"/>
                </a:solidFill>
                <a:latin typeface="Arial"/>
                <a:cs typeface="Arial"/>
              </a:rPr>
              <a:t>comes</a:t>
            </a:r>
            <a:r>
              <a:rPr sz="1900" b="1" spc="-21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225" dirty="0">
                <a:solidFill>
                  <a:srgbClr val="1D1D1B"/>
                </a:solidFill>
                <a:latin typeface="Arial"/>
                <a:cs typeface="Arial"/>
              </a:rPr>
              <a:t>from </a:t>
            </a:r>
            <a:r>
              <a:rPr sz="1900" b="1" spc="-200" dirty="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sz="1900" b="1" spc="-2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275" dirty="0">
                <a:solidFill>
                  <a:srgbClr val="1D1D1B"/>
                </a:solidFill>
                <a:latin typeface="Arial"/>
                <a:cs typeface="Arial"/>
              </a:rPr>
              <a:t>underground</a:t>
            </a:r>
            <a:r>
              <a:rPr sz="1900" spc="-275" dirty="0">
                <a:solidFill>
                  <a:srgbClr val="1D1D1B"/>
                </a:solidFill>
                <a:latin typeface="Arial"/>
                <a:cs typeface="Arial"/>
              </a:rPr>
              <a:t>,</a:t>
            </a:r>
            <a:r>
              <a:rPr sz="1900" spc="-2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45" dirty="0">
                <a:solidFill>
                  <a:srgbClr val="1D1D1B"/>
                </a:solidFill>
                <a:latin typeface="Arial"/>
                <a:cs typeface="Arial"/>
              </a:rPr>
              <a:t>which</a:t>
            </a:r>
            <a:r>
              <a:rPr sz="1900" spc="-2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1D1D1B"/>
                </a:solidFill>
                <a:latin typeface="Arial"/>
                <a:cs typeface="Arial"/>
              </a:rPr>
              <a:t>is</a:t>
            </a:r>
            <a:r>
              <a:rPr sz="1900" spc="-2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85" dirty="0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sz="1900" spc="-2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75" dirty="0">
                <a:solidFill>
                  <a:srgbClr val="1D1D1B"/>
                </a:solidFill>
                <a:latin typeface="Arial"/>
                <a:cs typeface="Arial"/>
              </a:rPr>
              <a:t>pure</a:t>
            </a:r>
            <a:r>
              <a:rPr sz="1900" spc="-2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45" dirty="0">
                <a:solidFill>
                  <a:srgbClr val="1D1D1B"/>
                </a:solidFill>
                <a:latin typeface="Arial"/>
                <a:cs typeface="Arial"/>
              </a:rPr>
              <a:t>water</a:t>
            </a:r>
            <a:r>
              <a:rPr sz="1900" spc="-2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1D1D1B"/>
                </a:solidFill>
                <a:latin typeface="Arial"/>
                <a:cs typeface="Arial"/>
              </a:rPr>
              <a:t>that</a:t>
            </a:r>
            <a:r>
              <a:rPr sz="1900" spc="-2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95" dirty="0">
                <a:solidFill>
                  <a:srgbClr val="1D1D1B"/>
                </a:solidFill>
                <a:latin typeface="Arial"/>
                <a:cs typeface="Arial"/>
              </a:rPr>
              <a:t>comes</a:t>
            </a:r>
            <a:r>
              <a:rPr sz="1900" spc="-2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14" dirty="0">
                <a:solidFill>
                  <a:srgbClr val="1D1D1B"/>
                </a:solidFill>
                <a:latin typeface="Arial"/>
                <a:cs typeface="Arial"/>
              </a:rPr>
              <a:t>from</a:t>
            </a:r>
            <a:r>
              <a:rPr sz="1900" spc="-2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30" dirty="0">
                <a:solidFill>
                  <a:srgbClr val="1D1D1B"/>
                </a:solidFill>
                <a:latin typeface="Arial"/>
                <a:cs typeface="Arial"/>
              </a:rPr>
              <a:t>the</a:t>
            </a:r>
            <a:r>
              <a:rPr sz="1900" spc="-22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220" dirty="0">
                <a:solidFill>
                  <a:srgbClr val="1D1D1B"/>
                </a:solidFill>
                <a:latin typeface="Arial"/>
                <a:cs typeface="Arial"/>
              </a:rPr>
              <a:t>Andes</a:t>
            </a:r>
            <a:endParaRPr sz="19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00"/>
              </a:spcBef>
            </a:pP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mountains.</a:t>
            </a:r>
            <a:endParaRPr sz="1900" dirty="0">
              <a:latin typeface="Arial"/>
              <a:cs typeface="Arial"/>
            </a:endParaRPr>
          </a:p>
          <a:p>
            <a:pPr marL="12700" marR="11430" algn="just">
              <a:lnSpc>
                <a:spcPct val="120800"/>
              </a:lnSpc>
              <a:spcBef>
                <a:spcPts val="700"/>
              </a:spcBef>
            </a:pPr>
            <a:r>
              <a:rPr sz="1900" b="1" spc="-190" dirty="0">
                <a:solidFill>
                  <a:srgbClr val="1D1D1B"/>
                </a:solidFill>
                <a:latin typeface="Arial"/>
                <a:cs typeface="Arial"/>
              </a:rPr>
              <a:t>Irrigation</a:t>
            </a:r>
            <a:r>
              <a:rPr sz="1900" b="1" spc="-21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1D1D1B"/>
                </a:solidFill>
                <a:latin typeface="Arial"/>
                <a:cs typeface="Arial"/>
              </a:rPr>
              <a:t>is</a:t>
            </a:r>
            <a:r>
              <a:rPr sz="1900" spc="-20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95" dirty="0">
                <a:solidFill>
                  <a:srgbClr val="1D1D1B"/>
                </a:solidFill>
                <a:latin typeface="Arial"/>
                <a:cs typeface="Arial"/>
              </a:rPr>
              <a:t>used</a:t>
            </a:r>
            <a:r>
              <a:rPr sz="1900" spc="-20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45" dirty="0">
                <a:solidFill>
                  <a:srgbClr val="1D1D1B"/>
                </a:solidFill>
                <a:latin typeface="Arial"/>
                <a:cs typeface="Arial"/>
              </a:rPr>
              <a:t>through</a:t>
            </a:r>
            <a:r>
              <a:rPr sz="1900" spc="-20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80" dirty="0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sz="1900" spc="-21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240" dirty="0">
                <a:solidFill>
                  <a:srgbClr val="1D1D1B"/>
                </a:solidFill>
                <a:latin typeface="Arial"/>
                <a:cs typeface="Arial"/>
              </a:rPr>
              <a:t>dripping</a:t>
            </a:r>
            <a:r>
              <a:rPr sz="1900" b="1" spc="-20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b="1" spc="-254" dirty="0">
                <a:solidFill>
                  <a:srgbClr val="1D1D1B"/>
                </a:solidFill>
                <a:latin typeface="Arial"/>
                <a:cs typeface="Arial"/>
              </a:rPr>
              <a:t>system</a:t>
            </a:r>
            <a:r>
              <a:rPr sz="1900" b="1" spc="-21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45" dirty="0">
                <a:solidFill>
                  <a:srgbClr val="1D1D1B"/>
                </a:solidFill>
                <a:latin typeface="Arial"/>
                <a:cs typeface="Arial"/>
              </a:rPr>
              <a:t>which</a:t>
            </a:r>
            <a:r>
              <a:rPr sz="1900" spc="-20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1D1D1B"/>
                </a:solidFill>
                <a:latin typeface="Arial"/>
                <a:cs typeface="Arial"/>
              </a:rPr>
              <a:t>is</a:t>
            </a:r>
            <a:r>
              <a:rPr sz="1900" spc="-20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85" dirty="0">
                <a:solidFill>
                  <a:srgbClr val="1D1D1B"/>
                </a:solidFill>
                <a:latin typeface="Arial"/>
                <a:cs typeface="Arial"/>
              </a:rPr>
              <a:t>a</a:t>
            </a:r>
            <a:r>
              <a:rPr sz="1900" spc="-20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65" dirty="0">
                <a:solidFill>
                  <a:srgbClr val="1D1D1B"/>
                </a:solidFill>
                <a:latin typeface="Arial"/>
                <a:cs typeface="Arial"/>
              </a:rPr>
              <a:t>very</a:t>
            </a:r>
            <a:r>
              <a:rPr sz="1900" spc="-20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95" dirty="0">
                <a:solidFill>
                  <a:srgbClr val="1D1D1B"/>
                </a:solidFill>
                <a:latin typeface="Arial"/>
                <a:cs typeface="Arial"/>
              </a:rPr>
              <a:t>efficient</a:t>
            </a:r>
            <a:r>
              <a:rPr sz="1900" spc="-20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200" dirty="0">
                <a:solidFill>
                  <a:srgbClr val="1D1D1B"/>
                </a:solidFill>
                <a:latin typeface="Arial"/>
                <a:cs typeface="Arial"/>
              </a:rPr>
              <a:t>way</a:t>
            </a:r>
            <a:r>
              <a:rPr sz="1900" spc="-20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1D1D1B"/>
                </a:solidFill>
                <a:latin typeface="Arial"/>
                <a:cs typeface="Arial"/>
              </a:rPr>
              <a:t>to</a:t>
            </a:r>
            <a:r>
              <a:rPr sz="1900" spc="-20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95" dirty="0">
                <a:solidFill>
                  <a:srgbClr val="1D1D1B"/>
                </a:solidFill>
                <a:latin typeface="Arial"/>
                <a:cs typeface="Arial"/>
              </a:rPr>
              <a:t>use</a:t>
            </a:r>
            <a:r>
              <a:rPr sz="1900" spc="-204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55" dirty="0">
                <a:solidFill>
                  <a:srgbClr val="1D1D1B"/>
                </a:solidFill>
                <a:latin typeface="Arial"/>
                <a:cs typeface="Arial"/>
              </a:rPr>
              <a:t>water  since </a:t>
            </a:r>
            <a:r>
              <a:rPr sz="1900" spc="-145" dirty="0">
                <a:solidFill>
                  <a:srgbClr val="1D1D1B"/>
                </a:solidFill>
                <a:latin typeface="Arial"/>
                <a:cs typeface="Arial"/>
              </a:rPr>
              <a:t>water </a:t>
            </a:r>
            <a:r>
              <a:rPr sz="1900" spc="-85" dirty="0">
                <a:solidFill>
                  <a:srgbClr val="1D1D1B"/>
                </a:solidFill>
                <a:latin typeface="Arial"/>
                <a:cs typeface="Arial"/>
              </a:rPr>
              <a:t>is </a:t>
            </a:r>
            <a:r>
              <a:rPr sz="1900" spc="-185" dirty="0">
                <a:solidFill>
                  <a:srgbClr val="1D1D1B"/>
                </a:solidFill>
                <a:latin typeface="Arial"/>
                <a:cs typeface="Arial"/>
              </a:rPr>
              <a:t>a </a:t>
            </a:r>
            <a:r>
              <a:rPr sz="1900" spc="-105" dirty="0">
                <a:solidFill>
                  <a:srgbClr val="1D1D1B"/>
                </a:solidFill>
                <a:latin typeface="Arial"/>
                <a:cs typeface="Arial"/>
              </a:rPr>
              <a:t>limited</a:t>
            </a:r>
            <a:r>
              <a:rPr sz="1900" spc="-30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900" spc="-175" dirty="0">
                <a:solidFill>
                  <a:srgbClr val="1D1D1B"/>
                </a:solidFill>
                <a:latin typeface="Arial"/>
                <a:cs typeface="Arial"/>
              </a:rPr>
              <a:t>resource.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57252"/>
            <a:ext cx="10692003" cy="140280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 flipV="1">
            <a:off x="9004300" y="962900"/>
            <a:ext cx="1688254" cy="45719"/>
          </a:xfrm>
          <a:custGeom>
            <a:avLst/>
            <a:gdLst/>
            <a:ahLst/>
            <a:cxnLst/>
            <a:rect l="l" t="t" r="r" b="b"/>
            <a:pathLst>
              <a:path w="1564640">
                <a:moveTo>
                  <a:pt x="0" y="0"/>
                </a:moveTo>
                <a:lnTo>
                  <a:pt x="1564088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62902"/>
            <a:ext cx="1564640" cy="0"/>
          </a:xfrm>
          <a:custGeom>
            <a:avLst/>
            <a:gdLst/>
            <a:ahLst/>
            <a:cxnLst/>
            <a:rect l="l" t="t" r="r" b="b"/>
            <a:pathLst>
              <a:path w="1564640">
                <a:moveTo>
                  <a:pt x="0" y="0"/>
                </a:moveTo>
                <a:lnTo>
                  <a:pt x="1564073" y="0"/>
                </a:lnTo>
              </a:path>
            </a:pathLst>
          </a:custGeom>
          <a:ln w="50800">
            <a:solidFill>
              <a:srgbClr val="4329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15725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76200">
            <a:solidFill>
              <a:srgbClr val="877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88337" y="578493"/>
            <a:ext cx="6987363" cy="882293"/>
          </a:xfrm>
          <a:prstGeom prst="rect">
            <a:avLst/>
          </a:prstGeom>
          <a:ln w="50799">
            <a:solidFill>
              <a:srgbClr val="87764E"/>
            </a:solidFill>
          </a:ln>
        </p:spPr>
        <p:txBody>
          <a:bodyPr vert="horz" wrap="square" lIns="0" tIns="50800" rIns="0" bIns="0" rtlCol="0" anchor="ctr">
            <a:spAutoFit/>
          </a:bodyPr>
          <a:lstStyle/>
          <a:p>
            <a:pPr marL="821055">
              <a:lnSpc>
                <a:spcPct val="100000"/>
              </a:lnSpc>
              <a:spcBef>
                <a:spcPts val="400"/>
              </a:spcBef>
              <a:tabLst>
                <a:tab pos="1896745" algn="l"/>
              </a:tabLst>
            </a:pPr>
            <a:r>
              <a:rPr lang="es-AR" sz="1100" spc="100" dirty="0" smtClean="0"/>
              <a:t/>
            </a:r>
            <a:br>
              <a:rPr lang="es-AR" sz="1100" spc="100" dirty="0" smtClean="0"/>
            </a:br>
            <a:r>
              <a:rPr b="1" spc="100" dirty="0" smtClean="0"/>
              <a:t>SOIL</a:t>
            </a:r>
            <a:r>
              <a:rPr lang="en-US" b="1" spc="100" dirty="0"/>
              <a:t> </a:t>
            </a:r>
            <a:r>
              <a:rPr b="1" spc="229" dirty="0" smtClean="0"/>
              <a:t>AND </a:t>
            </a:r>
            <a:r>
              <a:rPr b="1" spc="100" dirty="0"/>
              <a:t>WATER</a:t>
            </a:r>
            <a:r>
              <a:rPr b="1" spc="-280" dirty="0"/>
              <a:t> </a:t>
            </a:r>
            <a:r>
              <a:rPr b="1" spc="80" dirty="0" smtClean="0"/>
              <a:t>TREATMENT</a:t>
            </a:r>
            <a:r>
              <a:rPr lang="es-AR" spc="80" dirty="0" smtClean="0"/>
              <a:t/>
            </a:r>
            <a:br>
              <a:rPr lang="es-AR" spc="80" dirty="0" smtClean="0"/>
            </a:br>
            <a:endParaRPr sz="1400" spc="80" dirty="0"/>
          </a:p>
        </p:txBody>
      </p:sp>
      <p:sp>
        <p:nvSpPr>
          <p:cNvPr id="8" name="object 8"/>
          <p:cNvSpPr/>
          <p:nvPr/>
        </p:nvSpPr>
        <p:spPr>
          <a:xfrm>
            <a:off x="1276421" y="1771365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5" h="116205">
                <a:moveTo>
                  <a:pt x="58026" y="0"/>
                </a:moveTo>
                <a:lnTo>
                  <a:pt x="35436" y="4558"/>
                </a:lnTo>
                <a:lnTo>
                  <a:pt x="16992" y="16991"/>
                </a:lnTo>
                <a:lnTo>
                  <a:pt x="4558" y="35431"/>
                </a:lnTo>
                <a:lnTo>
                  <a:pt x="0" y="58013"/>
                </a:lnTo>
                <a:lnTo>
                  <a:pt x="4558" y="80595"/>
                </a:lnTo>
                <a:lnTo>
                  <a:pt x="16992" y="99036"/>
                </a:lnTo>
                <a:lnTo>
                  <a:pt x="35436" y="111468"/>
                </a:lnTo>
                <a:lnTo>
                  <a:pt x="58026" y="116027"/>
                </a:lnTo>
                <a:lnTo>
                  <a:pt x="80608" y="111468"/>
                </a:lnTo>
                <a:lnTo>
                  <a:pt x="99048" y="99036"/>
                </a:lnTo>
                <a:lnTo>
                  <a:pt x="111481" y="80595"/>
                </a:lnTo>
                <a:lnTo>
                  <a:pt x="116039" y="58013"/>
                </a:lnTo>
                <a:lnTo>
                  <a:pt x="111481" y="35431"/>
                </a:lnTo>
                <a:lnTo>
                  <a:pt x="99048" y="16991"/>
                </a:lnTo>
                <a:lnTo>
                  <a:pt x="80608" y="4558"/>
                </a:lnTo>
                <a:lnTo>
                  <a:pt x="58026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6421" y="2591608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5" h="116205">
                <a:moveTo>
                  <a:pt x="58026" y="0"/>
                </a:moveTo>
                <a:lnTo>
                  <a:pt x="35436" y="4558"/>
                </a:lnTo>
                <a:lnTo>
                  <a:pt x="16992" y="16991"/>
                </a:lnTo>
                <a:lnTo>
                  <a:pt x="4558" y="35431"/>
                </a:lnTo>
                <a:lnTo>
                  <a:pt x="0" y="58013"/>
                </a:lnTo>
                <a:lnTo>
                  <a:pt x="4558" y="80595"/>
                </a:lnTo>
                <a:lnTo>
                  <a:pt x="16992" y="99036"/>
                </a:lnTo>
                <a:lnTo>
                  <a:pt x="35436" y="111468"/>
                </a:lnTo>
                <a:lnTo>
                  <a:pt x="58026" y="116027"/>
                </a:lnTo>
                <a:lnTo>
                  <a:pt x="80608" y="111468"/>
                </a:lnTo>
                <a:lnTo>
                  <a:pt x="99048" y="99036"/>
                </a:lnTo>
                <a:lnTo>
                  <a:pt x="111481" y="80595"/>
                </a:lnTo>
                <a:lnTo>
                  <a:pt x="116039" y="58013"/>
                </a:lnTo>
                <a:lnTo>
                  <a:pt x="111481" y="35431"/>
                </a:lnTo>
                <a:lnTo>
                  <a:pt x="99048" y="16991"/>
                </a:lnTo>
                <a:lnTo>
                  <a:pt x="80608" y="4558"/>
                </a:lnTo>
                <a:lnTo>
                  <a:pt x="58026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76421" y="4162191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5" h="116204">
                <a:moveTo>
                  <a:pt x="58026" y="0"/>
                </a:moveTo>
                <a:lnTo>
                  <a:pt x="35436" y="4558"/>
                </a:lnTo>
                <a:lnTo>
                  <a:pt x="16992" y="16987"/>
                </a:lnTo>
                <a:lnTo>
                  <a:pt x="4558" y="35420"/>
                </a:lnTo>
                <a:lnTo>
                  <a:pt x="0" y="57988"/>
                </a:lnTo>
                <a:lnTo>
                  <a:pt x="4558" y="80570"/>
                </a:lnTo>
                <a:lnTo>
                  <a:pt x="16992" y="99010"/>
                </a:lnTo>
                <a:lnTo>
                  <a:pt x="35436" y="111443"/>
                </a:lnTo>
                <a:lnTo>
                  <a:pt x="58026" y="116001"/>
                </a:lnTo>
                <a:lnTo>
                  <a:pt x="80608" y="111443"/>
                </a:lnTo>
                <a:lnTo>
                  <a:pt x="99048" y="99010"/>
                </a:lnTo>
                <a:lnTo>
                  <a:pt x="111481" y="80570"/>
                </a:lnTo>
                <a:lnTo>
                  <a:pt x="116039" y="57988"/>
                </a:lnTo>
                <a:lnTo>
                  <a:pt x="111481" y="35420"/>
                </a:lnTo>
                <a:lnTo>
                  <a:pt x="99048" y="16987"/>
                </a:lnTo>
                <a:lnTo>
                  <a:pt x="80608" y="4558"/>
                </a:lnTo>
                <a:lnTo>
                  <a:pt x="58026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6421" y="4979208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5" h="116204">
                <a:moveTo>
                  <a:pt x="58026" y="0"/>
                </a:moveTo>
                <a:lnTo>
                  <a:pt x="35436" y="4558"/>
                </a:lnTo>
                <a:lnTo>
                  <a:pt x="16992" y="16991"/>
                </a:lnTo>
                <a:lnTo>
                  <a:pt x="4558" y="35431"/>
                </a:lnTo>
                <a:lnTo>
                  <a:pt x="0" y="58013"/>
                </a:lnTo>
                <a:lnTo>
                  <a:pt x="4558" y="80595"/>
                </a:lnTo>
                <a:lnTo>
                  <a:pt x="16992" y="99036"/>
                </a:lnTo>
                <a:lnTo>
                  <a:pt x="35436" y="111468"/>
                </a:lnTo>
                <a:lnTo>
                  <a:pt x="58026" y="116027"/>
                </a:lnTo>
                <a:lnTo>
                  <a:pt x="80608" y="111468"/>
                </a:lnTo>
                <a:lnTo>
                  <a:pt x="99048" y="99036"/>
                </a:lnTo>
                <a:lnTo>
                  <a:pt x="111481" y="80595"/>
                </a:lnTo>
                <a:lnTo>
                  <a:pt x="116039" y="58013"/>
                </a:lnTo>
                <a:lnTo>
                  <a:pt x="111481" y="35431"/>
                </a:lnTo>
                <a:lnTo>
                  <a:pt x="99048" y="16991"/>
                </a:lnTo>
                <a:lnTo>
                  <a:pt x="80608" y="4558"/>
                </a:lnTo>
                <a:lnTo>
                  <a:pt x="58026" y="0"/>
                </a:lnTo>
                <a:close/>
              </a:path>
            </a:pathLst>
          </a:custGeom>
          <a:solidFill>
            <a:srgbClr val="4329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6496" y="353711"/>
            <a:ext cx="1463204" cy="4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3853" y="670826"/>
            <a:ext cx="5724525" cy="612000"/>
          </a:xfrm>
          <a:prstGeom prst="rect">
            <a:avLst/>
          </a:prstGeom>
          <a:ln w="50800">
            <a:solidFill>
              <a:srgbClr val="87764E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342265">
              <a:lnSpc>
                <a:spcPct val="100000"/>
              </a:lnSpc>
              <a:spcBef>
                <a:spcPts val="400"/>
              </a:spcBef>
            </a:pPr>
            <a:r>
              <a:rPr b="1" spc="130" dirty="0"/>
              <a:t>ORGANIC</a:t>
            </a:r>
            <a:r>
              <a:rPr b="1" spc="-75" dirty="0"/>
              <a:t> </a:t>
            </a:r>
            <a:r>
              <a:rPr b="1" spc="85" dirty="0"/>
              <a:t>CERTIFICATIONS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5392563" y="1356627"/>
            <a:ext cx="4013196" cy="5829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02605" y="1466685"/>
            <a:ext cx="3623945" cy="5427345"/>
          </a:xfrm>
          <a:custGeom>
            <a:avLst/>
            <a:gdLst/>
            <a:ahLst/>
            <a:cxnLst/>
            <a:rect l="l" t="t" r="r" b="b"/>
            <a:pathLst>
              <a:path w="3623945" h="5427345">
                <a:moveTo>
                  <a:pt x="3623741" y="5427141"/>
                </a:moveTo>
                <a:lnTo>
                  <a:pt x="0" y="5427141"/>
                </a:lnTo>
                <a:lnTo>
                  <a:pt x="0" y="0"/>
                </a:lnTo>
                <a:lnTo>
                  <a:pt x="3623741" y="0"/>
                </a:lnTo>
                <a:lnTo>
                  <a:pt x="3623741" y="54271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2746" y="1691068"/>
            <a:ext cx="3183458" cy="50165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2863" y="1356627"/>
            <a:ext cx="4038595" cy="5829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5617" y="1466685"/>
            <a:ext cx="3623945" cy="5427345"/>
          </a:xfrm>
          <a:custGeom>
            <a:avLst/>
            <a:gdLst/>
            <a:ahLst/>
            <a:cxnLst/>
            <a:rect l="l" t="t" r="r" b="b"/>
            <a:pathLst>
              <a:path w="3623945" h="5427345">
                <a:moveTo>
                  <a:pt x="3623741" y="5427141"/>
                </a:moveTo>
                <a:lnTo>
                  <a:pt x="0" y="5427141"/>
                </a:lnTo>
                <a:lnTo>
                  <a:pt x="0" y="0"/>
                </a:lnTo>
                <a:lnTo>
                  <a:pt x="3623741" y="0"/>
                </a:lnTo>
                <a:lnTo>
                  <a:pt x="3623741" y="54271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6496" y="353711"/>
            <a:ext cx="1463204" cy="4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09" y="1651664"/>
            <a:ext cx="3572759" cy="50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E3C3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</TotalTime>
  <Words>1205</Words>
  <Application>Microsoft Office PowerPoint</Application>
  <PresentationFormat>Personnalisé</PresentationFormat>
  <Paragraphs>172</Paragraphs>
  <Slides>21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Office Theme</vt:lpstr>
      <vt:lpstr>Présentation PowerPoint</vt:lpstr>
      <vt:lpstr>OUR MISSION</vt:lpstr>
      <vt:lpstr>Présentation PowerPoint</vt:lpstr>
      <vt:lpstr>Présentation PowerPoint</vt:lpstr>
      <vt:lpstr>THE WINERY’S PHILOSOPHY</vt:lpstr>
      <vt:lpstr>Présentation PowerPoint</vt:lpstr>
      <vt:lpstr>WHY ORGANIC?</vt:lpstr>
      <vt:lpstr> SOIL AND WATER TREATMENT </vt:lpstr>
      <vt:lpstr>ORGANIC CERTIFICATIONS</vt:lpstr>
      <vt:lpstr>THE CELLARS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RATINGS</vt:lpstr>
      <vt:lpstr>THE RATINGS</vt:lpstr>
      <vt:lpstr>THE AWARDS</vt:lpstr>
      <vt:lpstr>WORLD DISTRIBUTION</vt:lpstr>
      <vt:lpstr>DB International Sales Growth and Trend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 Institutional Presentation</dc:title>
  <dc:creator>Diseño</dc:creator>
  <cp:lastModifiedBy>_</cp:lastModifiedBy>
  <cp:revision>37</cp:revision>
  <cp:lastPrinted>2016-05-05T00:07:52Z</cp:lastPrinted>
  <dcterms:created xsi:type="dcterms:W3CDTF">2016-05-03T12:32:47Z</dcterms:created>
  <dcterms:modified xsi:type="dcterms:W3CDTF">2016-10-04T13:53:47Z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2016-05-02T00:00:00Z</vt:filetime>
  </property>
  <property fmtid="{D5CDD505-2E9C-101B-9397-08002B2CF9AE}" pid="3" name="Creator">
    <vt:lpwstr>Adobe Illustrator CS6 (Windows)</vt:lpwstr>
  </property>
  <property fmtid="{D5CDD505-2E9C-101B-9397-08002B2CF9AE}" pid="4" name="LastSaved">
    <vt:filetime>2016-05-03T00:00:00Z</vt:filetime>
  </property>
</Properties>
</file>