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353" r:id="rId2"/>
    <p:sldId id="323" r:id="rId3"/>
    <p:sldId id="325" r:id="rId4"/>
    <p:sldId id="303" r:id="rId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D23315-8114-90C3-E83C-BB6CC7BBC1D2}" v="16" dt="2024-04-16T09:45:43.2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86" d="100"/>
          <a:sy n="86" d="100"/>
        </p:scale>
        <p:origin x="379"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8B3D80-685C-43D6-A02A-CBDF361CED14}" type="datetimeFigureOut">
              <a:t>4/24/2024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C877CC-5A48-4A91-BF8A-03F17A63FCE7}" type="slidenum">
              <a:t>‹#›</a:t>
            </a:fld>
            <a:endParaRPr lang="en-US"/>
          </a:p>
        </p:txBody>
      </p:sp>
    </p:spTree>
    <p:extLst>
      <p:ext uri="{BB962C8B-B14F-4D97-AF65-F5344CB8AC3E}">
        <p14:creationId xmlns:p14="http://schemas.microsoft.com/office/powerpoint/2010/main" val="2845250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9060E348-B072-4AD9-BC47-6B26464097D7}"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6153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9060E348-B072-4AD9-BC47-6B26464097D7}"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3469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endParaRPr lang="de-DE"/>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24.04.2024</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a:t>
            </a:fld>
            <a:endParaRPr lang="de-DE"/>
          </a:p>
        </p:txBody>
      </p:sp>
    </p:spTree>
    <p:extLst>
      <p:ext uri="{BB962C8B-B14F-4D97-AF65-F5344CB8AC3E}">
        <p14:creationId xmlns:p14="http://schemas.microsoft.com/office/powerpoint/2010/main" val="4249299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24.04.2024</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a:t>
            </a:fld>
            <a:endParaRPr lang="de-DE"/>
          </a:p>
        </p:txBody>
      </p:sp>
    </p:spTree>
    <p:extLst>
      <p:ext uri="{BB962C8B-B14F-4D97-AF65-F5344CB8AC3E}">
        <p14:creationId xmlns:p14="http://schemas.microsoft.com/office/powerpoint/2010/main" val="515967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endParaRPr lang="de-DE"/>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24.04.2024</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a:t>
            </a:fld>
            <a:endParaRPr lang="de-DE"/>
          </a:p>
        </p:txBody>
      </p:sp>
    </p:spTree>
    <p:extLst>
      <p:ext uri="{BB962C8B-B14F-4D97-AF65-F5344CB8AC3E}">
        <p14:creationId xmlns:p14="http://schemas.microsoft.com/office/powerpoint/2010/main" val="3231119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Title and Two Column Tex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679E86CE-2144-B64A-9A1D-8BC6CAD929B3}"/>
              </a:ext>
            </a:extLst>
          </p:cNvPr>
          <p:cNvSpPr/>
          <p:nvPr userDrawn="1"/>
        </p:nvSpPr>
        <p:spPr>
          <a:xfrm>
            <a:off x="0" y="1"/>
            <a:ext cx="12192000" cy="756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1AB6CC9-6861-019C-6477-2FBCE8B4CE22}"/>
              </a:ext>
            </a:extLst>
          </p:cNvPr>
          <p:cNvSpPr>
            <a:spLocks noGrp="1"/>
          </p:cNvSpPr>
          <p:nvPr>
            <p:ph type="title" hasCustomPrompt="1"/>
          </p:nvPr>
        </p:nvSpPr>
        <p:spPr>
          <a:xfrm>
            <a:off x="416983" y="476521"/>
            <a:ext cx="11304140" cy="646008"/>
          </a:xfrm>
        </p:spPr>
        <p:txBody>
          <a:bodyPr lIns="72000" tIns="0" rIns="0" bIns="0">
            <a:normAutofit/>
          </a:bodyPr>
          <a:lstStyle>
            <a:lvl1pPr>
              <a:lnSpc>
                <a:spcPct val="80000"/>
              </a:lnSpc>
              <a:defRPr sz="4267" spc="0" baseline="0">
                <a:solidFill>
                  <a:schemeClr val="accent2"/>
                </a:solidFill>
              </a:defRPr>
            </a:lvl1pPr>
          </a:lstStyle>
          <a:p>
            <a:r>
              <a:rPr lang="en-US" dirty="0"/>
              <a:t>Heading goes here</a:t>
            </a:r>
            <a:endParaRPr lang="en-NZ" dirty="0"/>
          </a:p>
        </p:txBody>
      </p:sp>
    </p:spTree>
    <p:extLst>
      <p:ext uri="{BB962C8B-B14F-4D97-AF65-F5344CB8AC3E}">
        <p14:creationId xmlns:p14="http://schemas.microsoft.com/office/powerpoint/2010/main" val="745240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Two Column Tex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033C548-A163-794C-914F-34AC396EE11C}"/>
              </a:ext>
            </a:extLst>
          </p:cNvPr>
          <p:cNvSpPr>
            <a:spLocks noGrp="1"/>
          </p:cNvSpPr>
          <p:nvPr>
            <p:ph type="body" sz="quarter" idx="16"/>
          </p:nvPr>
        </p:nvSpPr>
        <p:spPr>
          <a:xfrm>
            <a:off x="416985" y="1549188"/>
            <a:ext cx="5309560" cy="4070385"/>
          </a:xfrm>
        </p:spPr>
        <p:txBody>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9" name="Text Placeholder 5">
            <a:extLst>
              <a:ext uri="{FF2B5EF4-FFF2-40B4-BE49-F238E27FC236}">
                <a16:creationId xmlns:a16="http://schemas.microsoft.com/office/drawing/2014/main" id="{A725CC98-2DF4-9E46-A2B0-C28313BA5A1A}"/>
              </a:ext>
            </a:extLst>
          </p:cNvPr>
          <p:cNvSpPr>
            <a:spLocks noGrp="1"/>
          </p:cNvSpPr>
          <p:nvPr>
            <p:ph type="body" sz="quarter" idx="17"/>
          </p:nvPr>
        </p:nvSpPr>
        <p:spPr>
          <a:xfrm>
            <a:off x="6465455" y="1549188"/>
            <a:ext cx="5309560" cy="4070385"/>
          </a:xfrm>
        </p:spPr>
        <p:txBody>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Slide Number Placeholder 3">
            <a:extLst>
              <a:ext uri="{FF2B5EF4-FFF2-40B4-BE49-F238E27FC236}">
                <a16:creationId xmlns:a16="http://schemas.microsoft.com/office/drawing/2014/main" id="{9AF2789C-BDD4-B24A-A52F-A76073DF2FF0}"/>
              </a:ext>
            </a:extLst>
          </p:cNvPr>
          <p:cNvSpPr>
            <a:spLocks noGrp="1"/>
          </p:cNvSpPr>
          <p:nvPr>
            <p:ph type="sldNum" sz="quarter" idx="11"/>
          </p:nvPr>
        </p:nvSpPr>
        <p:spPr>
          <a:xfrm>
            <a:off x="9487317" y="6247781"/>
            <a:ext cx="500663" cy="282664"/>
          </a:xfrm>
        </p:spPr>
        <p:txBody>
          <a:bodyPr/>
          <a:lstStyle>
            <a:lvl1pPr algn="r">
              <a:defRPr/>
            </a:lvl1pPr>
          </a:lstStyle>
          <a:p>
            <a:fld id="{00EA3A2F-3FF3-4E0E-B4C0-A5DCBC624A2A}" type="slidenum">
              <a:rPr lang="en-NZ" smtClean="0"/>
              <a:pPr/>
              <a:t>‹#›</a:t>
            </a:fld>
            <a:endParaRPr lang="en-NZ"/>
          </a:p>
        </p:txBody>
      </p:sp>
      <p:sp>
        <p:nvSpPr>
          <p:cNvPr id="17" name="Text Placeholder 5">
            <a:extLst>
              <a:ext uri="{FF2B5EF4-FFF2-40B4-BE49-F238E27FC236}">
                <a16:creationId xmlns:a16="http://schemas.microsoft.com/office/drawing/2014/main" id="{1A8C3580-E186-C74A-868E-9ECE156C2D98}"/>
              </a:ext>
            </a:extLst>
          </p:cNvPr>
          <p:cNvSpPr>
            <a:spLocks noGrp="1"/>
          </p:cNvSpPr>
          <p:nvPr>
            <p:ph type="body" sz="quarter" idx="14" hasCustomPrompt="1"/>
          </p:nvPr>
        </p:nvSpPr>
        <p:spPr>
          <a:xfrm>
            <a:off x="453147" y="6248075"/>
            <a:ext cx="8968015" cy="281844"/>
          </a:xfrm>
        </p:spPr>
        <p:txBody>
          <a:bodyPr/>
          <a:lstStyle>
            <a:lvl1pPr algn="l">
              <a:defRPr sz="1067" b="1" spc="400"/>
            </a:lvl1pPr>
          </a:lstStyle>
          <a:p>
            <a:pPr lvl="0"/>
            <a:r>
              <a:rPr lang="en-NZ" dirty="0"/>
              <a:t>FOOTER GOES HERE IN CAPS</a:t>
            </a:r>
          </a:p>
        </p:txBody>
      </p:sp>
      <p:sp>
        <p:nvSpPr>
          <p:cNvPr id="22" name="Title 1">
            <a:extLst>
              <a:ext uri="{FF2B5EF4-FFF2-40B4-BE49-F238E27FC236}">
                <a16:creationId xmlns:a16="http://schemas.microsoft.com/office/drawing/2014/main" id="{E0769386-56B8-234F-8C30-590DC3C056AC}"/>
              </a:ext>
            </a:extLst>
          </p:cNvPr>
          <p:cNvSpPr>
            <a:spLocks noGrp="1"/>
          </p:cNvSpPr>
          <p:nvPr>
            <p:ph type="title" hasCustomPrompt="1"/>
          </p:nvPr>
        </p:nvSpPr>
        <p:spPr>
          <a:xfrm>
            <a:off x="416983" y="476521"/>
            <a:ext cx="11304140" cy="646008"/>
          </a:xfrm>
        </p:spPr>
        <p:txBody>
          <a:bodyPr lIns="72000" tIns="0" rIns="0" bIns="0">
            <a:normAutofit/>
          </a:bodyPr>
          <a:lstStyle>
            <a:lvl1pPr>
              <a:lnSpc>
                <a:spcPct val="80000"/>
              </a:lnSpc>
              <a:defRPr sz="4267" spc="0" baseline="0"/>
            </a:lvl1pPr>
          </a:lstStyle>
          <a:p>
            <a:r>
              <a:rPr lang="en-US"/>
              <a:t>Heading goes here</a:t>
            </a:r>
            <a:endParaRPr lang="en-NZ"/>
          </a:p>
        </p:txBody>
      </p:sp>
      <p:pic>
        <p:nvPicPr>
          <p:cNvPr id="10" name="Picture 9" descr="A picture containing text, sign, clipart&#10;&#10;Description automatically generated">
            <a:extLst>
              <a:ext uri="{FF2B5EF4-FFF2-40B4-BE49-F238E27FC236}">
                <a16:creationId xmlns:a16="http://schemas.microsoft.com/office/drawing/2014/main" id="{F10E9FBF-C60A-FF49-A4B1-A1B922ED6E0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3870" y="6143187"/>
            <a:ext cx="1860228" cy="491616"/>
          </a:xfrm>
          <a:prstGeom prst="rect">
            <a:avLst/>
          </a:prstGeom>
        </p:spPr>
      </p:pic>
    </p:spTree>
    <p:extLst>
      <p:ext uri="{BB962C8B-B14F-4D97-AF65-F5344CB8AC3E}">
        <p14:creationId xmlns:p14="http://schemas.microsoft.com/office/powerpoint/2010/main" val="35057437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81683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Title and Two Column Text">
    <p:spTree>
      <p:nvGrpSpPr>
        <p:cNvPr id="1" name=""/>
        <p:cNvGrpSpPr/>
        <p:nvPr/>
      </p:nvGrpSpPr>
      <p:grpSpPr>
        <a:xfrm>
          <a:off x="0" y="0"/>
          <a:ext cx="0" cy="0"/>
          <a:chOff x="0" y="0"/>
          <a:chExt cx="0" cy="0"/>
        </a:xfrm>
      </p:grpSpPr>
      <p:pic>
        <p:nvPicPr>
          <p:cNvPr id="4" name="Picture 3" descr="A picture containing graphical user interface&#10;&#10;Description automatically generated">
            <a:extLst>
              <a:ext uri="{FF2B5EF4-FFF2-40B4-BE49-F238E27FC236}">
                <a16:creationId xmlns:a16="http://schemas.microsoft.com/office/drawing/2014/main" id="{9FB03094-D39E-CF26-3518-CBB633FFC2E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9225" r="-1"/>
          <a:stretch/>
        </p:blipFill>
        <p:spPr>
          <a:xfrm>
            <a:off x="10225681" y="5730237"/>
            <a:ext cx="1665427" cy="988152"/>
          </a:xfrm>
          <a:prstGeom prst="rect">
            <a:avLst/>
          </a:prstGeom>
        </p:spPr>
      </p:pic>
      <p:sp>
        <p:nvSpPr>
          <p:cNvPr id="6" name="Text Placeholder 5">
            <a:extLst>
              <a:ext uri="{FF2B5EF4-FFF2-40B4-BE49-F238E27FC236}">
                <a16:creationId xmlns:a16="http://schemas.microsoft.com/office/drawing/2014/main" id="{6033C548-A163-794C-914F-34AC396EE11C}"/>
              </a:ext>
            </a:extLst>
          </p:cNvPr>
          <p:cNvSpPr>
            <a:spLocks noGrp="1"/>
          </p:cNvSpPr>
          <p:nvPr>
            <p:ph type="body" sz="quarter" idx="16"/>
          </p:nvPr>
        </p:nvSpPr>
        <p:spPr>
          <a:xfrm>
            <a:off x="416985" y="1549186"/>
            <a:ext cx="5309560" cy="4070385"/>
          </a:xfrm>
        </p:spPr>
        <p:txBody>
          <a:bodyPr/>
          <a:lstStyle>
            <a:lvl1pPr>
              <a:defRPr sz="1600">
                <a:solidFill>
                  <a:schemeClr val="accent2"/>
                </a:solidFill>
              </a:defRPr>
            </a:lvl1pPr>
            <a:lvl2pPr>
              <a:defRPr sz="1600">
                <a:solidFill>
                  <a:schemeClr val="accent2"/>
                </a:solidFill>
              </a:defRPr>
            </a:lvl2pPr>
            <a:lvl3pPr>
              <a:defRPr sz="1600">
                <a:solidFill>
                  <a:schemeClr val="accent2"/>
                </a:solidFill>
              </a:defRPr>
            </a:lvl3pPr>
            <a:lvl4pPr>
              <a:defRPr sz="1600">
                <a:solidFill>
                  <a:schemeClr val="accent2"/>
                </a:solidFill>
              </a:defRPr>
            </a:lvl4pPr>
            <a:lvl5pPr>
              <a:defRPr sz="1600">
                <a:solidFill>
                  <a:schemeClr val="accent2"/>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9" name="Text Placeholder 5">
            <a:extLst>
              <a:ext uri="{FF2B5EF4-FFF2-40B4-BE49-F238E27FC236}">
                <a16:creationId xmlns:a16="http://schemas.microsoft.com/office/drawing/2014/main" id="{A725CC98-2DF4-9E46-A2B0-C28313BA5A1A}"/>
              </a:ext>
            </a:extLst>
          </p:cNvPr>
          <p:cNvSpPr>
            <a:spLocks noGrp="1"/>
          </p:cNvSpPr>
          <p:nvPr>
            <p:ph type="body" sz="quarter" idx="17"/>
          </p:nvPr>
        </p:nvSpPr>
        <p:spPr>
          <a:xfrm>
            <a:off x="6465455" y="1549186"/>
            <a:ext cx="5309560" cy="4070385"/>
          </a:xfrm>
        </p:spPr>
        <p:txBody>
          <a:bodyPr/>
          <a:lstStyle>
            <a:lvl1pPr>
              <a:defRPr sz="1600">
                <a:solidFill>
                  <a:schemeClr val="accent2"/>
                </a:solidFill>
              </a:defRPr>
            </a:lvl1pPr>
            <a:lvl2pPr>
              <a:defRPr sz="1600">
                <a:solidFill>
                  <a:schemeClr val="accent2"/>
                </a:solidFill>
              </a:defRPr>
            </a:lvl2pPr>
            <a:lvl3pPr>
              <a:defRPr sz="1600">
                <a:solidFill>
                  <a:schemeClr val="accent2"/>
                </a:solidFill>
              </a:defRPr>
            </a:lvl3pPr>
            <a:lvl4pPr>
              <a:defRPr sz="1600">
                <a:solidFill>
                  <a:schemeClr val="accent2"/>
                </a:solidFill>
              </a:defRPr>
            </a:lvl4pPr>
            <a:lvl5pPr>
              <a:defRPr sz="1600">
                <a:solidFill>
                  <a:schemeClr val="accent2"/>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7" name="Text Placeholder 5">
            <a:extLst>
              <a:ext uri="{FF2B5EF4-FFF2-40B4-BE49-F238E27FC236}">
                <a16:creationId xmlns:a16="http://schemas.microsoft.com/office/drawing/2014/main" id="{1A8C3580-E186-C74A-868E-9ECE156C2D98}"/>
              </a:ext>
            </a:extLst>
          </p:cNvPr>
          <p:cNvSpPr>
            <a:spLocks noGrp="1"/>
          </p:cNvSpPr>
          <p:nvPr>
            <p:ph type="body" sz="quarter" idx="14" hasCustomPrompt="1"/>
          </p:nvPr>
        </p:nvSpPr>
        <p:spPr>
          <a:xfrm>
            <a:off x="453146" y="6248074"/>
            <a:ext cx="8968015" cy="281844"/>
          </a:xfrm>
        </p:spPr>
        <p:txBody>
          <a:bodyPr>
            <a:normAutofit/>
          </a:bodyPr>
          <a:lstStyle>
            <a:lvl1pPr algn="l">
              <a:defRPr sz="933" b="1" spc="400">
                <a:solidFill>
                  <a:schemeClr val="accent2"/>
                </a:solidFill>
              </a:defRPr>
            </a:lvl1pPr>
          </a:lstStyle>
          <a:p>
            <a:pPr lvl="0"/>
            <a:r>
              <a:rPr lang="en-NZ" dirty="0"/>
              <a:t>FOOTER GOES HERE IN CAPS</a:t>
            </a:r>
          </a:p>
        </p:txBody>
      </p:sp>
      <p:sp>
        <p:nvSpPr>
          <p:cNvPr id="22" name="Title 1">
            <a:extLst>
              <a:ext uri="{FF2B5EF4-FFF2-40B4-BE49-F238E27FC236}">
                <a16:creationId xmlns:a16="http://schemas.microsoft.com/office/drawing/2014/main" id="{E0769386-56B8-234F-8C30-590DC3C056AC}"/>
              </a:ext>
            </a:extLst>
          </p:cNvPr>
          <p:cNvSpPr>
            <a:spLocks noGrp="1"/>
          </p:cNvSpPr>
          <p:nvPr>
            <p:ph type="title" hasCustomPrompt="1"/>
          </p:nvPr>
        </p:nvSpPr>
        <p:spPr>
          <a:xfrm>
            <a:off x="416983" y="476521"/>
            <a:ext cx="11304140" cy="646008"/>
          </a:xfrm>
        </p:spPr>
        <p:txBody>
          <a:bodyPr lIns="72000" tIns="0" rIns="0" bIns="0">
            <a:normAutofit/>
          </a:bodyPr>
          <a:lstStyle>
            <a:lvl1pPr>
              <a:lnSpc>
                <a:spcPct val="80000"/>
              </a:lnSpc>
              <a:defRPr sz="4267" spc="0" baseline="0">
                <a:solidFill>
                  <a:schemeClr val="accent2"/>
                </a:solidFill>
              </a:defRPr>
            </a:lvl1pPr>
          </a:lstStyle>
          <a:p>
            <a:r>
              <a:rPr lang="en-US" dirty="0"/>
              <a:t>Heading goes here</a:t>
            </a:r>
            <a:endParaRPr lang="en-NZ" dirty="0"/>
          </a:p>
        </p:txBody>
      </p:sp>
      <p:sp>
        <p:nvSpPr>
          <p:cNvPr id="23" name="Rectangle 22">
            <a:extLst>
              <a:ext uri="{FF2B5EF4-FFF2-40B4-BE49-F238E27FC236}">
                <a16:creationId xmlns:a16="http://schemas.microsoft.com/office/drawing/2014/main" id="{679E86CE-2144-B64A-9A1D-8BC6CAD929B3}"/>
              </a:ext>
            </a:extLst>
          </p:cNvPr>
          <p:cNvSpPr/>
          <p:nvPr userDrawn="1"/>
        </p:nvSpPr>
        <p:spPr>
          <a:xfrm>
            <a:off x="0" y="1"/>
            <a:ext cx="12192000" cy="756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3" name="Straight Connector 12">
            <a:extLst>
              <a:ext uri="{FF2B5EF4-FFF2-40B4-BE49-F238E27FC236}">
                <a16:creationId xmlns:a16="http://schemas.microsoft.com/office/drawing/2014/main" id="{BD6A9520-D756-FF40-2AA8-26AC18B4D2CF}"/>
              </a:ext>
            </a:extLst>
          </p:cNvPr>
          <p:cNvCxnSpPr>
            <a:cxnSpLocks/>
          </p:cNvCxnSpPr>
          <p:nvPr userDrawn="1"/>
        </p:nvCxnSpPr>
        <p:spPr>
          <a:xfrm>
            <a:off x="10098424" y="5763492"/>
            <a:ext cx="0" cy="804589"/>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graphical user interface&#10;&#10;Description automatically generated">
            <a:extLst>
              <a:ext uri="{FF2B5EF4-FFF2-40B4-BE49-F238E27FC236}">
                <a16:creationId xmlns:a16="http://schemas.microsoft.com/office/drawing/2014/main" id="{4C9B9F61-9EAA-FDFB-8539-E7B3330F4BBF}"/>
              </a:ext>
            </a:extLst>
          </p:cNvPr>
          <p:cNvPicPr>
            <a:picLocks noChangeAspect="1"/>
          </p:cNvPicPr>
          <p:nvPr userDrawn="1"/>
        </p:nvPicPr>
        <p:blipFill rotWithShape="1">
          <a:blip r:embed="rId3" cstate="print">
            <a:alphaModFix/>
            <a:extLst>
              <a:ext uri="{28A0092B-C50C-407E-A947-70E740481C1C}">
                <a14:useLocalDpi xmlns:a14="http://schemas.microsoft.com/office/drawing/2010/main" val="0"/>
              </a:ext>
            </a:extLst>
          </a:blip>
          <a:srcRect r="54208"/>
          <a:stretch/>
        </p:blipFill>
        <p:spPr>
          <a:xfrm>
            <a:off x="8462684" y="5643475"/>
            <a:ext cx="1421139" cy="934971"/>
          </a:xfrm>
          <a:prstGeom prst="rect">
            <a:avLst/>
          </a:prstGeom>
        </p:spPr>
      </p:pic>
    </p:spTree>
    <p:extLst>
      <p:ext uri="{BB962C8B-B14F-4D97-AF65-F5344CB8AC3E}">
        <p14:creationId xmlns:p14="http://schemas.microsoft.com/office/powerpoint/2010/main" val="1683179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24.04.2024</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a:t>
            </a:fld>
            <a:endParaRPr lang="de-DE"/>
          </a:p>
        </p:txBody>
      </p:sp>
    </p:spTree>
    <p:extLst>
      <p:ext uri="{BB962C8B-B14F-4D97-AF65-F5344CB8AC3E}">
        <p14:creationId xmlns:p14="http://schemas.microsoft.com/office/powerpoint/2010/main" val="3885912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endParaRPr lang="de-DE"/>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CA953BDC-9EAE-49FE-9892-958C9F845175}" type="datetimeFigureOut">
              <a:rPr lang="de-DE" smtClean="0"/>
              <a:t>24.04.2024</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a:t>
            </a:fld>
            <a:endParaRPr lang="de-DE"/>
          </a:p>
        </p:txBody>
      </p:sp>
    </p:spTree>
    <p:extLst>
      <p:ext uri="{BB962C8B-B14F-4D97-AF65-F5344CB8AC3E}">
        <p14:creationId xmlns:p14="http://schemas.microsoft.com/office/powerpoint/2010/main" val="1843495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5" name="Tijdelijke aanduiding voor datum 4"/>
          <p:cNvSpPr>
            <a:spLocks noGrp="1"/>
          </p:cNvSpPr>
          <p:nvPr>
            <p:ph type="dt" sz="half" idx="10"/>
          </p:nvPr>
        </p:nvSpPr>
        <p:spPr/>
        <p:txBody>
          <a:bodyPr/>
          <a:lstStyle/>
          <a:p>
            <a:fld id="{CA953BDC-9EAE-49FE-9892-958C9F845175}" type="datetimeFigureOut">
              <a:rPr lang="de-DE" smtClean="0"/>
              <a:t>24.04.2024</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a:t>
            </a:fld>
            <a:endParaRPr lang="de-DE"/>
          </a:p>
        </p:txBody>
      </p:sp>
    </p:spTree>
    <p:extLst>
      <p:ext uri="{BB962C8B-B14F-4D97-AF65-F5344CB8AC3E}">
        <p14:creationId xmlns:p14="http://schemas.microsoft.com/office/powerpoint/2010/main" val="957811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endParaRPr lang="de-DE"/>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7" name="Tijdelijke aanduiding voor datum 6"/>
          <p:cNvSpPr>
            <a:spLocks noGrp="1"/>
          </p:cNvSpPr>
          <p:nvPr>
            <p:ph type="dt" sz="half" idx="10"/>
          </p:nvPr>
        </p:nvSpPr>
        <p:spPr/>
        <p:txBody>
          <a:bodyPr/>
          <a:lstStyle/>
          <a:p>
            <a:fld id="{CA953BDC-9EAE-49FE-9892-958C9F845175}" type="datetimeFigureOut">
              <a:rPr lang="de-DE" smtClean="0"/>
              <a:t>24.04.2024</a:t>
            </a:fld>
            <a:endParaRPr lang="de-DE"/>
          </a:p>
        </p:txBody>
      </p:sp>
      <p:sp>
        <p:nvSpPr>
          <p:cNvPr id="8" name="Tijdelijke aanduiding voor voettekst 7"/>
          <p:cNvSpPr>
            <a:spLocks noGrp="1"/>
          </p:cNvSpPr>
          <p:nvPr>
            <p:ph type="ftr" sz="quarter" idx="11"/>
          </p:nvPr>
        </p:nvSpPr>
        <p:spPr/>
        <p:txBody>
          <a:bodyPr/>
          <a:lstStyle/>
          <a:p>
            <a:endParaRPr lang="de-DE"/>
          </a:p>
        </p:txBody>
      </p:sp>
      <p:sp>
        <p:nvSpPr>
          <p:cNvPr id="9" name="Tijdelijke aanduiding voor dianummer 8"/>
          <p:cNvSpPr>
            <a:spLocks noGrp="1"/>
          </p:cNvSpPr>
          <p:nvPr>
            <p:ph type="sldNum" sz="quarter" idx="12"/>
          </p:nvPr>
        </p:nvSpPr>
        <p:spPr/>
        <p:txBody>
          <a:bodyPr/>
          <a:lstStyle/>
          <a:p>
            <a:fld id="{4CD814C8-F66B-4915-9FEC-D62A1DED085F}" type="slidenum">
              <a:rPr lang="de-DE" smtClean="0"/>
              <a:t>‹#›</a:t>
            </a:fld>
            <a:endParaRPr lang="de-DE"/>
          </a:p>
        </p:txBody>
      </p:sp>
    </p:spTree>
    <p:extLst>
      <p:ext uri="{BB962C8B-B14F-4D97-AF65-F5344CB8AC3E}">
        <p14:creationId xmlns:p14="http://schemas.microsoft.com/office/powerpoint/2010/main" val="4148315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datum 2"/>
          <p:cNvSpPr>
            <a:spLocks noGrp="1"/>
          </p:cNvSpPr>
          <p:nvPr>
            <p:ph type="dt" sz="half" idx="10"/>
          </p:nvPr>
        </p:nvSpPr>
        <p:spPr/>
        <p:txBody>
          <a:bodyPr/>
          <a:lstStyle/>
          <a:p>
            <a:fld id="{CA953BDC-9EAE-49FE-9892-958C9F845175}" type="datetimeFigureOut">
              <a:rPr lang="de-DE" smtClean="0"/>
              <a:t>24.04.2024</a:t>
            </a:fld>
            <a:endParaRPr lang="de-DE"/>
          </a:p>
        </p:txBody>
      </p:sp>
      <p:sp>
        <p:nvSpPr>
          <p:cNvPr id="4" name="Tijdelijke aanduiding voor voettekst 3"/>
          <p:cNvSpPr>
            <a:spLocks noGrp="1"/>
          </p:cNvSpPr>
          <p:nvPr>
            <p:ph type="ftr" sz="quarter" idx="11"/>
          </p:nvPr>
        </p:nvSpPr>
        <p:spPr/>
        <p:txBody>
          <a:bodyPr/>
          <a:lstStyle/>
          <a:p>
            <a:endParaRPr lang="de-DE"/>
          </a:p>
        </p:txBody>
      </p:sp>
      <p:sp>
        <p:nvSpPr>
          <p:cNvPr id="5" name="Tijdelijke aanduiding voor dianummer 4"/>
          <p:cNvSpPr>
            <a:spLocks noGrp="1"/>
          </p:cNvSpPr>
          <p:nvPr>
            <p:ph type="sldNum" sz="quarter" idx="12"/>
          </p:nvPr>
        </p:nvSpPr>
        <p:spPr/>
        <p:txBody>
          <a:bodyPr/>
          <a:lstStyle/>
          <a:p>
            <a:fld id="{4CD814C8-F66B-4915-9FEC-D62A1DED085F}" type="slidenum">
              <a:rPr lang="de-DE" smtClean="0"/>
              <a:t>‹#›</a:t>
            </a:fld>
            <a:endParaRPr lang="de-DE"/>
          </a:p>
        </p:txBody>
      </p:sp>
    </p:spTree>
    <p:extLst>
      <p:ext uri="{BB962C8B-B14F-4D97-AF65-F5344CB8AC3E}">
        <p14:creationId xmlns:p14="http://schemas.microsoft.com/office/powerpoint/2010/main" val="1937782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A953BDC-9EAE-49FE-9892-958C9F845175}" type="datetimeFigureOut">
              <a:rPr lang="de-DE" smtClean="0"/>
              <a:t>24.04.2024</a:t>
            </a:fld>
            <a:endParaRPr lang="de-DE"/>
          </a:p>
        </p:txBody>
      </p:sp>
      <p:sp>
        <p:nvSpPr>
          <p:cNvPr id="3" name="Tijdelijke aanduiding voor voettekst 2"/>
          <p:cNvSpPr>
            <a:spLocks noGrp="1"/>
          </p:cNvSpPr>
          <p:nvPr>
            <p:ph type="ftr" sz="quarter" idx="11"/>
          </p:nvPr>
        </p:nvSpPr>
        <p:spPr/>
        <p:txBody>
          <a:bodyPr/>
          <a:lstStyle/>
          <a:p>
            <a:endParaRPr lang="de-DE"/>
          </a:p>
        </p:txBody>
      </p:sp>
      <p:sp>
        <p:nvSpPr>
          <p:cNvPr id="4" name="Tijdelijke aanduiding voor dianummer 3"/>
          <p:cNvSpPr>
            <a:spLocks noGrp="1"/>
          </p:cNvSpPr>
          <p:nvPr>
            <p:ph type="sldNum" sz="quarter" idx="12"/>
          </p:nvPr>
        </p:nvSpPr>
        <p:spPr/>
        <p:txBody>
          <a:bodyPr/>
          <a:lstStyle/>
          <a:p>
            <a:fld id="{4CD814C8-F66B-4915-9FEC-D62A1DED085F}" type="slidenum">
              <a:rPr lang="de-DE" smtClean="0"/>
              <a:t>‹#›</a:t>
            </a:fld>
            <a:endParaRPr lang="de-DE"/>
          </a:p>
        </p:txBody>
      </p:sp>
    </p:spTree>
    <p:extLst>
      <p:ext uri="{BB962C8B-B14F-4D97-AF65-F5344CB8AC3E}">
        <p14:creationId xmlns:p14="http://schemas.microsoft.com/office/powerpoint/2010/main" val="3349604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de-DE"/>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A953BDC-9EAE-49FE-9892-958C9F845175}" type="datetimeFigureOut">
              <a:rPr lang="de-DE" smtClean="0"/>
              <a:t>24.04.2024</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a:t>
            </a:fld>
            <a:endParaRPr lang="de-DE"/>
          </a:p>
        </p:txBody>
      </p:sp>
    </p:spTree>
    <p:extLst>
      <p:ext uri="{BB962C8B-B14F-4D97-AF65-F5344CB8AC3E}">
        <p14:creationId xmlns:p14="http://schemas.microsoft.com/office/powerpoint/2010/main" val="2568389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de-DE"/>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A953BDC-9EAE-49FE-9892-958C9F845175}" type="datetimeFigureOut">
              <a:rPr lang="de-DE" smtClean="0"/>
              <a:t>24.04.2024</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a:t>
            </a:fld>
            <a:endParaRPr lang="de-DE"/>
          </a:p>
        </p:txBody>
      </p:sp>
    </p:spTree>
    <p:extLst>
      <p:ext uri="{BB962C8B-B14F-4D97-AF65-F5344CB8AC3E}">
        <p14:creationId xmlns:p14="http://schemas.microsoft.com/office/powerpoint/2010/main" val="84292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endParaRPr lang="de-DE"/>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A953BDC-9EAE-49FE-9892-958C9F845175}" type="datetimeFigureOut">
              <a:rPr lang="de-DE" smtClean="0"/>
              <a:t>24.04.2024</a:t>
            </a:fld>
            <a:endParaRPr lang="de-DE"/>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CD814C8-F66B-4915-9FEC-D62A1DED085F}" type="slidenum">
              <a:rPr lang="de-DE" smtClean="0"/>
              <a:t>‹#›</a:t>
            </a:fld>
            <a:endParaRPr lang="de-DE"/>
          </a:p>
        </p:txBody>
      </p:sp>
    </p:spTree>
    <p:extLst>
      <p:ext uri="{BB962C8B-B14F-4D97-AF65-F5344CB8AC3E}">
        <p14:creationId xmlns:p14="http://schemas.microsoft.com/office/powerpoint/2010/main" val="1710546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5FB5B757-3C12-6F66-4D0C-277625F350A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13" t="17768" r="1509" b="6666"/>
          <a:stretch/>
        </p:blipFill>
        <p:spPr>
          <a:xfrm>
            <a:off x="0" y="0"/>
            <a:ext cx="12192000" cy="6858000"/>
          </a:xfrm>
          <a:prstGeom prst="rect">
            <a:avLst/>
          </a:prstGeom>
        </p:spPr>
      </p:pic>
    </p:spTree>
    <p:extLst>
      <p:ext uri="{BB962C8B-B14F-4D97-AF65-F5344CB8AC3E}">
        <p14:creationId xmlns:p14="http://schemas.microsoft.com/office/powerpoint/2010/main" val="21136397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843BD44-0AE5-9C14-1F66-795C68F9F488}"/>
              </a:ext>
            </a:extLst>
          </p:cNvPr>
          <p:cNvSpPr/>
          <p:nvPr/>
        </p:nvSpPr>
        <p:spPr>
          <a:xfrm>
            <a:off x="0" y="-8877"/>
            <a:ext cx="12192000" cy="6857999"/>
          </a:xfrm>
          <a:prstGeom prst="rect">
            <a:avLst/>
          </a:prstGeom>
          <a:solidFill>
            <a:sysClr val="window" lastClr="FFFFFF"/>
          </a:solidFill>
          <a:ln w="12700" cap="flat" cmpd="sng" algn="ctr">
            <a:noFill/>
            <a:prstDash val="solid"/>
            <a:miter lim="800000"/>
          </a:ln>
          <a:effectLst/>
        </p:spPr>
        <p:txBody>
          <a:bodyPr rtlCol="0" anchor="ct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150" sz="2400" b="0" i="0" u="none" strike="noStrike" kern="0" cap="none" spc="0" normalizeH="0" baseline="0" noProof="0">
              <a:ln>
                <a:noFill/>
              </a:ln>
              <a:solidFill>
                <a:prstClr val="white"/>
              </a:solidFill>
              <a:effectLst/>
              <a:uLnTx/>
              <a:uFillTx/>
              <a:latin typeface="Arial"/>
              <a:ea typeface="+mn-ea"/>
              <a:cs typeface="+mn-cs"/>
            </a:endParaRPr>
          </a:p>
        </p:txBody>
      </p:sp>
      <p:sp>
        <p:nvSpPr>
          <p:cNvPr id="7" name="Rectangle 6">
            <a:extLst>
              <a:ext uri="{FF2B5EF4-FFF2-40B4-BE49-F238E27FC236}">
                <a16:creationId xmlns:a16="http://schemas.microsoft.com/office/drawing/2014/main" id="{FAEBE8A3-3B10-2584-5C91-7079292ED40B}"/>
              </a:ext>
            </a:extLst>
          </p:cNvPr>
          <p:cNvSpPr/>
          <p:nvPr/>
        </p:nvSpPr>
        <p:spPr>
          <a:xfrm>
            <a:off x="0" y="1"/>
            <a:ext cx="12192000" cy="75609"/>
          </a:xfrm>
          <a:prstGeom prst="rect">
            <a:avLst/>
          </a:prstGeom>
          <a:solidFill>
            <a:srgbClr val="AA965B"/>
          </a:solidFill>
          <a:ln w="12700" cap="flat" cmpd="sng" algn="ctr">
            <a:noFill/>
            <a:prstDash val="solid"/>
            <a:miter lim="800000"/>
          </a:ln>
          <a:effectLst/>
        </p:spPr>
        <p:txBody>
          <a:bodyPr rtlCol="0" anchor="ct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a:ea typeface="+mn-ea"/>
              <a:cs typeface="+mn-cs"/>
            </a:endParaRPr>
          </a:p>
        </p:txBody>
      </p:sp>
      <p:sp>
        <p:nvSpPr>
          <p:cNvPr id="2" name="Rectangle 1">
            <a:extLst>
              <a:ext uri="{FF2B5EF4-FFF2-40B4-BE49-F238E27FC236}">
                <a16:creationId xmlns:a16="http://schemas.microsoft.com/office/drawing/2014/main" id="{B33902A4-1F94-40E5-AB43-18F2FA814819}"/>
              </a:ext>
            </a:extLst>
          </p:cNvPr>
          <p:cNvSpPr/>
          <p:nvPr/>
        </p:nvSpPr>
        <p:spPr>
          <a:xfrm>
            <a:off x="9888350" y="6004560"/>
            <a:ext cx="2191892" cy="6096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7" name="Text Placeholder 16">
            <a:extLst>
              <a:ext uri="{FF2B5EF4-FFF2-40B4-BE49-F238E27FC236}">
                <a16:creationId xmlns:a16="http://schemas.microsoft.com/office/drawing/2014/main" id="{26A8F5FA-9C6B-4EA8-877A-05D5269E9F8D}"/>
              </a:ext>
            </a:extLst>
          </p:cNvPr>
          <p:cNvSpPr>
            <a:spLocks noGrp="1"/>
          </p:cNvSpPr>
          <p:nvPr>
            <p:ph type="body" sz="quarter" idx="16"/>
          </p:nvPr>
        </p:nvSpPr>
        <p:spPr>
          <a:xfrm>
            <a:off x="466401" y="2617158"/>
            <a:ext cx="4880855" cy="4248151"/>
          </a:xfrm>
        </p:spPr>
        <p:txBody>
          <a:bodyPr>
            <a:normAutofit lnSpcReduction="10000"/>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228589" indent="-228589">
              <a:buFont typeface="Arial" panose="020B0604020202020204" pitchFamily="34" charset="0"/>
              <a:buChar char="•"/>
            </a:pPr>
            <a:r>
              <a:rPr lang="en-NZ" sz="900" dirty="0">
                <a:latin typeface="Avenir Next LT Pro" panose="020B0504020202020204" pitchFamily="34" charset="0"/>
                <a:ea typeface="Calibri" panose="020F0502020204030204" pitchFamily="34" charset="0"/>
              </a:rPr>
              <a:t>With our vast collection of vineyards in the Wairau Valley, we were able to master the concentration of flavours and acidity to deliver a famously tropical style of Marlborough Sauvignon Blanc cherished around the world.</a:t>
            </a:r>
            <a:endParaRPr lang="en-US" sz="900" dirty="0">
              <a:latin typeface="Avenir Next LT Pro" panose="020B0504020202020204" pitchFamily="34" charset="0"/>
            </a:endParaRPr>
          </a:p>
          <a:p>
            <a:pPr algn="l"/>
            <a:endParaRPr lang="en-US" sz="900" dirty="0">
              <a:latin typeface="Avenir Next LT Pro" panose="020B0504020202020204" pitchFamily="34" charset="0"/>
            </a:endParaRPr>
          </a:p>
          <a:p>
            <a:pPr algn="l"/>
            <a:r>
              <a:rPr lang="en-US" sz="900" dirty="0">
                <a:latin typeface="Avenir Next LT Pro" panose="020B0504020202020204" pitchFamily="34" charset="0"/>
              </a:rPr>
              <a:t>The Wairau Valley sub-region is Marlborough’s predominant area for grape growing and is warmer and more protected than its other valleys. Later ripening sites in the upper Wairau Valley contribute to this wines pungent ripe passionfruit flavours balanced by the freshness and greener thiol character of the lower Wairau Valley. Reserve Wairau Valley is an exceptional sub-regional expression of Marlborough Sauvignon Blanc and is one of the most popular and iconic wines in our portfolio with a cult following. </a:t>
            </a:r>
          </a:p>
          <a:p>
            <a:pPr algn="l"/>
            <a:endParaRPr lang="en-US" sz="900" dirty="0">
              <a:latin typeface="Avenir Next LT Pro" panose="020B0504020202020204" pitchFamily="34" charset="0"/>
            </a:endParaRPr>
          </a:p>
          <a:p>
            <a:pPr algn="l"/>
            <a:r>
              <a:rPr lang="en-US" sz="900" dirty="0">
                <a:latin typeface="Avenir Next LT Pro" panose="020B0504020202020204" pitchFamily="34" charset="0"/>
              </a:rPr>
              <a:t>Bursting with aromatic tropical fruit characters found in this warmer sub-region. This wine displays powerful aromas of blackcurrant, passionfruit and ripe rock-melon. The palate has an enticing array of ripe citrus fruits mixed with pungent herbs such as fresh rosemary, finishing with </a:t>
            </a:r>
            <a:r>
              <a:rPr lang="en-NZ" sz="900" dirty="0">
                <a:latin typeface="Avenir Next LT Pro" panose="020B0504020202020204" pitchFamily="34" charset="0"/>
              </a:rPr>
              <a:t>subtle acidity.</a:t>
            </a:r>
          </a:p>
          <a:p>
            <a:pPr algn="l"/>
            <a:endParaRPr lang="en-US" sz="900" dirty="0">
              <a:latin typeface="Avenir Next LT Pro" panose="020B0504020202020204" pitchFamily="34" charset="0"/>
            </a:endParaRPr>
          </a:p>
          <a:p>
            <a:pPr algn="l"/>
            <a:r>
              <a:rPr lang="en-US" sz="900" b="1" dirty="0">
                <a:solidFill>
                  <a:schemeClr val="tx2"/>
                </a:solidFill>
                <a:latin typeface="Avenir Next LT Pro" panose="020B0504020202020204" pitchFamily="34" charset="0"/>
              </a:rPr>
              <a:t>ACCOLADES &amp; ACCLAIMS</a:t>
            </a:r>
          </a:p>
          <a:p>
            <a:r>
              <a:rPr lang="en-NZ" sz="800" dirty="0">
                <a:latin typeface="Avenir Next LT Pro" panose="020B0504020202020204" pitchFamily="34" charset="0"/>
              </a:rPr>
              <a:t>2022 VINTAGE	</a:t>
            </a:r>
            <a:r>
              <a:rPr lang="en-NZ" sz="800" b="1" dirty="0">
                <a:latin typeface="Avenir Next LT Pro" panose="020B0504020202020204" pitchFamily="34" charset="0"/>
              </a:rPr>
              <a:t>90 POINTS </a:t>
            </a:r>
            <a:r>
              <a:rPr lang="en-NZ" sz="800" dirty="0">
                <a:solidFill>
                  <a:schemeClr val="tx2"/>
                </a:solidFill>
                <a:latin typeface="Avenir Next LT Pro" panose="020B0504020202020204" pitchFamily="34" charset="0"/>
              </a:rPr>
              <a:t>– JAMES SUCKLING</a:t>
            </a:r>
          </a:p>
          <a:p>
            <a:r>
              <a:rPr lang="en-NZ" sz="800" dirty="0">
                <a:latin typeface="Avenir Next LT Pro" panose="020B0504020202020204" pitchFamily="34" charset="0"/>
              </a:rPr>
              <a:t>2022 VINTAGE	</a:t>
            </a:r>
            <a:r>
              <a:rPr lang="en-NZ" sz="800" b="1" dirty="0">
                <a:latin typeface="Avenir Next LT Pro" panose="020B0504020202020204" pitchFamily="34" charset="0"/>
              </a:rPr>
              <a:t>95 POINTS </a:t>
            </a:r>
            <a:r>
              <a:rPr lang="en-NZ" sz="800" dirty="0">
                <a:solidFill>
                  <a:schemeClr val="tx2"/>
                </a:solidFill>
                <a:latin typeface="Avenir Next LT Pro" panose="020B0504020202020204" pitchFamily="34" charset="0"/>
              </a:rPr>
              <a:t>– CAMERON DOUGLAS</a:t>
            </a:r>
          </a:p>
          <a:p>
            <a:r>
              <a:rPr lang="en-NZ" sz="800" dirty="0">
                <a:latin typeface="Avenir Next LT Pro" panose="020B0504020202020204" pitchFamily="34" charset="0"/>
              </a:rPr>
              <a:t>2022 VINTAGE	</a:t>
            </a:r>
            <a:r>
              <a:rPr lang="en-NZ" sz="800" b="1" dirty="0">
                <a:latin typeface="Avenir Next LT Pro" panose="020B0504020202020204" pitchFamily="34" charset="0"/>
              </a:rPr>
              <a:t>GOLD </a:t>
            </a:r>
            <a:r>
              <a:rPr lang="en-NZ" sz="800" dirty="0">
                <a:solidFill>
                  <a:schemeClr val="tx2"/>
                </a:solidFill>
                <a:latin typeface="Avenir Next LT Pro" panose="020B0504020202020204" pitchFamily="34" charset="0"/>
              </a:rPr>
              <a:t>– NEW ZEALAND INTERNATIONAL WINE SHOW</a:t>
            </a:r>
          </a:p>
          <a:p>
            <a:endParaRPr lang="en-NZ" sz="900" dirty="0">
              <a:latin typeface="Avenir Next LT Pro" panose="020B0504020202020204" pitchFamily="34" charset="0"/>
            </a:endParaRPr>
          </a:p>
          <a:p>
            <a:r>
              <a:rPr lang="en-US" sz="900" i="1" dirty="0">
                <a:latin typeface="Avenir Next LT Pro" panose="020B0504020202020204" pitchFamily="34" charset="0"/>
              </a:rPr>
              <a:t>“This is all passion fruit and guava, a medium to full-bodied wine that offers a ripe, round feel in the mouth, no hard edges, and a long, luxurious finish” </a:t>
            </a:r>
            <a:r>
              <a:rPr lang="en-NZ" sz="900" dirty="0">
                <a:solidFill>
                  <a:schemeClr val="tx2"/>
                </a:solidFill>
                <a:latin typeface="Avenir Next LT Pro" panose="020B0504020202020204" pitchFamily="34" charset="0"/>
              </a:rPr>
              <a:t>WINE ADVOCATE</a:t>
            </a:r>
          </a:p>
        </p:txBody>
      </p:sp>
      <p:sp>
        <p:nvSpPr>
          <p:cNvPr id="3" name="Title 2">
            <a:extLst>
              <a:ext uri="{FF2B5EF4-FFF2-40B4-BE49-F238E27FC236}">
                <a16:creationId xmlns:a16="http://schemas.microsoft.com/office/drawing/2014/main" id="{FEB8F90F-1B7B-664D-8227-3F6296767F1F}"/>
              </a:ext>
            </a:extLst>
          </p:cNvPr>
          <p:cNvSpPr>
            <a:spLocks noGrp="1"/>
          </p:cNvSpPr>
          <p:nvPr>
            <p:ph type="title"/>
          </p:nvPr>
        </p:nvSpPr>
        <p:spPr>
          <a:xfrm>
            <a:off x="466399" y="1618582"/>
            <a:ext cx="4917012" cy="646008"/>
          </a:xfrm>
        </p:spPr>
        <p:txBody>
          <a:bodyPr>
            <a:no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nSpc>
                <a:spcPct val="80000"/>
              </a:lnSpc>
            </a:pPr>
            <a:r>
              <a:rPr lang="en-US" sz="2133" dirty="0"/>
              <a:t>Reserve</a:t>
            </a:r>
            <a:br>
              <a:rPr lang="en-US" sz="2133" dirty="0"/>
            </a:br>
            <a:r>
              <a:rPr lang="en-US" sz="2133" dirty="0"/>
              <a:t>Wairau Valley, Marlborough</a:t>
            </a:r>
            <a:br>
              <a:rPr lang="en-US" sz="2133" dirty="0"/>
            </a:br>
            <a:r>
              <a:rPr lang="en-US" sz="2133" dirty="0"/>
              <a:t>Sauvignon Blanc</a:t>
            </a:r>
          </a:p>
        </p:txBody>
      </p:sp>
      <p:pic>
        <p:nvPicPr>
          <p:cNvPr id="6" name="Picture 5" descr="A picture containing text, sign&#10;&#10;Description automatically generated">
            <a:extLst>
              <a:ext uri="{FF2B5EF4-FFF2-40B4-BE49-F238E27FC236}">
                <a16:creationId xmlns:a16="http://schemas.microsoft.com/office/drawing/2014/main" id="{AED83010-E534-478D-8485-AB4B722A00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101" y="436776"/>
            <a:ext cx="1824000" cy="903093"/>
          </a:xfrm>
          <a:prstGeom prst="rect">
            <a:avLst/>
          </a:prstGeom>
        </p:spPr>
      </p:pic>
      <p:pic>
        <p:nvPicPr>
          <p:cNvPr id="5" name="Picture 4" descr="A picture containing sky, outdoor, grass, mountain&#10;&#10;Description automatically generated">
            <a:extLst>
              <a:ext uri="{FF2B5EF4-FFF2-40B4-BE49-F238E27FC236}">
                <a16:creationId xmlns:a16="http://schemas.microsoft.com/office/drawing/2014/main" id="{B3BD6210-017B-444E-9CA5-34C672374D7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291" r="11291"/>
          <a:stretch/>
        </p:blipFill>
        <p:spPr>
          <a:xfrm>
            <a:off x="5692889" y="694229"/>
            <a:ext cx="6499113" cy="5591120"/>
          </a:xfrm>
          <a:prstGeom prst="rect">
            <a:avLst/>
          </a:prstGeom>
        </p:spPr>
      </p:pic>
      <p:pic>
        <p:nvPicPr>
          <p:cNvPr id="8" name="Picture 7" descr="A bottle of wine&#10;&#10;Description automatically generated with low confidence">
            <a:extLst>
              <a:ext uri="{FF2B5EF4-FFF2-40B4-BE49-F238E27FC236}">
                <a16:creationId xmlns:a16="http://schemas.microsoft.com/office/drawing/2014/main" id="{F679EF72-0921-40A1-84BF-495FBF12EC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95623" y="203666"/>
            <a:ext cx="1829981" cy="6215260"/>
          </a:xfrm>
          <a:prstGeom prst="rect">
            <a:avLst/>
          </a:prstGeom>
          <a:effectLst>
            <a:outerShdw blurRad="50800" dist="38100" algn="l" rotWithShape="0">
              <a:prstClr val="black">
                <a:alpha val="40000"/>
              </a:prstClr>
            </a:outerShdw>
          </a:effectLst>
        </p:spPr>
      </p:pic>
    </p:spTree>
    <p:extLst>
      <p:ext uri="{BB962C8B-B14F-4D97-AF65-F5344CB8AC3E}">
        <p14:creationId xmlns:p14="http://schemas.microsoft.com/office/powerpoint/2010/main" val="31635964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1A5B3B-BE7A-4592-45BB-71AE2E9AF242}"/>
              </a:ext>
            </a:extLst>
          </p:cNvPr>
          <p:cNvSpPr/>
          <p:nvPr/>
        </p:nvSpPr>
        <p:spPr>
          <a:xfrm>
            <a:off x="0" y="1"/>
            <a:ext cx="12192000" cy="6857999"/>
          </a:xfrm>
          <a:prstGeom prst="rect">
            <a:avLst/>
          </a:prstGeom>
          <a:solidFill>
            <a:sysClr val="window" lastClr="FFFFFF"/>
          </a:solidFill>
          <a:ln w="12700" cap="flat" cmpd="sng" algn="ctr">
            <a:noFill/>
            <a:prstDash val="solid"/>
            <a:miter lim="800000"/>
          </a:ln>
          <a:effectLst/>
        </p:spPr>
        <p:txBody>
          <a:bodyPr rtlCol="0" anchor="ct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150" sz="2400" b="0" i="0" u="none" strike="noStrike" kern="0" cap="none" spc="0" normalizeH="0" baseline="0" noProof="0">
              <a:ln>
                <a:noFill/>
              </a:ln>
              <a:solidFill>
                <a:prstClr val="white"/>
              </a:solidFill>
              <a:effectLst/>
              <a:uLnTx/>
              <a:uFillTx/>
              <a:latin typeface="Arial"/>
              <a:ea typeface="+mn-ea"/>
              <a:cs typeface="+mn-cs"/>
            </a:endParaRPr>
          </a:p>
        </p:txBody>
      </p:sp>
      <p:sp>
        <p:nvSpPr>
          <p:cNvPr id="7" name="Rectangle 6">
            <a:extLst>
              <a:ext uri="{FF2B5EF4-FFF2-40B4-BE49-F238E27FC236}">
                <a16:creationId xmlns:a16="http://schemas.microsoft.com/office/drawing/2014/main" id="{EE73BAD4-BD57-6C12-038A-7B0F2FFCCB6C}"/>
              </a:ext>
            </a:extLst>
          </p:cNvPr>
          <p:cNvSpPr/>
          <p:nvPr/>
        </p:nvSpPr>
        <p:spPr>
          <a:xfrm>
            <a:off x="0" y="1"/>
            <a:ext cx="12192000" cy="75609"/>
          </a:xfrm>
          <a:prstGeom prst="rect">
            <a:avLst/>
          </a:prstGeom>
          <a:solidFill>
            <a:srgbClr val="AA965B"/>
          </a:solidFill>
          <a:ln w="12700" cap="flat" cmpd="sng" algn="ctr">
            <a:noFill/>
            <a:prstDash val="solid"/>
            <a:miter lim="800000"/>
          </a:ln>
          <a:effectLst/>
        </p:spPr>
        <p:txBody>
          <a:bodyPr rtlCol="0" anchor="ct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a:ea typeface="+mn-ea"/>
              <a:cs typeface="+mn-cs"/>
            </a:endParaRPr>
          </a:p>
        </p:txBody>
      </p:sp>
      <p:sp>
        <p:nvSpPr>
          <p:cNvPr id="2" name="Rectangle 1">
            <a:extLst>
              <a:ext uri="{FF2B5EF4-FFF2-40B4-BE49-F238E27FC236}">
                <a16:creationId xmlns:a16="http://schemas.microsoft.com/office/drawing/2014/main" id="{B33902A4-1F94-40E5-AB43-18F2FA814819}"/>
              </a:ext>
            </a:extLst>
          </p:cNvPr>
          <p:cNvSpPr/>
          <p:nvPr/>
        </p:nvSpPr>
        <p:spPr>
          <a:xfrm>
            <a:off x="9888350" y="6004560"/>
            <a:ext cx="2191892" cy="609600"/>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7" name="Text Placeholder 16">
            <a:extLst>
              <a:ext uri="{FF2B5EF4-FFF2-40B4-BE49-F238E27FC236}">
                <a16:creationId xmlns:a16="http://schemas.microsoft.com/office/drawing/2014/main" id="{26A8F5FA-9C6B-4EA8-877A-05D5269E9F8D}"/>
              </a:ext>
            </a:extLst>
          </p:cNvPr>
          <p:cNvSpPr>
            <a:spLocks noGrp="1"/>
          </p:cNvSpPr>
          <p:nvPr>
            <p:ph type="body" sz="quarter" idx="16"/>
          </p:nvPr>
        </p:nvSpPr>
        <p:spPr>
          <a:xfrm>
            <a:off x="466401" y="2495407"/>
            <a:ext cx="4880855" cy="4248151"/>
          </a:xfrm>
        </p:spPr>
        <p:txBody>
          <a:bodyPr>
            <a:norm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228589" indent="-228589">
              <a:buFont typeface="Arial" panose="020B0604020202020204" pitchFamily="34" charset="0"/>
              <a:buChar char="•"/>
            </a:pPr>
            <a:r>
              <a:rPr lang="en-NZ" sz="900" dirty="0">
                <a:latin typeface="Avenir Next LT Pro" panose="020B0504020202020204" pitchFamily="34" charset="0"/>
                <a:ea typeface="Calibri" panose="020F0502020204030204" pitchFamily="34" charset="0"/>
              </a:rPr>
              <a:t>Handpicked and blended from both the Wairau and Awatere valleys in Marlborough ensures each vintage is consistently balanced between ripeness and ‘chewy’ acidity and structure befitting of our ‘Reserve’ distinction.</a:t>
            </a:r>
          </a:p>
          <a:p>
            <a:pPr algn="l"/>
            <a:endParaRPr lang="en-US" sz="900" dirty="0">
              <a:latin typeface="Avenir Next LT Pro" panose="020B0504020202020204" pitchFamily="34" charset="0"/>
            </a:endParaRPr>
          </a:p>
          <a:p>
            <a:pPr algn="l"/>
            <a:r>
              <a:rPr lang="en-US" sz="900" dirty="0">
                <a:latin typeface="Avenir Next LT Pro" panose="020B0504020202020204" pitchFamily="34" charset="0"/>
              </a:rPr>
              <a:t>The fruit from this Reserve Pinot Noir was handpicked from premium Marlborough vineyards planted in the clay soils of the Wairau Valley and free-draining silt soils of the cooler Awatere Valley before being an extended maturation period in French oak barriques. </a:t>
            </a:r>
          </a:p>
          <a:p>
            <a:pPr algn="l"/>
            <a:endParaRPr lang="en-US" sz="900" dirty="0">
              <a:latin typeface="Avenir Next LT Pro" panose="020B0504020202020204" pitchFamily="34" charset="0"/>
            </a:endParaRPr>
          </a:p>
          <a:p>
            <a:pPr algn="l"/>
            <a:r>
              <a:rPr lang="en-US" sz="900" dirty="0">
                <a:latin typeface="Avenir Next LT Pro" panose="020B0504020202020204" pitchFamily="34" charset="0"/>
              </a:rPr>
              <a:t>This wine showcases bright floral aromas as well as fresh cherries offset by an inviting mixture of dark chocolate and hints of fresh portobello mushrooms on the palate. This complex and complete wine shows purity and richness, resplendent with soft velvety tannins and French oak influence it is suitable for extended time in the cellar to develop a more </a:t>
            </a:r>
            <a:r>
              <a:rPr lang="en-US" sz="900" dirty="0" err="1">
                <a:latin typeface="Avenir Next LT Pro" panose="020B0504020202020204" pitchFamily="34" charset="0"/>
              </a:rPr>
              <a:t>savoury</a:t>
            </a:r>
            <a:r>
              <a:rPr lang="en-US" sz="900" dirty="0">
                <a:latin typeface="Avenir Next LT Pro" panose="020B0504020202020204" pitchFamily="34" charset="0"/>
              </a:rPr>
              <a:t>, earthy character.</a:t>
            </a:r>
            <a:endParaRPr lang="en-NZ" sz="900" dirty="0">
              <a:latin typeface="Avenir Next LT Pro" panose="020B0504020202020204" pitchFamily="34" charset="0"/>
            </a:endParaRPr>
          </a:p>
          <a:p>
            <a:r>
              <a:rPr lang="en-US" sz="900" dirty="0">
                <a:latin typeface="Avenir Next LT Pro" panose="020B0504020202020204" pitchFamily="34" charset="0"/>
              </a:rPr>
              <a:t> </a:t>
            </a:r>
            <a:endParaRPr lang="en-US" sz="800" dirty="0">
              <a:latin typeface="Avenir Next LT Pro" panose="020B0504020202020204" pitchFamily="34" charset="0"/>
            </a:endParaRPr>
          </a:p>
          <a:p>
            <a:pPr algn="l"/>
            <a:r>
              <a:rPr lang="en-US" sz="900" b="1" dirty="0">
                <a:solidFill>
                  <a:schemeClr val="tx2"/>
                </a:solidFill>
                <a:latin typeface="Avenir Next LT Pro" panose="020B0504020202020204" pitchFamily="34" charset="0"/>
              </a:rPr>
              <a:t>ACCOLADES &amp; ACCLAIMS</a:t>
            </a:r>
          </a:p>
          <a:p>
            <a:r>
              <a:rPr lang="en-NZ" sz="800" dirty="0">
                <a:latin typeface="Avenir Next LT Pro" panose="020B0504020202020204" pitchFamily="34" charset="0"/>
              </a:rPr>
              <a:t>2020 VINTAGE	</a:t>
            </a:r>
            <a:r>
              <a:rPr lang="en-NZ" sz="800" b="1" dirty="0">
                <a:latin typeface="Avenir Next LT Pro" panose="020B0504020202020204" pitchFamily="34" charset="0"/>
              </a:rPr>
              <a:t>92 POINTS </a:t>
            </a:r>
            <a:r>
              <a:rPr lang="en-NZ" sz="800" dirty="0">
                <a:solidFill>
                  <a:schemeClr val="tx2"/>
                </a:solidFill>
                <a:latin typeface="Avenir Next LT Pro" panose="020B0504020202020204" pitchFamily="34" charset="0"/>
              </a:rPr>
              <a:t>– JAMES SUCKLING</a:t>
            </a:r>
          </a:p>
          <a:p>
            <a:r>
              <a:rPr lang="en-NZ" sz="800" dirty="0">
                <a:latin typeface="Avenir Next LT Pro" panose="020B0504020202020204" pitchFamily="34" charset="0"/>
              </a:rPr>
              <a:t>2018 VINTAGE	</a:t>
            </a:r>
            <a:r>
              <a:rPr lang="en-NZ" sz="800" b="1" dirty="0">
                <a:latin typeface="Avenir Next LT Pro" panose="020B0504020202020204" pitchFamily="34" charset="0"/>
              </a:rPr>
              <a:t>95 POINTS </a:t>
            </a:r>
            <a:r>
              <a:rPr lang="en-NZ" sz="800" dirty="0">
                <a:solidFill>
                  <a:schemeClr val="tx2"/>
                </a:solidFill>
                <a:latin typeface="Avenir Next LT Pro" panose="020B0504020202020204" pitchFamily="34" charset="0"/>
              </a:rPr>
              <a:t>– WINE ORBIT</a:t>
            </a:r>
          </a:p>
          <a:p>
            <a:r>
              <a:rPr lang="en-NZ" sz="800" dirty="0">
                <a:latin typeface="Avenir Next LT Pro" panose="020B0504020202020204" pitchFamily="34" charset="0"/>
              </a:rPr>
              <a:t>2018 VINTAGE	</a:t>
            </a:r>
            <a:r>
              <a:rPr lang="en-NZ" sz="800" b="1" dirty="0">
                <a:latin typeface="Avenir Next LT Pro" panose="020B0504020202020204" pitchFamily="34" charset="0"/>
              </a:rPr>
              <a:t>93 POINTS </a:t>
            </a:r>
            <a:r>
              <a:rPr lang="en-NZ" sz="800" dirty="0">
                <a:solidFill>
                  <a:schemeClr val="tx2"/>
                </a:solidFill>
                <a:latin typeface="Avenir Next LT Pro" panose="020B0504020202020204" pitchFamily="34" charset="0"/>
              </a:rPr>
              <a:t>– CAMERON DOUGLAS MS</a:t>
            </a:r>
          </a:p>
          <a:p>
            <a:endParaRPr lang="en-NZ" sz="800" dirty="0">
              <a:latin typeface="Avenir Next LT Pro" panose="020B0504020202020204" pitchFamily="34" charset="0"/>
            </a:endParaRPr>
          </a:p>
          <a:p>
            <a:r>
              <a:rPr lang="en-US" sz="900" i="1" dirty="0">
                <a:latin typeface="Avenir Next LT Pro" panose="020B0504020202020204" pitchFamily="34" charset="0"/>
              </a:rPr>
              <a:t>“Gorgeously fruited and elegantly complex. It's succulent and supple on the palate, finely textured mouthfeel and long soothing finish. Beautifully styled and harmonious” </a:t>
            </a:r>
            <a:r>
              <a:rPr lang="en-NZ" sz="800" dirty="0">
                <a:solidFill>
                  <a:schemeClr val="tx2"/>
                </a:solidFill>
                <a:latin typeface="Avenir Next LT Pro" panose="020B0504020202020204" pitchFamily="34" charset="0"/>
              </a:rPr>
              <a:t>WINE ORBIT</a:t>
            </a:r>
          </a:p>
        </p:txBody>
      </p:sp>
      <p:sp>
        <p:nvSpPr>
          <p:cNvPr id="3" name="Title 2">
            <a:extLst>
              <a:ext uri="{FF2B5EF4-FFF2-40B4-BE49-F238E27FC236}">
                <a16:creationId xmlns:a16="http://schemas.microsoft.com/office/drawing/2014/main" id="{FEB8F90F-1B7B-664D-8227-3F6296767F1F}"/>
              </a:ext>
            </a:extLst>
          </p:cNvPr>
          <p:cNvSpPr>
            <a:spLocks noGrp="1"/>
          </p:cNvSpPr>
          <p:nvPr>
            <p:ph type="title"/>
          </p:nvPr>
        </p:nvSpPr>
        <p:spPr>
          <a:xfrm>
            <a:off x="466399" y="1751739"/>
            <a:ext cx="4917012" cy="646008"/>
          </a:xfrm>
        </p:spPr>
        <p:txBody>
          <a:bodyPr>
            <a:no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nSpc>
                <a:spcPct val="80000"/>
              </a:lnSpc>
            </a:pPr>
            <a:r>
              <a:rPr lang="en-US" sz="2133" dirty="0"/>
              <a:t>Reserve</a:t>
            </a:r>
            <a:br>
              <a:rPr lang="en-US" sz="2133" dirty="0"/>
            </a:br>
            <a:r>
              <a:rPr lang="en-US" sz="2133" dirty="0"/>
              <a:t>Marlborough Pinot Noir</a:t>
            </a:r>
          </a:p>
        </p:txBody>
      </p:sp>
      <p:pic>
        <p:nvPicPr>
          <p:cNvPr id="6" name="Picture 5" descr="A picture containing text, sign&#10;&#10;Description automatically generated">
            <a:extLst>
              <a:ext uri="{FF2B5EF4-FFF2-40B4-BE49-F238E27FC236}">
                <a16:creationId xmlns:a16="http://schemas.microsoft.com/office/drawing/2014/main" id="{AED83010-E534-478D-8485-AB4B722A00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101" y="569940"/>
            <a:ext cx="1824000" cy="903093"/>
          </a:xfrm>
          <a:prstGeom prst="rect">
            <a:avLst/>
          </a:prstGeom>
        </p:spPr>
      </p:pic>
      <p:pic>
        <p:nvPicPr>
          <p:cNvPr id="5" name="Picture 4" descr="A picture containing outdoor, sky, plant, clouds&#10;&#10;Description automatically generated">
            <a:extLst>
              <a:ext uri="{FF2B5EF4-FFF2-40B4-BE49-F238E27FC236}">
                <a16:creationId xmlns:a16="http://schemas.microsoft.com/office/drawing/2014/main" id="{29A08507-7A2D-41C6-B6BE-E8041A664FDB}"/>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l="11240" r="11240"/>
          <a:stretch/>
        </p:blipFill>
        <p:spPr>
          <a:xfrm>
            <a:off x="5692888" y="694231"/>
            <a:ext cx="6499112" cy="5587935"/>
          </a:xfrm>
          <a:prstGeom prst="rect">
            <a:avLst/>
          </a:prstGeom>
        </p:spPr>
      </p:pic>
      <p:pic>
        <p:nvPicPr>
          <p:cNvPr id="9" name="Picture 8" descr="A bottle of wine&#10;&#10;Description automatically generated with medium confidence">
            <a:extLst>
              <a:ext uri="{FF2B5EF4-FFF2-40B4-BE49-F238E27FC236}">
                <a16:creationId xmlns:a16="http://schemas.microsoft.com/office/drawing/2014/main" id="{E7F6943A-BF17-40AC-A356-7DC3FD4C14A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95620" y="203666"/>
            <a:ext cx="1829981" cy="6215260"/>
          </a:xfrm>
          <a:prstGeom prst="rect">
            <a:avLst/>
          </a:prstGeom>
          <a:effectLst>
            <a:outerShdw blurRad="50800" dist="38100" algn="l" rotWithShape="0">
              <a:prstClr val="black">
                <a:alpha val="40000"/>
              </a:prstClr>
            </a:outerShdw>
          </a:effectLst>
        </p:spPr>
      </p:pic>
    </p:spTree>
    <p:extLst>
      <p:ext uri="{BB962C8B-B14F-4D97-AF65-F5344CB8AC3E}">
        <p14:creationId xmlns:p14="http://schemas.microsoft.com/office/powerpoint/2010/main" val="42878607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65B8266-C857-76B3-C7CD-C0347DDC2FD2}"/>
              </a:ext>
            </a:extLst>
          </p:cNvPr>
          <p:cNvSpPr/>
          <p:nvPr/>
        </p:nvSpPr>
        <p:spPr>
          <a:xfrm>
            <a:off x="0" y="1"/>
            <a:ext cx="12192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endParaRPr lang="en-150" sz="2400"/>
          </a:p>
        </p:txBody>
      </p:sp>
      <p:sp>
        <p:nvSpPr>
          <p:cNvPr id="6" name="Rectangle 5">
            <a:extLst>
              <a:ext uri="{FF2B5EF4-FFF2-40B4-BE49-F238E27FC236}">
                <a16:creationId xmlns:a16="http://schemas.microsoft.com/office/drawing/2014/main" id="{FB3B06B7-9698-78F1-E849-044C82FF97A8}"/>
              </a:ext>
            </a:extLst>
          </p:cNvPr>
          <p:cNvSpPr/>
          <p:nvPr/>
        </p:nvSpPr>
        <p:spPr>
          <a:xfrm>
            <a:off x="0" y="1"/>
            <a:ext cx="12192000" cy="756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endParaRPr lang="en-US" sz="2400"/>
          </a:p>
        </p:txBody>
      </p:sp>
      <p:sp>
        <p:nvSpPr>
          <p:cNvPr id="5" name="Title 4">
            <a:extLst>
              <a:ext uri="{FF2B5EF4-FFF2-40B4-BE49-F238E27FC236}">
                <a16:creationId xmlns:a16="http://schemas.microsoft.com/office/drawing/2014/main" id="{95124996-D727-737F-6AC9-30AC72A79E4D}"/>
              </a:ext>
            </a:extLst>
          </p:cNvPr>
          <p:cNvSpPr>
            <a:spLocks noGrp="1"/>
          </p:cNvSpPr>
          <p:nvPr>
            <p:ph type="title"/>
          </p:nvPr>
        </p:nvSpPr>
        <p:spPr/>
        <p:txBody>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en-GB" dirty="0"/>
              <a:t>Our Accolades</a:t>
            </a:r>
            <a:endParaRPr lang="en-150" dirty="0"/>
          </a:p>
        </p:txBody>
      </p:sp>
      <p:cxnSp>
        <p:nvCxnSpPr>
          <p:cNvPr id="22" name="Straight Connector 21">
            <a:extLst>
              <a:ext uri="{FF2B5EF4-FFF2-40B4-BE49-F238E27FC236}">
                <a16:creationId xmlns:a16="http://schemas.microsoft.com/office/drawing/2014/main" id="{41B93F1A-A059-D7C4-ECC1-E898272F84D2}"/>
              </a:ext>
            </a:extLst>
          </p:cNvPr>
          <p:cNvCxnSpPr/>
          <p:nvPr/>
        </p:nvCxnSpPr>
        <p:spPr>
          <a:xfrm>
            <a:off x="534127" y="1091473"/>
            <a:ext cx="1730103"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C0ABC7C3-D721-BDF2-FD88-AF447D5B94CD}"/>
              </a:ext>
            </a:extLst>
          </p:cNvPr>
          <p:cNvPicPr>
            <a:picLocks noChangeAspect="1"/>
          </p:cNvPicPr>
          <p:nvPr/>
        </p:nvPicPr>
        <p:blipFill>
          <a:blip r:embed="rId2"/>
          <a:stretch>
            <a:fillRect/>
          </a:stretch>
        </p:blipFill>
        <p:spPr>
          <a:xfrm>
            <a:off x="431800" y="1966400"/>
            <a:ext cx="10414000" cy="3895000"/>
          </a:xfrm>
          <a:prstGeom prst="rect">
            <a:avLst/>
          </a:prstGeom>
        </p:spPr>
      </p:pic>
      <p:sp>
        <p:nvSpPr>
          <p:cNvPr id="3" name="object 7">
            <a:extLst>
              <a:ext uri="{FF2B5EF4-FFF2-40B4-BE49-F238E27FC236}">
                <a16:creationId xmlns:a16="http://schemas.microsoft.com/office/drawing/2014/main" id="{84539148-6FAB-EAB4-36B2-A8BEF59CB101}"/>
              </a:ext>
            </a:extLst>
          </p:cNvPr>
          <p:cNvSpPr txBox="1"/>
          <p:nvPr/>
        </p:nvSpPr>
        <p:spPr>
          <a:xfrm>
            <a:off x="508876" y="1317785"/>
            <a:ext cx="10395429" cy="264175"/>
          </a:xfrm>
          <a:prstGeom prst="rect">
            <a:avLst/>
          </a:prstGeom>
        </p:spPr>
        <p:txBody>
          <a:bodyPr vert="horz" wrap="square" lIns="0" tIns="17780" rIns="0" bIns="0"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16933">
              <a:lnSpc>
                <a:spcPct val="100000"/>
              </a:lnSpc>
              <a:spcBef>
                <a:spcPts val="140"/>
              </a:spcBef>
            </a:pPr>
            <a:r>
              <a:rPr lang="en-US" sz="1600" b="1" spc="107" dirty="0">
                <a:solidFill>
                  <a:schemeClr val="accent2"/>
                </a:solidFill>
                <a:latin typeface="Arial"/>
                <a:cs typeface="Arial"/>
              </a:rPr>
              <a:t>A quality benchmark of New Zealand’s Wine Industry.</a:t>
            </a:r>
          </a:p>
        </p:txBody>
      </p:sp>
    </p:spTree>
    <p:extLst>
      <p:ext uri="{BB962C8B-B14F-4D97-AF65-F5344CB8AC3E}">
        <p14:creationId xmlns:p14="http://schemas.microsoft.com/office/powerpoint/2010/main" val="2407979436"/>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Kantoor">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464</Words>
  <Application>Microsoft Office PowerPoint</Application>
  <PresentationFormat>Widescreen</PresentationFormat>
  <Paragraphs>30</Paragraphs>
  <Slides>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Aptos</vt:lpstr>
      <vt:lpstr>Aptos Display</vt:lpstr>
      <vt:lpstr>Arial</vt:lpstr>
      <vt:lpstr>Avenir Next LT Pro</vt:lpstr>
      <vt:lpstr>Calibri</vt:lpstr>
      <vt:lpstr>Kantoorthema</vt:lpstr>
      <vt:lpstr>PowerPoint Presentation</vt:lpstr>
      <vt:lpstr>Reserve Wairau Valley, Marlborough Sauvignon Blanc</vt:lpstr>
      <vt:lpstr>Reserve Marlborough Pinot Noir</vt:lpstr>
      <vt:lpstr>Our Accolades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Björn Cevat</dc:creator>
  <cp:lastModifiedBy>Björn Cevat</cp:lastModifiedBy>
  <cp:revision>10</cp:revision>
  <dcterms:created xsi:type="dcterms:W3CDTF">2024-04-16T09:43:01Z</dcterms:created>
  <dcterms:modified xsi:type="dcterms:W3CDTF">2024-04-24T10:59:21Z</dcterms:modified>
</cp:coreProperties>
</file>