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1" r:id="rId2"/>
    <p:sldId id="2147328085" r:id="rId3"/>
    <p:sldId id="287" r:id="rId4"/>
    <p:sldId id="291" r:id="rId5"/>
    <p:sldId id="289" r:id="rId6"/>
    <p:sldId id="2147328181" r:id="rId7"/>
    <p:sldId id="266" r:id="rId8"/>
    <p:sldId id="268" r:id="rId9"/>
    <p:sldId id="2147328215" r:id="rId10"/>
    <p:sldId id="2147328214" r:id="rId11"/>
    <p:sldId id="2147328211" r:id="rId12"/>
    <p:sldId id="2147328020" r:id="rId13"/>
    <p:sldId id="262" r:id="rId14"/>
    <p:sldId id="263" r:id="rId15"/>
    <p:sldId id="270" r:id="rId16"/>
    <p:sldId id="2147328084" r:id="rId17"/>
    <p:sldId id="271" r:id="rId18"/>
    <p:sldId id="277" r:id="rId19"/>
    <p:sldId id="2147328208" r:id="rId20"/>
    <p:sldId id="2147328157" r:id="rId21"/>
    <p:sldId id="406" r:id="rId22"/>
    <p:sldId id="427" r:id="rId23"/>
    <p:sldId id="2147328111" r:id="rId24"/>
    <p:sldId id="2147328112" r:id="rId25"/>
    <p:sldId id="2147328113" r:id="rId26"/>
    <p:sldId id="2147328114" r:id="rId27"/>
    <p:sldId id="2147328115" r:id="rId28"/>
    <p:sldId id="2147328088" r:id="rId29"/>
    <p:sldId id="2147328216"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initials="U" lastIdx="1" clrIdx="0">
    <p:extLst>
      <p:ext uri="{19B8F6BF-5375-455C-9EA6-DF929625EA0E}">
        <p15:presenceInfo xmlns:p15="http://schemas.microsoft.com/office/powerpoint/2012/main" userId="Utilisate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E54"/>
    <a:srgbClr val="B6A269"/>
    <a:srgbClr val="EC6238"/>
    <a:srgbClr val="44546A"/>
    <a:srgbClr val="FFF6F0"/>
    <a:srgbClr val="EB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75" d="100"/>
          <a:sy n="75" d="100"/>
        </p:scale>
        <p:origin x="83" y="4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1"/>
            </a:solidFill>
          </c:spPr>
          <c:invertIfNegative val="0"/>
          <c:dLbls>
            <c:spPr>
              <a:noFill/>
              <a:ln>
                <a:noFill/>
              </a:ln>
              <a:effectLst/>
            </c:spPr>
            <c:txPr>
              <a:bodyPr/>
              <a:lstStyle/>
              <a:p>
                <a:pPr>
                  <a:defRPr sz="1100">
                    <a:solidFill>
                      <a:schemeClr val="tx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Faire davantage de sport</c:v>
                </c:pt>
                <c:pt idx="1">
                  <c:v>Passer plus de temps avec mes proches</c:v>
                </c:pt>
                <c:pt idx="2">
                  <c:v>Ne plus remettre au lendemain</c:v>
                </c:pt>
                <c:pt idx="3">
                  <c:v>Acheter davantage de produits limitant les emballages</c:v>
                </c:pt>
                <c:pt idx="4">
                  <c:v>Privilégier les commerces locaux</c:v>
                </c:pt>
                <c:pt idx="5">
                  <c:v>Faire un régime amincissant</c:v>
                </c:pt>
                <c:pt idx="6">
                  <c:v>Acheter davantage de produits sains</c:v>
                </c:pt>
                <c:pt idx="7">
                  <c:v>Limiter mon impact sur l'environnement</c:v>
                </c:pt>
                <c:pt idx="8">
                  <c:v>Me coucher plus tôt</c:v>
                </c:pt>
                <c:pt idx="9">
                  <c:v>Manger moins de viande</c:v>
                </c:pt>
              </c:strCache>
            </c:strRef>
          </c:cat>
          <c:val>
            <c:numRef>
              <c:f>Sheet1!$B$2:$B$11</c:f>
              <c:numCache>
                <c:formatCode>0%</c:formatCode>
                <c:ptCount val="10"/>
                <c:pt idx="0">
                  <c:v>0.33</c:v>
                </c:pt>
                <c:pt idx="1">
                  <c:v>0.28000000000000003</c:v>
                </c:pt>
                <c:pt idx="2">
                  <c:v>0.23</c:v>
                </c:pt>
                <c:pt idx="3">
                  <c:v>0.19</c:v>
                </c:pt>
                <c:pt idx="4">
                  <c:v>0.17</c:v>
                </c:pt>
                <c:pt idx="5">
                  <c:v>0.17</c:v>
                </c:pt>
                <c:pt idx="6">
                  <c:v>0.17</c:v>
                </c:pt>
                <c:pt idx="7">
                  <c:v>0.16</c:v>
                </c:pt>
                <c:pt idx="8">
                  <c:v>0.15</c:v>
                </c:pt>
                <c:pt idx="9">
                  <c:v>0.14000000000000001</c:v>
                </c:pt>
              </c:numCache>
            </c:numRef>
          </c:val>
          <c:extLst>
            <c:ext xmlns:c16="http://schemas.microsoft.com/office/drawing/2014/chart" uri="{C3380CC4-5D6E-409C-BE32-E72D297353CC}">
              <c16:uniqueId val="{00000000-C7F8-804E-BB78-A1994BB05681}"/>
            </c:ext>
          </c:extLst>
        </c:ser>
        <c:dLbls>
          <c:showLegendKey val="0"/>
          <c:showVal val="0"/>
          <c:showCatName val="0"/>
          <c:showSerName val="0"/>
          <c:showPercent val="0"/>
          <c:showBubbleSize val="0"/>
        </c:dLbls>
        <c:gapWidth val="75"/>
        <c:axId val="480568712"/>
        <c:axId val="480569496"/>
      </c:barChart>
      <c:catAx>
        <c:axId val="480568712"/>
        <c:scaling>
          <c:orientation val="maxMin"/>
        </c:scaling>
        <c:delete val="0"/>
        <c:axPos val="l"/>
        <c:numFmt formatCode="General" sourceLinked="0"/>
        <c:majorTickMark val="none"/>
        <c:minorTickMark val="none"/>
        <c:tickLblPos val="nextTo"/>
        <c:spPr>
          <a:ln w="15875"/>
        </c:spPr>
        <c:txPr>
          <a:bodyPr/>
          <a:lstStyle/>
          <a:p>
            <a:pPr>
              <a:defRPr sz="900"/>
            </a:pPr>
            <a:endParaRPr lang="fr-FR"/>
          </a:p>
        </c:txPr>
        <c:crossAx val="480569496"/>
        <c:crosses val="autoZero"/>
        <c:auto val="1"/>
        <c:lblAlgn val="ctr"/>
        <c:lblOffset val="100"/>
        <c:noMultiLvlLbl val="0"/>
      </c:catAx>
      <c:valAx>
        <c:axId val="480569496"/>
        <c:scaling>
          <c:orientation val="minMax"/>
        </c:scaling>
        <c:delete val="1"/>
        <c:axPos val="t"/>
        <c:numFmt formatCode="0%" sourceLinked="1"/>
        <c:majorTickMark val="out"/>
        <c:minorTickMark val="none"/>
        <c:tickLblPos val="nextTo"/>
        <c:crossAx val="480568712"/>
        <c:crosses val="autoZero"/>
        <c:crossBetween val="between"/>
      </c:valAx>
    </c:plotArea>
    <c:plotVisOnly val="1"/>
    <c:dispBlanksAs val="gap"/>
    <c:showDLblsOverMax val="0"/>
  </c:chart>
  <c:txPr>
    <a:bodyPr/>
    <a:lstStyle/>
    <a:p>
      <a:pPr>
        <a:defRPr sz="1800">
          <a:solidFill>
            <a:schemeClr val="bg1"/>
          </a:solidFill>
          <a:latin typeface="Aktiv Grotesk" panose="020B0504020202020204" pitchFamily="34" charset="0"/>
          <a:ea typeface="Aktiv Grotesk" panose="020B0504020202020204" pitchFamily="34" charset="0"/>
          <a:cs typeface="Aktiv Grotesk" panose="020B0504020202020204" pitchFamily="34" charset="0"/>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96D04-5052-43C4-8ADE-71D624570BE8}" type="datetimeFigureOut">
              <a:rPr lang="fr-FR" smtClean="0"/>
              <a:t>12/04/2023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7E969-445F-48F8-A961-1D269A00B89D}" type="slidenum">
              <a:rPr lang="fr-FR" smtClean="0"/>
              <a:t>‹N°›</a:t>
            </a:fld>
            <a:endParaRPr lang="fr-FR"/>
          </a:p>
        </p:txBody>
      </p:sp>
    </p:spTree>
    <p:extLst>
      <p:ext uri="{BB962C8B-B14F-4D97-AF65-F5344CB8AC3E}">
        <p14:creationId xmlns:p14="http://schemas.microsoft.com/office/powerpoint/2010/main" val="309364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ac14597a3a_1_1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ac14597a3a_1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81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0A5F31C-8392-4462-B4FF-7E86050FBF0D}" type="slidenum">
              <a:rPr kumimoji="0" lang="fr-FR"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fr-FR"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5079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188C45-4A43-6633-CC8E-3D6EF50BEFB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DE528E-9E85-4B18-1508-C4961EEA7E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C719347-4290-6DE6-14B1-D4465ADCC314}"/>
              </a:ext>
            </a:extLst>
          </p:cNvPr>
          <p:cNvSpPr>
            <a:spLocks noGrp="1"/>
          </p:cNvSpPr>
          <p:nvPr>
            <p:ph type="dt" sz="half" idx="10"/>
          </p:nvPr>
        </p:nvSpPr>
        <p:spPr/>
        <p:txBody>
          <a:bodyPr/>
          <a:lstStyle/>
          <a:p>
            <a:fld id="{47CB1034-B301-4473-BD56-74E1E80053EA}" type="datetimeFigureOut">
              <a:rPr lang="fr-FR" smtClean="0"/>
              <a:t>12/04/2023</a:t>
            </a:fld>
            <a:endParaRPr lang="fr-FR"/>
          </a:p>
        </p:txBody>
      </p:sp>
      <p:sp>
        <p:nvSpPr>
          <p:cNvPr id="5" name="Espace réservé du pied de page 4">
            <a:extLst>
              <a:ext uri="{FF2B5EF4-FFF2-40B4-BE49-F238E27FC236}">
                <a16:creationId xmlns:a16="http://schemas.microsoft.com/office/drawing/2014/main" id="{20FCAC64-E7FD-F599-BB27-54E7531F1D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BE2B82-463C-2A33-95E8-013D9620B2A4}"/>
              </a:ext>
            </a:extLst>
          </p:cNvPr>
          <p:cNvSpPr>
            <a:spLocks noGrp="1"/>
          </p:cNvSpPr>
          <p:nvPr>
            <p:ph type="sldNum" sz="quarter" idx="12"/>
          </p:nvPr>
        </p:nvSpPr>
        <p:spPr/>
        <p:txBody>
          <a:bodyPr/>
          <a:lstStyle/>
          <a:p>
            <a:fld id="{BE44628A-2AFC-4DE1-8522-BE3D79E3231E}" type="slidenum">
              <a:rPr lang="fr-FR" smtClean="0"/>
              <a:t>‹N°›</a:t>
            </a:fld>
            <a:endParaRPr lang="fr-FR"/>
          </a:p>
        </p:txBody>
      </p:sp>
    </p:spTree>
    <p:extLst>
      <p:ext uri="{BB962C8B-B14F-4D97-AF65-F5344CB8AC3E}">
        <p14:creationId xmlns:p14="http://schemas.microsoft.com/office/powerpoint/2010/main" val="3125877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045CEF-C297-8583-7CD3-A9836BE094B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242824E-258F-7011-9EFA-874B5E375E4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E37D14-9A5F-005A-F461-FA7AB68F3F14}"/>
              </a:ext>
            </a:extLst>
          </p:cNvPr>
          <p:cNvSpPr>
            <a:spLocks noGrp="1"/>
          </p:cNvSpPr>
          <p:nvPr>
            <p:ph type="dt" sz="half" idx="10"/>
          </p:nvPr>
        </p:nvSpPr>
        <p:spPr/>
        <p:txBody>
          <a:bodyPr/>
          <a:lstStyle/>
          <a:p>
            <a:fld id="{47CB1034-B301-4473-BD56-74E1E80053EA}" type="datetimeFigureOut">
              <a:rPr lang="fr-FR" smtClean="0"/>
              <a:t>12/04/2023</a:t>
            </a:fld>
            <a:endParaRPr lang="fr-FR"/>
          </a:p>
        </p:txBody>
      </p:sp>
      <p:sp>
        <p:nvSpPr>
          <p:cNvPr id="5" name="Espace réservé du pied de page 4">
            <a:extLst>
              <a:ext uri="{FF2B5EF4-FFF2-40B4-BE49-F238E27FC236}">
                <a16:creationId xmlns:a16="http://schemas.microsoft.com/office/drawing/2014/main" id="{75B93590-02B0-741E-D9EC-BA54ED4F7F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FB3F14-7594-7AC9-CD66-15872675F7B5}"/>
              </a:ext>
            </a:extLst>
          </p:cNvPr>
          <p:cNvSpPr>
            <a:spLocks noGrp="1"/>
          </p:cNvSpPr>
          <p:nvPr>
            <p:ph type="sldNum" sz="quarter" idx="12"/>
          </p:nvPr>
        </p:nvSpPr>
        <p:spPr/>
        <p:txBody>
          <a:bodyPr/>
          <a:lstStyle/>
          <a:p>
            <a:fld id="{BE44628A-2AFC-4DE1-8522-BE3D79E3231E}" type="slidenum">
              <a:rPr lang="fr-FR" smtClean="0"/>
              <a:t>‹N°›</a:t>
            </a:fld>
            <a:endParaRPr lang="fr-FR"/>
          </a:p>
        </p:txBody>
      </p:sp>
    </p:spTree>
    <p:extLst>
      <p:ext uri="{BB962C8B-B14F-4D97-AF65-F5344CB8AC3E}">
        <p14:creationId xmlns:p14="http://schemas.microsoft.com/office/powerpoint/2010/main" val="48493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6F933A6-56A1-5F06-162F-F2C44E36AE6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58C11C9-2733-70DA-1190-12A70F31A83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CC57D1-CEE2-FA7E-CCEB-F7A0C78AF216}"/>
              </a:ext>
            </a:extLst>
          </p:cNvPr>
          <p:cNvSpPr>
            <a:spLocks noGrp="1"/>
          </p:cNvSpPr>
          <p:nvPr>
            <p:ph type="dt" sz="half" idx="10"/>
          </p:nvPr>
        </p:nvSpPr>
        <p:spPr/>
        <p:txBody>
          <a:bodyPr/>
          <a:lstStyle/>
          <a:p>
            <a:fld id="{47CB1034-B301-4473-BD56-74E1E80053EA}" type="datetimeFigureOut">
              <a:rPr lang="fr-FR" smtClean="0"/>
              <a:t>12/04/2023</a:t>
            </a:fld>
            <a:endParaRPr lang="fr-FR"/>
          </a:p>
        </p:txBody>
      </p:sp>
      <p:sp>
        <p:nvSpPr>
          <p:cNvPr id="5" name="Espace réservé du pied de page 4">
            <a:extLst>
              <a:ext uri="{FF2B5EF4-FFF2-40B4-BE49-F238E27FC236}">
                <a16:creationId xmlns:a16="http://schemas.microsoft.com/office/drawing/2014/main" id="{BF02EF7C-C81C-0F5C-E78A-3E8B5E768A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25126B-3557-E5D6-3ABE-7243F6884BE7}"/>
              </a:ext>
            </a:extLst>
          </p:cNvPr>
          <p:cNvSpPr>
            <a:spLocks noGrp="1"/>
          </p:cNvSpPr>
          <p:nvPr>
            <p:ph type="sldNum" sz="quarter" idx="12"/>
          </p:nvPr>
        </p:nvSpPr>
        <p:spPr/>
        <p:txBody>
          <a:bodyPr/>
          <a:lstStyle/>
          <a:p>
            <a:fld id="{BE44628A-2AFC-4DE1-8522-BE3D79E3231E}" type="slidenum">
              <a:rPr lang="fr-FR" smtClean="0"/>
              <a:t>‹N°›</a:t>
            </a:fld>
            <a:endParaRPr lang="fr-FR"/>
          </a:p>
        </p:txBody>
      </p:sp>
    </p:spTree>
    <p:extLst>
      <p:ext uri="{BB962C8B-B14F-4D97-AF65-F5344CB8AC3E}">
        <p14:creationId xmlns:p14="http://schemas.microsoft.com/office/powerpoint/2010/main" val="2273047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side - black grid">
  <p:cSld name="Inside - black grid">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61"/>
        <p:cNvGrpSpPr/>
        <p:nvPr/>
      </p:nvGrpSpPr>
      <p:grpSpPr>
        <a:xfrm>
          <a:off x="0" y="0"/>
          <a:ext cx="0" cy="0"/>
          <a:chOff x="0" y="0"/>
          <a:chExt cx="0" cy="0"/>
        </a:xfrm>
      </p:grpSpPr>
      <p:sp>
        <p:nvSpPr>
          <p:cNvPr id="62" name="Google Shape;62;p8"/>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3" name="Google Shape;63;p8"/>
          <p:cNvSpPr txBox="1">
            <a:spLocks noGrp="1"/>
          </p:cNvSpPr>
          <p:nvPr>
            <p:ph type="body" idx="1"/>
          </p:nvPr>
        </p:nvSpPr>
        <p:spPr>
          <a:xfrm>
            <a:off x="472867" y="1536633"/>
            <a:ext cx="11246400" cy="4555200"/>
          </a:xfrm>
          <a:prstGeom prst="rect">
            <a:avLst/>
          </a:prstGeom>
        </p:spPr>
        <p:txBody>
          <a:bodyPr spcFirstLastPara="1" wrap="square" lIns="0" tIns="91425" rIns="0" bIns="91425" anchor="t" anchorCtr="0">
            <a:noAutofit/>
          </a:bodyPr>
          <a:lstStyle>
            <a:lvl1pPr marL="609585" lvl="0" indent="-414856" rtl="0">
              <a:spcBef>
                <a:spcPts val="0"/>
              </a:spcBef>
              <a:spcAft>
                <a:spcPts val="0"/>
              </a:spcAft>
              <a:buClr>
                <a:srgbClr val="FFFFFF"/>
              </a:buClr>
              <a:buSzPts val="1300"/>
              <a:buChar char="■"/>
              <a:defRPr>
                <a:solidFill>
                  <a:srgbClr val="FFFFFF"/>
                </a:solidFill>
              </a:defRPr>
            </a:lvl1pPr>
            <a:lvl2pPr marL="1219170" lvl="1" indent="-406390" rtl="0">
              <a:spcBef>
                <a:spcPts val="2133"/>
              </a:spcBef>
              <a:spcAft>
                <a:spcPts val="0"/>
              </a:spcAft>
              <a:buClr>
                <a:srgbClr val="FFFFFF"/>
              </a:buClr>
              <a:buSzPts val="1200"/>
              <a:buChar char="⎼"/>
              <a:defRPr>
                <a:solidFill>
                  <a:srgbClr val="FFFFFF"/>
                </a:solidFill>
              </a:defRPr>
            </a:lvl2pPr>
            <a:lvl3pPr marL="1828754" lvl="2" indent="-389457" rtl="0">
              <a:spcBef>
                <a:spcPts val="2133"/>
              </a:spcBef>
              <a:spcAft>
                <a:spcPts val="0"/>
              </a:spcAft>
              <a:buClr>
                <a:srgbClr val="FFFFFF"/>
              </a:buClr>
              <a:buSzPts val="1000"/>
              <a:buChar char="○"/>
              <a:defRPr>
                <a:solidFill>
                  <a:srgbClr val="FFFFFF"/>
                </a:solidFill>
              </a:defRPr>
            </a:lvl3pPr>
            <a:lvl4pPr marL="2438339" lvl="3" indent="-389457" rtl="0">
              <a:spcBef>
                <a:spcPts val="2133"/>
              </a:spcBef>
              <a:spcAft>
                <a:spcPts val="0"/>
              </a:spcAft>
              <a:buClr>
                <a:srgbClr val="FFFFFF"/>
              </a:buClr>
              <a:buSzPts val="1000"/>
              <a:buChar char="■"/>
              <a:defRPr>
                <a:solidFill>
                  <a:srgbClr val="FFFFFF"/>
                </a:solidFill>
              </a:defRPr>
            </a:lvl4pPr>
            <a:lvl5pPr marL="3047924" lvl="4" indent="-389457" rtl="0">
              <a:spcBef>
                <a:spcPts val="2133"/>
              </a:spcBef>
              <a:spcAft>
                <a:spcPts val="0"/>
              </a:spcAft>
              <a:buClr>
                <a:srgbClr val="FFFFFF"/>
              </a:buClr>
              <a:buSzPts val="1000"/>
              <a:buChar char="⎼"/>
              <a:defRPr>
                <a:solidFill>
                  <a:srgbClr val="FFFFFF"/>
                </a:solidFill>
              </a:defRPr>
            </a:lvl5pPr>
            <a:lvl6pPr marL="3657509" lvl="5" indent="-389457" rtl="0">
              <a:spcBef>
                <a:spcPts val="2133"/>
              </a:spcBef>
              <a:spcAft>
                <a:spcPts val="0"/>
              </a:spcAft>
              <a:buClr>
                <a:srgbClr val="FFFFFF"/>
              </a:buClr>
              <a:buSzPts val="1000"/>
              <a:buChar char="○"/>
              <a:defRPr>
                <a:solidFill>
                  <a:srgbClr val="FFFFFF"/>
                </a:solidFill>
              </a:defRPr>
            </a:lvl6pPr>
            <a:lvl7pPr marL="4267093" lvl="6" indent="-389457" rtl="0">
              <a:spcBef>
                <a:spcPts val="2133"/>
              </a:spcBef>
              <a:spcAft>
                <a:spcPts val="0"/>
              </a:spcAft>
              <a:buClr>
                <a:srgbClr val="FFFFFF"/>
              </a:buClr>
              <a:buSzPts val="1000"/>
              <a:buChar char="■"/>
              <a:defRPr>
                <a:solidFill>
                  <a:srgbClr val="FFFFFF"/>
                </a:solidFill>
              </a:defRPr>
            </a:lvl7pPr>
            <a:lvl8pPr marL="4876678" lvl="7" indent="-389457" rtl="0">
              <a:spcBef>
                <a:spcPts val="2133"/>
              </a:spcBef>
              <a:spcAft>
                <a:spcPts val="0"/>
              </a:spcAft>
              <a:buClr>
                <a:srgbClr val="FFFFFF"/>
              </a:buClr>
              <a:buSzPts val="1000"/>
              <a:buChar char="⎼"/>
              <a:defRPr>
                <a:solidFill>
                  <a:srgbClr val="FFFFFF"/>
                </a:solidFill>
              </a:defRPr>
            </a:lvl8pPr>
            <a:lvl9pPr marL="5486263" lvl="8" indent="-389457" rtl="0">
              <a:spcBef>
                <a:spcPts val="2133"/>
              </a:spcBef>
              <a:spcAft>
                <a:spcPts val="2133"/>
              </a:spcAft>
              <a:buClr>
                <a:srgbClr val="FFFFFF"/>
              </a:buClr>
              <a:buSzPts val="1000"/>
              <a:buChar char="○"/>
              <a:defRPr>
                <a:solidFill>
                  <a:srgbClr val="FFFFFF"/>
                </a:solidFill>
              </a:defRPr>
            </a:lvl9pPr>
          </a:lstStyle>
          <a:p>
            <a:endParaRPr/>
          </a:p>
        </p:txBody>
      </p:sp>
      <p:sp>
        <p:nvSpPr>
          <p:cNvPr id="64" name="Google Shape;64;p8"/>
          <p:cNvSpPr/>
          <p:nvPr/>
        </p:nvSpPr>
        <p:spPr>
          <a:xfrm>
            <a:off x="472867" y="66218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a:solidFill>
                  <a:srgbClr val="888888"/>
                </a:solidFill>
                <a:latin typeface="Montserrat Light"/>
                <a:ea typeface="Montserrat Light"/>
                <a:cs typeface="Montserrat Light"/>
                <a:sym typeface="Montserrat Light"/>
              </a:rPr>
              <a:t>© 2021 Nielsen Consumer LLC. All Rights Reserved.</a:t>
            </a:r>
            <a:endParaRPr sz="667" i="0" u="none" strike="noStrike" cap="none">
              <a:solidFill>
                <a:srgbClr val="888888"/>
              </a:solidFill>
              <a:latin typeface="Montserrat Light"/>
              <a:ea typeface="Montserrat Light"/>
              <a:cs typeface="Montserrat Light"/>
              <a:sym typeface="Montserrat Light"/>
            </a:endParaRPr>
          </a:p>
        </p:txBody>
      </p:sp>
      <p:sp>
        <p:nvSpPr>
          <p:cNvPr id="65" name="Google Shape;65;p8"/>
          <p:cNvSpPr txBox="1">
            <a:spLocks noGrp="1"/>
          </p:cNvSpPr>
          <p:nvPr>
            <p:ph type="subTitle" idx="2"/>
          </p:nvPr>
        </p:nvSpPr>
        <p:spPr>
          <a:xfrm>
            <a:off x="472867" y="827400"/>
            <a:ext cx="11246400" cy="5124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500"/>
              <a:buNone/>
              <a:defRPr sz="2000">
                <a:solidFill>
                  <a:srgbClr val="FFFFFF"/>
                </a:solidFill>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endParaRPr/>
          </a:p>
        </p:txBody>
      </p:sp>
      <p:sp>
        <p:nvSpPr>
          <p:cNvPr id="66" name="Google Shape;66;p8"/>
          <p:cNvSpPr txBox="1">
            <a:spLocks noGrp="1"/>
          </p:cNvSpPr>
          <p:nvPr>
            <p:ph type="sldNum" idx="12"/>
          </p:nvPr>
        </p:nvSpPr>
        <p:spPr>
          <a:xfrm>
            <a:off x="11195011" y="6333189"/>
            <a:ext cx="731600" cy="524800"/>
          </a:xfrm>
          <a:prstGeom prst="rect">
            <a:avLst/>
          </a:prstGeom>
        </p:spPr>
        <p:txBody>
          <a:bodyPr spcFirstLastPara="1" wrap="square" lIns="91425" tIns="91425" rIns="91425" bIns="91425" anchor="ctr" anchorCtr="0">
            <a:noAutofit/>
          </a:bodyPr>
          <a:lstStyle>
            <a:lvl1pPr lvl="0" algn="r" rtl="0">
              <a:buNone/>
              <a:defRPr sz="1333">
                <a:latin typeface="Montserrat Light"/>
                <a:ea typeface="Montserrat Light"/>
                <a:cs typeface="Montserrat Light"/>
                <a:sym typeface="Montserrat Light"/>
              </a:defRPr>
            </a:lvl1pPr>
            <a:lvl2pPr lvl="1" algn="r" rtl="0">
              <a:buNone/>
              <a:defRPr sz="1333">
                <a:latin typeface="Montserrat Light"/>
                <a:ea typeface="Montserrat Light"/>
                <a:cs typeface="Montserrat Light"/>
                <a:sym typeface="Montserrat Light"/>
              </a:defRPr>
            </a:lvl2pPr>
            <a:lvl3pPr lvl="2" algn="r" rtl="0">
              <a:buNone/>
              <a:defRPr sz="1333">
                <a:latin typeface="Montserrat Light"/>
                <a:ea typeface="Montserrat Light"/>
                <a:cs typeface="Montserrat Light"/>
                <a:sym typeface="Montserrat Light"/>
              </a:defRPr>
            </a:lvl3pPr>
            <a:lvl4pPr lvl="3" algn="r" rtl="0">
              <a:buNone/>
              <a:defRPr sz="1333">
                <a:latin typeface="Montserrat Light"/>
                <a:ea typeface="Montserrat Light"/>
                <a:cs typeface="Montserrat Light"/>
                <a:sym typeface="Montserrat Light"/>
              </a:defRPr>
            </a:lvl4pPr>
            <a:lvl5pPr lvl="4" algn="r" rtl="0">
              <a:buNone/>
              <a:defRPr sz="1333">
                <a:latin typeface="Montserrat Light"/>
                <a:ea typeface="Montserrat Light"/>
                <a:cs typeface="Montserrat Light"/>
                <a:sym typeface="Montserrat Light"/>
              </a:defRPr>
            </a:lvl5pPr>
            <a:lvl6pPr lvl="5" algn="r" rtl="0">
              <a:buNone/>
              <a:defRPr sz="1333">
                <a:latin typeface="Montserrat Light"/>
                <a:ea typeface="Montserrat Light"/>
                <a:cs typeface="Montserrat Light"/>
                <a:sym typeface="Montserrat Light"/>
              </a:defRPr>
            </a:lvl6pPr>
            <a:lvl7pPr lvl="6" algn="r" rtl="0">
              <a:buNone/>
              <a:defRPr sz="1333">
                <a:latin typeface="Montserrat Light"/>
                <a:ea typeface="Montserrat Light"/>
                <a:cs typeface="Montserrat Light"/>
                <a:sym typeface="Montserrat Light"/>
              </a:defRPr>
            </a:lvl7pPr>
            <a:lvl8pPr lvl="7" algn="r" rtl="0">
              <a:buNone/>
              <a:defRPr sz="1333">
                <a:latin typeface="Montserrat Light"/>
                <a:ea typeface="Montserrat Light"/>
                <a:cs typeface="Montserrat Light"/>
                <a:sym typeface="Montserrat Light"/>
              </a:defRPr>
            </a:lvl8pPr>
            <a:lvl9pPr lvl="8" algn="r" rtl="0">
              <a:buNone/>
              <a:defRPr sz="1333">
                <a:latin typeface="Montserrat Light"/>
                <a:ea typeface="Montserrat Light"/>
                <a:cs typeface="Montserrat Light"/>
                <a:sym typeface="Montserrat Light"/>
              </a:defRPr>
            </a:lvl9pPr>
          </a:lstStyle>
          <a:p>
            <a:fld id="{00000000-1234-1234-1234-123412341234}" type="slidenum">
              <a:rPr lang="fr-FR" smtClean="0"/>
              <a:pPr/>
              <a:t>‹N°›</a:t>
            </a:fld>
            <a:endParaRPr lang="fr-FR"/>
          </a:p>
        </p:txBody>
      </p:sp>
      <p:sp>
        <p:nvSpPr>
          <p:cNvPr id="67" name="Google Shape;67;p8"/>
          <p:cNvSpPr txBox="1">
            <a:spLocks noGrp="1"/>
          </p:cNvSpPr>
          <p:nvPr>
            <p:ph type="subTitle" idx="3"/>
          </p:nvPr>
        </p:nvSpPr>
        <p:spPr>
          <a:xfrm>
            <a:off x="472867" y="6476016"/>
            <a:ext cx="10878800" cy="2464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chemeClr val="accent5"/>
              </a:buClr>
              <a:buSzPts val="600"/>
              <a:buNone/>
              <a:defRPr sz="800">
                <a:solidFill>
                  <a:schemeClr val="accent5"/>
                </a:solidFill>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endParaRPr/>
          </a:p>
        </p:txBody>
      </p:sp>
      <p:pic>
        <p:nvPicPr>
          <p:cNvPr id="68" name="Google Shape;68;p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31834"/>
            <a:ext cx="472867" cy="474593"/>
          </a:xfrm>
          <a:prstGeom prst="rect">
            <a:avLst/>
          </a:prstGeom>
          <a:noFill/>
          <a:ln>
            <a:noFill/>
          </a:ln>
        </p:spPr>
      </p:pic>
    </p:spTree>
    <p:extLst>
      <p:ext uri="{BB962C8B-B14F-4D97-AF65-F5344CB8AC3E}">
        <p14:creationId xmlns:p14="http://schemas.microsoft.com/office/powerpoint/2010/main" val="1543205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side - White blank" type="blank">
  <p:cSld name="Inside - White blank">
    <p:spTree>
      <p:nvGrpSpPr>
        <p:cNvPr id="1" name="Shape 96"/>
        <p:cNvGrpSpPr/>
        <p:nvPr/>
      </p:nvGrpSpPr>
      <p:grpSpPr>
        <a:xfrm>
          <a:off x="0" y="0"/>
          <a:ext cx="0" cy="0"/>
          <a:chOff x="0" y="0"/>
          <a:chExt cx="0" cy="0"/>
        </a:xfrm>
      </p:grpSpPr>
      <p:sp>
        <p:nvSpPr>
          <p:cNvPr id="97" name="Google Shape;97;p11"/>
          <p:cNvSpPr txBox="1">
            <a:spLocks noGrp="1"/>
          </p:cNvSpPr>
          <p:nvPr>
            <p:ph type="sldNum" idx="12"/>
          </p:nvPr>
        </p:nvSpPr>
        <p:spPr>
          <a:xfrm>
            <a:off x="11195011" y="6333189"/>
            <a:ext cx="731600" cy="524800"/>
          </a:xfrm>
          <a:prstGeom prst="rect">
            <a:avLst/>
          </a:prstGeom>
        </p:spPr>
        <p:txBody>
          <a:bodyPr spcFirstLastPara="1" wrap="square" lIns="68569" tIns="68569" rIns="68569" bIns="68569"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pPr/>
              <a:t>‹N°›</a:t>
            </a:fld>
            <a:endParaRPr/>
          </a:p>
        </p:txBody>
      </p:sp>
      <p:sp>
        <p:nvSpPr>
          <p:cNvPr id="98" name="Google Shape;98;p11"/>
          <p:cNvSpPr/>
          <p:nvPr/>
        </p:nvSpPr>
        <p:spPr>
          <a:xfrm>
            <a:off x="472867" y="6621800"/>
            <a:ext cx="6752000" cy="246400"/>
          </a:xfrm>
          <a:prstGeom prst="rect">
            <a:avLst/>
          </a:prstGeom>
          <a:noFill/>
          <a:ln>
            <a:noFill/>
          </a:ln>
        </p:spPr>
        <p:txBody>
          <a:bodyPr spcFirstLastPara="1" wrap="square" lIns="0" tIns="60933" rIns="0" bIns="60933" anchor="t" anchorCtr="0">
            <a:noAutofit/>
          </a:bodyPr>
          <a:lstStyle/>
          <a:p>
            <a:pPr>
              <a:buClr>
                <a:srgbClr val="000000"/>
              </a:buClr>
              <a:buSzPts val="600"/>
              <a:buFont typeface="Arial"/>
              <a:buNone/>
            </a:pPr>
            <a:r>
              <a:rPr lang="en" sz="667" kern="0">
                <a:solidFill>
                  <a:srgbClr val="888888"/>
                </a:solidFill>
                <a:latin typeface="Montserrat Light"/>
                <a:ea typeface="Montserrat Light"/>
                <a:cs typeface="Montserrat Light"/>
                <a:sym typeface="Montserrat Light"/>
              </a:rPr>
              <a:t>© 2021 Nielsen Consumer LLC. All Rights Reserved.</a:t>
            </a:r>
            <a:endParaRPr sz="667" kern="0">
              <a:solidFill>
                <a:srgbClr val="888888"/>
              </a:solidFill>
              <a:latin typeface="Montserrat Light"/>
              <a:ea typeface="Montserrat Light"/>
              <a:cs typeface="Montserrat Light"/>
              <a:sym typeface="Montserrat Light"/>
            </a:endParaRPr>
          </a:p>
        </p:txBody>
      </p:sp>
      <p:sp>
        <p:nvSpPr>
          <p:cNvPr id="99" name="Google Shape;99;p11"/>
          <p:cNvSpPr txBox="1">
            <a:spLocks noGrp="1"/>
          </p:cNvSpPr>
          <p:nvPr>
            <p:ph type="subTitle" idx="1"/>
          </p:nvPr>
        </p:nvSpPr>
        <p:spPr>
          <a:xfrm>
            <a:off x="472867" y="6476016"/>
            <a:ext cx="10878800" cy="246400"/>
          </a:xfrm>
          <a:prstGeom prst="rect">
            <a:avLst/>
          </a:prstGeom>
        </p:spPr>
        <p:txBody>
          <a:bodyPr spcFirstLastPara="1" wrap="square" lIns="0" tIns="68569" rIns="0" bIns="68569"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endParaRPr dirty="0"/>
          </a:p>
        </p:txBody>
      </p:sp>
      <p:pic>
        <p:nvPicPr>
          <p:cNvPr id="100" name="Google Shape;100;p11"/>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 y="2"/>
            <a:ext cx="472867" cy="474612"/>
          </a:xfrm>
          <a:prstGeom prst="rect">
            <a:avLst/>
          </a:prstGeom>
          <a:noFill/>
          <a:ln>
            <a:noFill/>
          </a:ln>
        </p:spPr>
      </p:pic>
    </p:spTree>
    <p:extLst>
      <p:ext uri="{BB962C8B-B14F-4D97-AF65-F5344CB8AC3E}">
        <p14:creationId xmlns:p14="http://schemas.microsoft.com/office/powerpoint/2010/main" val="1176008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Vide">
  <p:cSld name="1_Vide">
    <p:spTree>
      <p:nvGrpSpPr>
        <p:cNvPr id="1" name="Shape 19"/>
        <p:cNvGrpSpPr/>
        <p:nvPr/>
      </p:nvGrpSpPr>
      <p:grpSpPr>
        <a:xfrm>
          <a:off x="0" y="0"/>
          <a:ext cx="0" cy="0"/>
          <a:chOff x="0" y="0"/>
          <a:chExt cx="0" cy="0"/>
        </a:xfrm>
      </p:grpSpPr>
      <p:sp>
        <p:nvSpPr>
          <p:cNvPr id="20" name="Google Shape;20;p5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2"/>
          <p:cNvSpPr txBox="1">
            <a:spLocks noGrp="1"/>
          </p:cNvSpPr>
          <p:nvPr>
            <p:ph type="body" idx="1"/>
          </p:nvPr>
        </p:nvSpPr>
        <p:spPr>
          <a:xfrm>
            <a:off x="631939" y="1595215"/>
            <a:ext cx="6927103" cy="4581265"/>
          </a:xfrm>
          <a:prstGeom prst="rect">
            <a:avLst/>
          </a:prstGeom>
          <a:noFill/>
          <a:ln>
            <a:noFill/>
          </a:ln>
        </p:spPr>
        <p:txBody>
          <a:bodyPr spcFirstLastPara="1" wrap="square" lIns="91425" tIns="45700" rIns="91425" bIns="45700" anchor="t" anchorCtr="0">
            <a:normAutofit/>
          </a:bodyPr>
          <a:lstStyle>
            <a:lvl1pPr marL="304815" lvl="0" indent="-287881" algn="l">
              <a:spcBef>
                <a:spcPts val="1540"/>
              </a:spcBef>
              <a:spcAft>
                <a:spcPts val="0"/>
              </a:spcAft>
              <a:buClr>
                <a:srgbClr val="00338D"/>
              </a:buClr>
              <a:buSzPts val="3200"/>
              <a:buChar char="•"/>
              <a:defRPr>
                <a:solidFill>
                  <a:srgbClr val="00338D"/>
                </a:solidFill>
                <a:latin typeface="Arial"/>
                <a:ea typeface="Arial"/>
                <a:cs typeface="Arial"/>
                <a:sym typeface="Arial"/>
              </a:defRPr>
            </a:lvl1pPr>
            <a:lvl2pPr marL="609630" lvl="1" indent="-270947" algn="l">
              <a:spcBef>
                <a:spcPts val="363"/>
              </a:spcBef>
              <a:spcAft>
                <a:spcPts val="0"/>
              </a:spcAft>
              <a:buClr>
                <a:schemeClr val="dk1"/>
              </a:buClr>
              <a:buSzPts val="2800"/>
              <a:buChar char="–"/>
              <a:defRPr/>
            </a:lvl2pPr>
            <a:lvl3pPr marL="914446" lvl="2" indent="-254013" algn="l">
              <a:spcBef>
                <a:spcPts val="363"/>
              </a:spcBef>
              <a:spcAft>
                <a:spcPts val="0"/>
              </a:spcAft>
              <a:buClr>
                <a:schemeClr val="dk1"/>
              </a:buClr>
              <a:buSzPts val="2400"/>
              <a:buFont typeface="Arial Black"/>
              <a:buChar char="І"/>
              <a:defRPr/>
            </a:lvl3pPr>
            <a:lvl4pPr marL="1219261" lvl="3" indent="-228611" algn="l">
              <a:spcBef>
                <a:spcPts val="544"/>
              </a:spcBef>
              <a:spcAft>
                <a:spcPts val="0"/>
              </a:spcAft>
              <a:buClr>
                <a:schemeClr val="dk1"/>
              </a:buClr>
              <a:buSzPts val="1800"/>
              <a:buChar char="–"/>
              <a:defRPr/>
            </a:lvl4pPr>
            <a:lvl5pPr marL="1524076" lvl="4" indent="-237079" algn="l">
              <a:spcBef>
                <a:spcPts val="267"/>
              </a:spcBef>
              <a:spcAft>
                <a:spcPts val="0"/>
              </a:spcAft>
              <a:buClr>
                <a:schemeClr val="dk1"/>
              </a:buClr>
              <a:buSzPts val="2000"/>
              <a:buChar char="»"/>
              <a:defRPr/>
            </a:lvl5pPr>
            <a:lvl6pPr marL="1828891" lvl="5" indent="-228611" algn="l">
              <a:spcBef>
                <a:spcPts val="257"/>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5436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78D275-2C0D-2433-304E-EB94FBE3654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218B93-3B70-E71F-6889-D831F76CD50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C56AFB-F26E-83B1-2E9C-7538C18969A0}"/>
              </a:ext>
            </a:extLst>
          </p:cNvPr>
          <p:cNvSpPr>
            <a:spLocks noGrp="1"/>
          </p:cNvSpPr>
          <p:nvPr>
            <p:ph type="dt" sz="half" idx="10"/>
          </p:nvPr>
        </p:nvSpPr>
        <p:spPr/>
        <p:txBody>
          <a:bodyPr/>
          <a:lstStyle/>
          <a:p>
            <a:fld id="{47CB1034-B301-4473-BD56-74E1E80053EA}" type="datetimeFigureOut">
              <a:rPr lang="fr-FR" smtClean="0"/>
              <a:t>12/04/2023</a:t>
            </a:fld>
            <a:endParaRPr lang="fr-FR"/>
          </a:p>
        </p:txBody>
      </p:sp>
      <p:sp>
        <p:nvSpPr>
          <p:cNvPr id="5" name="Espace réservé du pied de page 4">
            <a:extLst>
              <a:ext uri="{FF2B5EF4-FFF2-40B4-BE49-F238E27FC236}">
                <a16:creationId xmlns:a16="http://schemas.microsoft.com/office/drawing/2014/main" id="{84CCE997-172C-68F3-215B-814FDFA982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729453-554F-B144-8635-4ADF3033688E}"/>
              </a:ext>
            </a:extLst>
          </p:cNvPr>
          <p:cNvSpPr>
            <a:spLocks noGrp="1"/>
          </p:cNvSpPr>
          <p:nvPr>
            <p:ph type="sldNum" sz="quarter" idx="12"/>
          </p:nvPr>
        </p:nvSpPr>
        <p:spPr/>
        <p:txBody>
          <a:bodyPr/>
          <a:lstStyle/>
          <a:p>
            <a:fld id="{BE44628A-2AFC-4DE1-8522-BE3D79E3231E}" type="slidenum">
              <a:rPr lang="fr-FR" smtClean="0"/>
              <a:t>‹N°›</a:t>
            </a:fld>
            <a:endParaRPr lang="fr-FR"/>
          </a:p>
        </p:txBody>
      </p:sp>
    </p:spTree>
    <p:extLst>
      <p:ext uri="{BB962C8B-B14F-4D97-AF65-F5344CB8AC3E}">
        <p14:creationId xmlns:p14="http://schemas.microsoft.com/office/powerpoint/2010/main" val="176542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176303-60EC-DE4C-C008-656ECF9E07E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3142C38-80BB-7145-5CCF-2AD136B0C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0F3FAAC-A3DD-8746-DFAD-5F8C4D9FDA39}"/>
              </a:ext>
            </a:extLst>
          </p:cNvPr>
          <p:cNvSpPr>
            <a:spLocks noGrp="1"/>
          </p:cNvSpPr>
          <p:nvPr>
            <p:ph type="dt" sz="half" idx="10"/>
          </p:nvPr>
        </p:nvSpPr>
        <p:spPr/>
        <p:txBody>
          <a:bodyPr/>
          <a:lstStyle/>
          <a:p>
            <a:fld id="{47CB1034-B301-4473-BD56-74E1E80053EA}" type="datetimeFigureOut">
              <a:rPr lang="fr-FR" smtClean="0"/>
              <a:t>12/04/2023</a:t>
            </a:fld>
            <a:endParaRPr lang="fr-FR"/>
          </a:p>
        </p:txBody>
      </p:sp>
      <p:sp>
        <p:nvSpPr>
          <p:cNvPr id="5" name="Espace réservé du pied de page 4">
            <a:extLst>
              <a:ext uri="{FF2B5EF4-FFF2-40B4-BE49-F238E27FC236}">
                <a16:creationId xmlns:a16="http://schemas.microsoft.com/office/drawing/2014/main" id="{81C4768D-BBE4-06AD-7D16-2E19A4D4BE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7F8514-3539-990E-10A1-AEB70D3C01CC}"/>
              </a:ext>
            </a:extLst>
          </p:cNvPr>
          <p:cNvSpPr>
            <a:spLocks noGrp="1"/>
          </p:cNvSpPr>
          <p:nvPr>
            <p:ph type="sldNum" sz="quarter" idx="12"/>
          </p:nvPr>
        </p:nvSpPr>
        <p:spPr/>
        <p:txBody>
          <a:bodyPr/>
          <a:lstStyle/>
          <a:p>
            <a:fld id="{BE44628A-2AFC-4DE1-8522-BE3D79E3231E}" type="slidenum">
              <a:rPr lang="fr-FR" smtClean="0"/>
              <a:t>‹N°›</a:t>
            </a:fld>
            <a:endParaRPr lang="fr-FR"/>
          </a:p>
        </p:txBody>
      </p:sp>
    </p:spTree>
    <p:extLst>
      <p:ext uri="{BB962C8B-B14F-4D97-AF65-F5344CB8AC3E}">
        <p14:creationId xmlns:p14="http://schemas.microsoft.com/office/powerpoint/2010/main" val="1817544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A6643-5ADD-3B86-1938-9B107445966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BCFC3BE-A29F-55CE-B815-35BAFBFB20C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B4C7C8F-2616-6584-7095-32049ED9A6F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3B73471-C89D-2179-8B2A-C4DBD8E070ED}"/>
              </a:ext>
            </a:extLst>
          </p:cNvPr>
          <p:cNvSpPr>
            <a:spLocks noGrp="1"/>
          </p:cNvSpPr>
          <p:nvPr>
            <p:ph type="dt" sz="half" idx="10"/>
          </p:nvPr>
        </p:nvSpPr>
        <p:spPr/>
        <p:txBody>
          <a:bodyPr/>
          <a:lstStyle/>
          <a:p>
            <a:fld id="{47CB1034-B301-4473-BD56-74E1E80053EA}" type="datetimeFigureOut">
              <a:rPr lang="fr-FR" smtClean="0"/>
              <a:t>12/04/2023</a:t>
            </a:fld>
            <a:endParaRPr lang="fr-FR"/>
          </a:p>
        </p:txBody>
      </p:sp>
      <p:sp>
        <p:nvSpPr>
          <p:cNvPr id="6" name="Espace réservé du pied de page 5">
            <a:extLst>
              <a:ext uri="{FF2B5EF4-FFF2-40B4-BE49-F238E27FC236}">
                <a16:creationId xmlns:a16="http://schemas.microsoft.com/office/drawing/2014/main" id="{BC7C23A2-1D80-5A95-01F9-D214FFFEE28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3DAF1CB-8A2E-60FA-F337-6E80EF1F8D9B}"/>
              </a:ext>
            </a:extLst>
          </p:cNvPr>
          <p:cNvSpPr>
            <a:spLocks noGrp="1"/>
          </p:cNvSpPr>
          <p:nvPr>
            <p:ph type="sldNum" sz="quarter" idx="12"/>
          </p:nvPr>
        </p:nvSpPr>
        <p:spPr/>
        <p:txBody>
          <a:bodyPr/>
          <a:lstStyle/>
          <a:p>
            <a:fld id="{BE44628A-2AFC-4DE1-8522-BE3D79E3231E}" type="slidenum">
              <a:rPr lang="fr-FR" smtClean="0"/>
              <a:t>‹N°›</a:t>
            </a:fld>
            <a:endParaRPr lang="fr-FR"/>
          </a:p>
        </p:txBody>
      </p:sp>
    </p:spTree>
    <p:extLst>
      <p:ext uri="{BB962C8B-B14F-4D97-AF65-F5344CB8AC3E}">
        <p14:creationId xmlns:p14="http://schemas.microsoft.com/office/powerpoint/2010/main" val="2563323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9049EF-70B5-ABC1-1953-B8442802850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09C1841-B578-4B0E-466A-D93A93FFA7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1A111A8-0D64-034C-1444-16C4CFC4DD7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0A1E8E9-E7CE-0BF5-A673-976E17A6A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AAB3A31-7B0D-A5A8-CFA8-8A87B2B2E05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E7EF86D-043D-C08B-F8BF-C40B2A467171}"/>
              </a:ext>
            </a:extLst>
          </p:cNvPr>
          <p:cNvSpPr>
            <a:spLocks noGrp="1"/>
          </p:cNvSpPr>
          <p:nvPr>
            <p:ph type="dt" sz="half" idx="10"/>
          </p:nvPr>
        </p:nvSpPr>
        <p:spPr/>
        <p:txBody>
          <a:bodyPr/>
          <a:lstStyle/>
          <a:p>
            <a:fld id="{47CB1034-B301-4473-BD56-74E1E80053EA}" type="datetimeFigureOut">
              <a:rPr lang="fr-FR" smtClean="0"/>
              <a:t>12/04/2023</a:t>
            </a:fld>
            <a:endParaRPr lang="fr-FR"/>
          </a:p>
        </p:txBody>
      </p:sp>
      <p:sp>
        <p:nvSpPr>
          <p:cNvPr id="8" name="Espace réservé du pied de page 7">
            <a:extLst>
              <a:ext uri="{FF2B5EF4-FFF2-40B4-BE49-F238E27FC236}">
                <a16:creationId xmlns:a16="http://schemas.microsoft.com/office/drawing/2014/main" id="{7117E6CB-F5C6-3408-DA7A-013D744873D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26BA147-3C75-C737-66A4-86A3B6035167}"/>
              </a:ext>
            </a:extLst>
          </p:cNvPr>
          <p:cNvSpPr>
            <a:spLocks noGrp="1"/>
          </p:cNvSpPr>
          <p:nvPr>
            <p:ph type="sldNum" sz="quarter" idx="12"/>
          </p:nvPr>
        </p:nvSpPr>
        <p:spPr/>
        <p:txBody>
          <a:bodyPr/>
          <a:lstStyle/>
          <a:p>
            <a:fld id="{BE44628A-2AFC-4DE1-8522-BE3D79E3231E}" type="slidenum">
              <a:rPr lang="fr-FR" smtClean="0"/>
              <a:t>‹N°›</a:t>
            </a:fld>
            <a:endParaRPr lang="fr-FR"/>
          </a:p>
        </p:txBody>
      </p:sp>
    </p:spTree>
    <p:extLst>
      <p:ext uri="{BB962C8B-B14F-4D97-AF65-F5344CB8AC3E}">
        <p14:creationId xmlns:p14="http://schemas.microsoft.com/office/powerpoint/2010/main" val="7944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27D19F-DDD6-42F9-2A76-92E055F6A5B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45B9488-CEA4-3DA9-EC1A-34CF7903FA4A}"/>
              </a:ext>
            </a:extLst>
          </p:cNvPr>
          <p:cNvSpPr>
            <a:spLocks noGrp="1"/>
          </p:cNvSpPr>
          <p:nvPr>
            <p:ph type="dt" sz="half" idx="10"/>
          </p:nvPr>
        </p:nvSpPr>
        <p:spPr/>
        <p:txBody>
          <a:bodyPr/>
          <a:lstStyle/>
          <a:p>
            <a:fld id="{47CB1034-B301-4473-BD56-74E1E80053EA}" type="datetimeFigureOut">
              <a:rPr lang="fr-FR" smtClean="0"/>
              <a:t>12/04/2023</a:t>
            </a:fld>
            <a:endParaRPr lang="fr-FR"/>
          </a:p>
        </p:txBody>
      </p:sp>
      <p:sp>
        <p:nvSpPr>
          <p:cNvPr id="4" name="Espace réservé du pied de page 3">
            <a:extLst>
              <a:ext uri="{FF2B5EF4-FFF2-40B4-BE49-F238E27FC236}">
                <a16:creationId xmlns:a16="http://schemas.microsoft.com/office/drawing/2014/main" id="{CD1DBFB8-9BF9-997D-DE9A-6E48A99B15E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BDD6492-E2BD-17A2-1772-B1C2A2D7559D}"/>
              </a:ext>
            </a:extLst>
          </p:cNvPr>
          <p:cNvSpPr>
            <a:spLocks noGrp="1"/>
          </p:cNvSpPr>
          <p:nvPr>
            <p:ph type="sldNum" sz="quarter" idx="12"/>
          </p:nvPr>
        </p:nvSpPr>
        <p:spPr/>
        <p:txBody>
          <a:bodyPr/>
          <a:lstStyle/>
          <a:p>
            <a:fld id="{BE44628A-2AFC-4DE1-8522-BE3D79E3231E}" type="slidenum">
              <a:rPr lang="fr-FR" smtClean="0"/>
              <a:t>‹N°›</a:t>
            </a:fld>
            <a:endParaRPr lang="fr-FR"/>
          </a:p>
        </p:txBody>
      </p:sp>
    </p:spTree>
    <p:extLst>
      <p:ext uri="{BB962C8B-B14F-4D97-AF65-F5344CB8AC3E}">
        <p14:creationId xmlns:p14="http://schemas.microsoft.com/office/powerpoint/2010/main" val="343100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BFA6E57-38AD-208E-2A59-D0505296C89A}"/>
              </a:ext>
            </a:extLst>
          </p:cNvPr>
          <p:cNvSpPr>
            <a:spLocks noGrp="1"/>
          </p:cNvSpPr>
          <p:nvPr>
            <p:ph type="dt" sz="half" idx="10"/>
          </p:nvPr>
        </p:nvSpPr>
        <p:spPr/>
        <p:txBody>
          <a:bodyPr/>
          <a:lstStyle/>
          <a:p>
            <a:fld id="{47CB1034-B301-4473-BD56-74E1E80053EA}" type="datetimeFigureOut">
              <a:rPr lang="fr-FR" smtClean="0"/>
              <a:t>12/04/2023</a:t>
            </a:fld>
            <a:endParaRPr lang="fr-FR"/>
          </a:p>
        </p:txBody>
      </p:sp>
      <p:sp>
        <p:nvSpPr>
          <p:cNvPr id="3" name="Espace réservé du pied de page 2">
            <a:extLst>
              <a:ext uri="{FF2B5EF4-FFF2-40B4-BE49-F238E27FC236}">
                <a16:creationId xmlns:a16="http://schemas.microsoft.com/office/drawing/2014/main" id="{93230961-5555-6F9B-8E54-7071F8D3362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54B738F-8ED6-E09A-7265-B4CEC23849F0}"/>
              </a:ext>
            </a:extLst>
          </p:cNvPr>
          <p:cNvSpPr>
            <a:spLocks noGrp="1"/>
          </p:cNvSpPr>
          <p:nvPr>
            <p:ph type="sldNum" sz="quarter" idx="12"/>
          </p:nvPr>
        </p:nvSpPr>
        <p:spPr/>
        <p:txBody>
          <a:bodyPr/>
          <a:lstStyle/>
          <a:p>
            <a:fld id="{BE44628A-2AFC-4DE1-8522-BE3D79E3231E}" type="slidenum">
              <a:rPr lang="fr-FR" smtClean="0"/>
              <a:t>‹N°›</a:t>
            </a:fld>
            <a:endParaRPr lang="fr-FR"/>
          </a:p>
        </p:txBody>
      </p:sp>
    </p:spTree>
    <p:extLst>
      <p:ext uri="{BB962C8B-B14F-4D97-AF65-F5344CB8AC3E}">
        <p14:creationId xmlns:p14="http://schemas.microsoft.com/office/powerpoint/2010/main" val="3895440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BD361E-BE8E-44F2-DDFE-A4EAFFEA47E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B7A166A-9D95-6234-E161-3B5660E13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93724E0-D1D2-A473-10B3-B80C1F200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13DBE9E-1827-2AFC-670A-60BDFEE048D5}"/>
              </a:ext>
            </a:extLst>
          </p:cNvPr>
          <p:cNvSpPr>
            <a:spLocks noGrp="1"/>
          </p:cNvSpPr>
          <p:nvPr>
            <p:ph type="dt" sz="half" idx="10"/>
          </p:nvPr>
        </p:nvSpPr>
        <p:spPr/>
        <p:txBody>
          <a:bodyPr/>
          <a:lstStyle/>
          <a:p>
            <a:fld id="{47CB1034-B301-4473-BD56-74E1E80053EA}" type="datetimeFigureOut">
              <a:rPr lang="fr-FR" smtClean="0"/>
              <a:t>12/04/2023</a:t>
            </a:fld>
            <a:endParaRPr lang="fr-FR"/>
          </a:p>
        </p:txBody>
      </p:sp>
      <p:sp>
        <p:nvSpPr>
          <p:cNvPr id="6" name="Espace réservé du pied de page 5">
            <a:extLst>
              <a:ext uri="{FF2B5EF4-FFF2-40B4-BE49-F238E27FC236}">
                <a16:creationId xmlns:a16="http://schemas.microsoft.com/office/drawing/2014/main" id="{F74037A1-D55B-B711-1B12-B729417402D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22D58FA-2C04-1CD9-39B1-E1260404EB4D}"/>
              </a:ext>
            </a:extLst>
          </p:cNvPr>
          <p:cNvSpPr>
            <a:spLocks noGrp="1"/>
          </p:cNvSpPr>
          <p:nvPr>
            <p:ph type="sldNum" sz="quarter" idx="12"/>
          </p:nvPr>
        </p:nvSpPr>
        <p:spPr/>
        <p:txBody>
          <a:bodyPr/>
          <a:lstStyle/>
          <a:p>
            <a:fld id="{BE44628A-2AFC-4DE1-8522-BE3D79E3231E}" type="slidenum">
              <a:rPr lang="fr-FR" smtClean="0"/>
              <a:t>‹N°›</a:t>
            </a:fld>
            <a:endParaRPr lang="fr-FR"/>
          </a:p>
        </p:txBody>
      </p:sp>
    </p:spTree>
    <p:extLst>
      <p:ext uri="{BB962C8B-B14F-4D97-AF65-F5344CB8AC3E}">
        <p14:creationId xmlns:p14="http://schemas.microsoft.com/office/powerpoint/2010/main" val="282741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3F9076-1E30-2647-6FE6-1491B35EAC9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1391975-CD73-B6CF-0E35-66BCC2AFBE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603D8A-DC0A-8543-533C-4F38B6057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133D2F8-E99C-D600-A31A-85127C6CB870}"/>
              </a:ext>
            </a:extLst>
          </p:cNvPr>
          <p:cNvSpPr>
            <a:spLocks noGrp="1"/>
          </p:cNvSpPr>
          <p:nvPr>
            <p:ph type="dt" sz="half" idx="10"/>
          </p:nvPr>
        </p:nvSpPr>
        <p:spPr/>
        <p:txBody>
          <a:bodyPr/>
          <a:lstStyle/>
          <a:p>
            <a:fld id="{47CB1034-B301-4473-BD56-74E1E80053EA}" type="datetimeFigureOut">
              <a:rPr lang="fr-FR" smtClean="0"/>
              <a:t>12/04/2023</a:t>
            </a:fld>
            <a:endParaRPr lang="fr-FR"/>
          </a:p>
        </p:txBody>
      </p:sp>
      <p:sp>
        <p:nvSpPr>
          <p:cNvPr id="6" name="Espace réservé du pied de page 5">
            <a:extLst>
              <a:ext uri="{FF2B5EF4-FFF2-40B4-BE49-F238E27FC236}">
                <a16:creationId xmlns:a16="http://schemas.microsoft.com/office/drawing/2014/main" id="{2A8249F2-8B09-0DEA-85E9-E6EFB29E3DB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3273396-6B59-DD2A-354C-264603EBF185}"/>
              </a:ext>
            </a:extLst>
          </p:cNvPr>
          <p:cNvSpPr>
            <a:spLocks noGrp="1"/>
          </p:cNvSpPr>
          <p:nvPr>
            <p:ph type="sldNum" sz="quarter" idx="12"/>
          </p:nvPr>
        </p:nvSpPr>
        <p:spPr/>
        <p:txBody>
          <a:bodyPr/>
          <a:lstStyle/>
          <a:p>
            <a:fld id="{BE44628A-2AFC-4DE1-8522-BE3D79E3231E}" type="slidenum">
              <a:rPr lang="fr-FR" smtClean="0"/>
              <a:t>‹N°›</a:t>
            </a:fld>
            <a:endParaRPr lang="fr-FR"/>
          </a:p>
        </p:txBody>
      </p:sp>
    </p:spTree>
    <p:extLst>
      <p:ext uri="{BB962C8B-B14F-4D97-AF65-F5344CB8AC3E}">
        <p14:creationId xmlns:p14="http://schemas.microsoft.com/office/powerpoint/2010/main" val="2972133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55B1247-A3C9-B874-FDD3-7D4CA1371E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CB71C8C-58F5-5B7A-5672-4BC283FAF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4238FC-679B-C868-F062-671A44A42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B1034-B301-4473-BD56-74E1E80053EA}" type="datetimeFigureOut">
              <a:rPr lang="fr-FR" smtClean="0"/>
              <a:t>12/04/2023</a:t>
            </a:fld>
            <a:endParaRPr lang="fr-FR"/>
          </a:p>
        </p:txBody>
      </p:sp>
      <p:sp>
        <p:nvSpPr>
          <p:cNvPr id="5" name="Espace réservé du pied de page 4">
            <a:extLst>
              <a:ext uri="{FF2B5EF4-FFF2-40B4-BE49-F238E27FC236}">
                <a16:creationId xmlns:a16="http://schemas.microsoft.com/office/drawing/2014/main" id="{C0374D46-597F-82BC-BEFD-80004D0E2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F341ED4-64A9-A338-A671-C4FC787F42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4628A-2AFC-4DE1-8522-BE3D79E3231E}" type="slidenum">
              <a:rPr lang="fr-FR" smtClean="0"/>
              <a:t>‹N°›</a:t>
            </a:fld>
            <a:endParaRPr lang="fr-FR"/>
          </a:p>
        </p:txBody>
      </p:sp>
    </p:spTree>
    <p:extLst>
      <p:ext uri="{BB962C8B-B14F-4D97-AF65-F5344CB8AC3E}">
        <p14:creationId xmlns:p14="http://schemas.microsoft.com/office/powerpoint/2010/main" val="3145367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4.tiff"/><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1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14.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1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6.xml"/><Relationship Id="rId5" Type="http://schemas.openxmlformats.org/officeDocument/2006/relationships/image" Target="../media/image87.jpeg"/><Relationship Id="rId4" Type="http://schemas.openxmlformats.org/officeDocument/2006/relationships/image" Target="../media/image8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8.jpeg"/></Relationships>
</file>

<file path=ppt/slides/_rels/slide2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2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6.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2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7.jpe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24" Type="http://schemas.openxmlformats.org/officeDocument/2006/relationships/image" Target="../media/image28.jpeg"/><Relationship Id="rId5" Type="http://schemas.openxmlformats.org/officeDocument/2006/relationships/image" Target="../media/image9.jpe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jpe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6.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3.png"/><Relationship Id="rId16"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7.png"/><Relationship Id="rId9" Type="http://schemas.openxmlformats.org/officeDocument/2006/relationships/image" Target="../media/image38.png"/><Relationship Id="rId14"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7.png"/><Relationship Id="rId7" Type="http://schemas.openxmlformats.org/officeDocument/2006/relationships/image" Target="../media/image49.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6.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7DB7BCE8-FD54-DA71-00A5-3649E5D072B2}"/>
              </a:ext>
            </a:extLst>
          </p:cNvPr>
          <p:cNvGrpSpPr/>
          <p:nvPr/>
        </p:nvGrpSpPr>
        <p:grpSpPr>
          <a:xfrm>
            <a:off x="-1" y="0"/>
            <a:ext cx="12192002" cy="6858000"/>
            <a:chOff x="-1" y="0"/>
            <a:chExt cx="12192002" cy="6858000"/>
          </a:xfrm>
        </p:grpSpPr>
        <p:pic>
          <p:nvPicPr>
            <p:cNvPr id="6" name="Image 5">
              <a:extLst>
                <a:ext uri="{FF2B5EF4-FFF2-40B4-BE49-F238E27FC236}">
                  <a16:creationId xmlns:a16="http://schemas.microsoft.com/office/drawing/2014/main" id="{4BBA514E-3771-D249-9E37-C6D631A3041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561427" y="1528274"/>
              <a:ext cx="3069145" cy="3415934"/>
            </a:xfrm>
            <a:prstGeom prst="rect">
              <a:avLst/>
            </a:prstGeom>
          </p:spPr>
        </p:pic>
        <p:sp>
          <p:nvSpPr>
            <p:cNvPr id="2" name="Rectangle 1">
              <a:extLst>
                <a:ext uri="{FF2B5EF4-FFF2-40B4-BE49-F238E27FC236}">
                  <a16:creationId xmlns:a16="http://schemas.microsoft.com/office/drawing/2014/main" id="{7C8E0D7D-4941-4C92-9CF3-7F46DFDCE968}"/>
                </a:ext>
              </a:extLst>
            </p:cNvPr>
            <p:cNvSpPr/>
            <p:nvPr/>
          </p:nvSpPr>
          <p:spPr bwMode="auto">
            <a:xfrm>
              <a:off x="0" y="0"/>
              <a:ext cx="12192000" cy="281354"/>
            </a:xfrm>
            <a:prstGeom prst="rect">
              <a:avLst/>
            </a:prstGeom>
            <a:solidFill>
              <a:schemeClr val="tx2"/>
            </a:solidFill>
            <a:ln>
              <a:noFill/>
            </a:ln>
            <a:effectLst/>
          </p:spPr>
          <p:txBody>
            <a:bodyPr wrap="none" rtlCol="0" anchor="ctr"/>
            <a:lstStyle/>
            <a:p>
              <a:pPr algn="l"/>
              <a:endParaRPr lang="fr-FR" dirty="0" err="1">
                <a:latin typeface="Alegreya Sans" pitchFamily="2" charset="0"/>
              </a:endParaRPr>
            </a:p>
          </p:txBody>
        </p:sp>
        <p:sp>
          <p:nvSpPr>
            <p:cNvPr id="5" name="Rectangle 4">
              <a:extLst>
                <a:ext uri="{FF2B5EF4-FFF2-40B4-BE49-F238E27FC236}">
                  <a16:creationId xmlns:a16="http://schemas.microsoft.com/office/drawing/2014/main" id="{6CA21F15-824D-4C1C-AF04-60DE3AC09AAB}"/>
                </a:ext>
              </a:extLst>
            </p:cNvPr>
            <p:cNvSpPr/>
            <p:nvPr/>
          </p:nvSpPr>
          <p:spPr bwMode="auto">
            <a:xfrm>
              <a:off x="0" y="6576646"/>
              <a:ext cx="12192000" cy="281354"/>
            </a:xfrm>
            <a:prstGeom prst="rect">
              <a:avLst/>
            </a:prstGeom>
            <a:solidFill>
              <a:schemeClr val="tx2"/>
            </a:solidFill>
            <a:ln>
              <a:noFill/>
            </a:ln>
            <a:effectLst/>
          </p:spPr>
          <p:txBody>
            <a:bodyPr wrap="none" rtlCol="0" anchor="ctr"/>
            <a:lstStyle/>
            <a:p>
              <a:pPr algn="l"/>
              <a:endParaRPr lang="fr-FR" dirty="0" err="1">
                <a:latin typeface="Alegreya Sans" pitchFamily="2" charset="0"/>
              </a:endParaRPr>
            </a:p>
          </p:txBody>
        </p:sp>
        <p:sp>
          <p:nvSpPr>
            <p:cNvPr id="7" name="Rectangle 6">
              <a:extLst>
                <a:ext uri="{FF2B5EF4-FFF2-40B4-BE49-F238E27FC236}">
                  <a16:creationId xmlns:a16="http://schemas.microsoft.com/office/drawing/2014/main" id="{8185C2E2-6939-4C8D-86F1-F1EB4AECA6F3}"/>
                </a:ext>
              </a:extLst>
            </p:cNvPr>
            <p:cNvSpPr/>
            <p:nvPr/>
          </p:nvSpPr>
          <p:spPr bwMode="auto">
            <a:xfrm rot="5400000">
              <a:off x="-3247096" y="3247095"/>
              <a:ext cx="6767146" cy="272955"/>
            </a:xfrm>
            <a:prstGeom prst="rect">
              <a:avLst/>
            </a:prstGeom>
            <a:solidFill>
              <a:schemeClr val="tx2"/>
            </a:solidFill>
            <a:ln>
              <a:noFill/>
            </a:ln>
            <a:effectLst/>
          </p:spPr>
          <p:txBody>
            <a:bodyPr wrap="none" rtlCol="0" anchor="ctr"/>
            <a:lstStyle/>
            <a:p>
              <a:pPr algn="l"/>
              <a:endParaRPr lang="fr-FR" dirty="0" err="1">
                <a:latin typeface="Alegreya Sans" pitchFamily="2" charset="0"/>
              </a:endParaRPr>
            </a:p>
          </p:txBody>
        </p:sp>
        <p:sp>
          <p:nvSpPr>
            <p:cNvPr id="8" name="Rectangle 7">
              <a:extLst>
                <a:ext uri="{FF2B5EF4-FFF2-40B4-BE49-F238E27FC236}">
                  <a16:creationId xmlns:a16="http://schemas.microsoft.com/office/drawing/2014/main" id="{725BD76B-33ED-429C-A4D9-2C4F5FAE51B3}"/>
                </a:ext>
              </a:extLst>
            </p:cNvPr>
            <p:cNvSpPr/>
            <p:nvPr/>
          </p:nvSpPr>
          <p:spPr bwMode="auto">
            <a:xfrm rot="5400000">
              <a:off x="8671951" y="3247095"/>
              <a:ext cx="6767146" cy="272955"/>
            </a:xfrm>
            <a:prstGeom prst="rect">
              <a:avLst/>
            </a:prstGeom>
            <a:solidFill>
              <a:schemeClr val="tx2"/>
            </a:solidFill>
            <a:ln>
              <a:noFill/>
            </a:ln>
            <a:effectLst/>
          </p:spPr>
          <p:txBody>
            <a:bodyPr wrap="none" rtlCol="0" anchor="ctr"/>
            <a:lstStyle/>
            <a:p>
              <a:pPr algn="l"/>
              <a:endParaRPr lang="fr-FR" dirty="0" err="1">
                <a:latin typeface="Alegreya Sans" pitchFamily="2" charset="0"/>
              </a:endParaRPr>
            </a:p>
          </p:txBody>
        </p:sp>
      </p:grpSp>
    </p:spTree>
    <p:extLst>
      <p:ext uri="{BB962C8B-B14F-4D97-AF65-F5344CB8AC3E}">
        <p14:creationId xmlns:p14="http://schemas.microsoft.com/office/powerpoint/2010/main" val="190502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3596403C-769C-654D-84B2-763B6B5DF5EF}"/>
              </a:ext>
            </a:extLst>
          </p:cNvPr>
          <p:cNvSpPr txBox="1"/>
          <p:nvPr/>
        </p:nvSpPr>
        <p:spPr>
          <a:xfrm>
            <a:off x="226173" y="279400"/>
            <a:ext cx="358625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44546A"/>
                </a:solidFill>
                <a:effectLst/>
                <a:uLnTx/>
                <a:uFillTx/>
                <a:latin typeface="Bebas Neue" panose="020B0606020202050201" pitchFamily="34" charset="0"/>
                <a:ea typeface="+mn-ea"/>
                <a:cs typeface="+mn-cs"/>
              </a:rPr>
              <a:t>NOS CONSOMMATEURS</a:t>
            </a:r>
          </a:p>
        </p:txBody>
      </p:sp>
      <p:sp>
        <p:nvSpPr>
          <p:cNvPr id="28" name="Je ne bois pas d’alcool pour…">
            <a:extLst>
              <a:ext uri="{FF2B5EF4-FFF2-40B4-BE49-F238E27FC236}">
                <a16:creationId xmlns:a16="http://schemas.microsoft.com/office/drawing/2014/main" id="{C829D503-17EE-7C42-8E92-6AF5AD8C4F0E}"/>
              </a:ext>
            </a:extLst>
          </p:cNvPr>
          <p:cNvSpPr txBox="1"/>
          <p:nvPr/>
        </p:nvSpPr>
        <p:spPr>
          <a:xfrm>
            <a:off x="784889" y="3551650"/>
            <a:ext cx="2464761" cy="312249"/>
          </a:xfrm>
          <a:prstGeom prst="rect">
            <a:avLst/>
          </a:prstGeom>
          <a:ln w="3175">
            <a:miter lim="400000"/>
          </a:ln>
          <a:extLst>
            <a:ext uri="{C572A759-6A51-4108-AA02-DFA0A04FC94B}">
              <ma14:wrappingTextBoxFlag xmlns:ma14="http://schemas.microsoft.com/office/mac/drawingml/2011/main" xmlns="" val="1"/>
            </a:ext>
          </a:extLst>
        </p:spPr>
        <p:txBody>
          <a:bodyPr wrap="none" lIns="14216" tIns="14216" rIns="14216" bIns="14216" anchor="ctr">
            <a:spAutoFit/>
          </a:bodyPr>
          <a:lstStyle/>
          <a:p>
            <a:pPr marL="0" marR="0" lvl="0" indent="0" algn="ctr" defTabSz="914423" rtl="0" eaLnBrk="1" fontAlgn="auto" latinLnBrk="0" hangingPunct="1">
              <a:lnSpc>
                <a:spcPct val="60000"/>
              </a:lnSpc>
              <a:spcBef>
                <a:spcPts val="0"/>
              </a:spcBef>
              <a:spcAft>
                <a:spcPts val="0"/>
              </a:spcAft>
              <a:buClrTx/>
              <a:buSzTx/>
              <a:buFontTx/>
              <a:buNone/>
              <a:tabLst/>
              <a:defRPr sz="2900">
                <a:solidFill>
                  <a:srgbClr val="EF9C8B">
                    <a:satOff val="51282"/>
                    <a:lumOff val="-36368"/>
                  </a:srgbClr>
                </a:solidFill>
                <a:latin typeface="Homemade Apple"/>
                <a:ea typeface="Homemade Apple"/>
                <a:cs typeface="Homemade Apple"/>
                <a:sym typeface="Homemade Apple"/>
              </a:defRPr>
            </a:pPr>
            <a:r>
              <a:rPr kumimoji="0" sz="1451" b="1" i="0" u="none" strike="noStrike" kern="1200" cap="none" spc="0" normalizeH="0" baseline="0" noProof="0" dirty="0">
                <a:ln>
                  <a:noFill/>
                </a:ln>
                <a:solidFill>
                  <a:schemeClr val="tx1">
                    <a:lumMod val="95000"/>
                    <a:lumOff val="5000"/>
                  </a:schemeClr>
                </a:solidFill>
                <a:effectLst/>
                <a:uLnTx/>
                <a:uFillTx/>
                <a:latin typeface="Homemade Apple"/>
                <a:cs typeface="Homemade Apple"/>
                <a:sym typeface="Homemade Apple"/>
              </a:rPr>
              <a:t>Je ne bois pas d’alcool pour </a:t>
            </a:r>
          </a:p>
          <a:p>
            <a:pPr marL="0" marR="0" lvl="0" indent="0" algn="ctr" defTabSz="914423" rtl="0" eaLnBrk="1" fontAlgn="auto" latinLnBrk="0" hangingPunct="1">
              <a:lnSpc>
                <a:spcPct val="60000"/>
              </a:lnSpc>
              <a:spcBef>
                <a:spcPts val="0"/>
              </a:spcBef>
              <a:spcAft>
                <a:spcPts val="0"/>
              </a:spcAft>
              <a:buClrTx/>
              <a:buSzTx/>
              <a:buFontTx/>
              <a:buNone/>
              <a:tabLst/>
              <a:defRPr sz="2900">
                <a:solidFill>
                  <a:srgbClr val="EF9C8B">
                    <a:satOff val="51282"/>
                    <a:lumOff val="-36368"/>
                  </a:srgbClr>
                </a:solidFill>
                <a:latin typeface="Homemade Apple"/>
                <a:ea typeface="Homemade Apple"/>
                <a:cs typeface="Homemade Apple"/>
                <a:sym typeface="Homemade Apple"/>
              </a:defRPr>
            </a:pPr>
            <a:r>
              <a:rPr kumimoji="0" sz="1451" b="1" i="0" u="none" strike="noStrike" kern="1200" cap="none" spc="0" normalizeH="0" baseline="0" noProof="0" dirty="0">
                <a:ln>
                  <a:noFill/>
                </a:ln>
                <a:solidFill>
                  <a:schemeClr val="tx1">
                    <a:lumMod val="95000"/>
                    <a:lumOff val="5000"/>
                  </a:schemeClr>
                </a:solidFill>
                <a:effectLst/>
                <a:uLnTx/>
                <a:uFillTx/>
                <a:latin typeface="Homemade Apple"/>
                <a:cs typeface="Homemade Apple"/>
                <a:sym typeface="Homemade Apple"/>
              </a:rPr>
              <a:t>maintenir / préserver ma santé </a:t>
            </a:r>
          </a:p>
        </p:txBody>
      </p:sp>
      <p:pic>
        <p:nvPicPr>
          <p:cNvPr id="29" name="zino-de-groot-767248-unsplash.jpg" descr="zino-de-groot-767248-unsplash.jpg">
            <a:extLst>
              <a:ext uri="{FF2B5EF4-FFF2-40B4-BE49-F238E27FC236}">
                <a16:creationId xmlns:a16="http://schemas.microsoft.com/office/drawing/2014/main" id="{1C2CC112-70EB-D44C-B0A6-36460A2B7A0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40137" y="1779632"/>
            <a:ext cx="1535780" cy="1535799"/>
          </a:xfrm>
          <a:custGeom>
            <a:avLst/>
            <a:gdLst/>
            <a:ahLst/>
            <a:cxnLst>
              <a:cxn ang="0">
                <a:pos x="wd2" y="hd2"/>
              </a:cxn>
              <a:cxn ang="5400000">
                <a:pos x="wd2" y="hd2"/>
              </a:cxn>
              <a:cxn ang="10800000">
                <a:pos x="wd2" y="hd2"/>
              </a:cxn>
              <a:cxn ang="16200000">
                <a:pos x="wd2" y="hd2"/>
              </a:cxn>
            </a:cxnLst>
            <a:rect l="0" t="0" r="r" b="b"/>
            <a:pathLst>
              <a:path w="19679" h="20595" extrusionOk="0">
                <a:moveTo>
                  <a:pt x="9838" y="0"/>
                </a:moveTo>
                <a:cubicBezTo>
                  <a:pt x="7320" y="0"/>
                  <a:pt x="4803" y="1006"/>
                  <a:pt x="2882" y="3016"/>
                </a:cubicBezTo>
                <a:cubicBezTo>
                  <a:pt x="-961" y="7038"/>
                  <a:pt x="-961" y="13557"/>
                  <a:pt x="2882" y="17579"/>
                </a:cubicBezTo>
                <a:cubicBezTo>
                  <a:pt x="6724" y="21600"/>
                  <a:pt x="12954" y="21600"/>
                  <a:pt x="16796" y="17579"/>
                </a:cubicBezTo>
                <a:cubicBezTo>
                  <a:pt x="20639" y="13557"/>
                  <a:pt x="20639" y="7038"/>
                  <a:pt x="16796" y="3016"/>
                </a:cubicBezTo>
                <a:cubicBezTo>
                  <a:pt x="14875" y="1006"/>
                  <a:pt x="12356" y="0"/>
                  <a:pt x="9838" y="0"/>
                </a:cubicBezTo>
                <a:close/>
              </a:path>
            </a:pathLst>
          </a:custGeom>
          <a:ln w="3175">
            <a:miter lim="400000"/>
          </a:ln>
        </p:spPr>
      </p:pic>
      <p:sp>
        <p:nvSpPr>
          <p:cNvPr id="30" name="L’EXCLUSION">
            <a:extLst>
              <a:ext uri="{FF2B5EF4-FFF2-40B4-BE49-F238E27FC236}">
                <a16:creationId xmlns:a16="http://schemas.microsoft.com/office/drawing/2014/main" id="{6FF531D7-EDE8-6840-BD0C-CDCCA42625F5}"/>
              </a:ext>
            </a:extLst>
          </p:cNvPr>
          <p:cNvSpPr txBox="1"/>
          <p:nvPr/>
        </p:nvSpPr>
        <p:spPr>
          <a:xfrm>
            <a:off x="4489477" y="2348678"/>
            <a:ext cx="1480197" cy="359698"/>
          </a:xfrm>
          <a:prstGeom prst="rect">
            <a:avLst/>
          </a:prstGeom>
          <a:ln w="3175">
            <a:miter lim="400000"/>
          </a:ln>
          <a:extLst>
            <a:ext uri="{C572A759-6A51-4108-AA02-DFA0A04FC94B}">
              <ma14:wrappingTextBoxFlag xmlns:ma14="http://schemas.microsoft.com/office/mac/drawingml/2011/main" xmlns="" val="1"/>
            </a:ext>
          </a:extLst>
        </p:spPr>
        <p:txBody>
          <a:bodyPr wrap="none" lIns="14216" tIns="14216" rIns="14216" bIns="14216" anchor="ctr">
            <a:spAutoFit/>
          </a:bodyPr>
          <a:lstStyle>
            <a:lvl1pPr defTabSz="457200">
              <a:defRPr sz="4300" b="1">
                <a:ln w="5460">
                  <a:solidFill>
                    <a:schemeClr val="accent3">
                      <a:satOff val="1021"/>
                      <a:lumOff val="-19019"/>
                    </a:schemeClr>
                  </a:solidFill>
                </a:ln>
                <a:noFill/>
                <a:latin typeface="Avenir Next"/>
                <a:ea typeface="Avenir Next"/>
                <a:cs typeface="Avenir Next"/>
                <a:sym typeface="Avenir Next"/>
              </a:defRPr>
            </a:lvl1pPr>
          </a:lstStyle>
          <a:p>
            <a:pPr marL="0" marR="0" lvl="0" indent="0" algn="l" defTabSz="457212" rtl="0" eaLnBrk="1" fontAlgn="auto" latinLnBrk="0" hangingPunct="1">
              <a:lnSpc>
                <a:spcPct val="100000"/>
              </a:lnSpc>
              <a:spcBef>
                <a:spcPts val="0"/>
              </a:spcBef>
              <a:spcAft>
                <a:spcPts val="0"/>
              </a:spcAft>
              <a:buClrTx/>
              <a:buSzTx/>
              <a:buFontTx/>
              <a:buNone/>
              <a:tabLst/>
              <a:defRPr/>
            </a:pPr>
            <a:r>
              <a:rPr kumimoji="0" sz="2151" b="1" i="0" u="none" strike="noStrike" kern="1200" cap="none" spc="0" normalizeH="0" baseline="0" noProof="0" dirty="0">
                <a:ln w="5460">
                  <a:solidFill>
                    <a:srgbClr val="FFCC40">
                      <a:satOff val="1021"/>
                      <a:lumOff val="-19019"/>
                    </a:srgbClr>
                  </a:solidFill>
                </a:ln>
                <a:solidFill>
                  <a:srgbClr val="B6A269"/>
                </a:solidFill>
                <a:effectLst/>
                <a:uLnTx/>
                <a:uFillTx/>
                <a:latin typeface="Avenir Next"/>
                <a:sym typeface="Avenir Next"/>
              </a:rPr>
              <a:t>L’EXCLUSION</a:t>
            </a:r>
          </a:p>
        </p:txBody>
      </p:sp>
      <p:sp>
        <p:nvSpPr>
          <p:cNvPr id="31" name="insight">
            <a:extLst>
              <a:ext uri="{FF2B5EF4-FFF2-40B4-BE49-F238E27FC236}">
                <a16:creationId xmlns:a16="http://schemas.microsoft.com/office/drawing/2014/main" id="{805C46B0-189C-834D-A351-3A2AB4F0878D}"/>
              </a:ext>
            </a:extLst>
          </p:cNvPr>
          <p:cNvSpPr txBox="1"/>
          <p:nvPr/>
        </p:nvSpPr>
        <p:spPr>
          <a:xfrm>
            <a:off x="4898517" y="2089293"/>
            <a:ext cx="650675" cy="235048"/>
          </a:xfrm>
          <a:prstGeom prst="rect">
            <a:avLst/>
          </a:prstGeom>
          <a:ln w="3175">
            <a:miter lim="400000"/>
          </a:ln>
          <a:extLst>
            <a:ext uri="{C572A759-6A51-4108-AA02-DFA0A04FC94B}">
              <ma14:wrappingTextBoxFlag xmlns:ma14="http://schemas.microsoft.com/office/mac/drawingml/2011/main" xmlns="" val="1"/>
            </a:ext>
          </a:extLst>
        </p:spPr>
        <p:txBody>
          <a:bodyPr wrap="none" lIns="14216" tIns="14216" rIns="14216" bIns="14216" anchor="ctr">
            <a:spAutoFit/>
          </a:bodyPr>
          <a:lstStyle>
            <a:lvl1pPr defTabSz="457200">
              <a:lnSpc>
                <a:spcPct val="70000"/>
              </a:lnSpc>
              <a:defRPr sz="3600">
                <a:solidFill>
                  <a:schemeClr val="accent4">
                    <a:satOff val="51282"/>
                    <a:lumOff val="-36368"/>
                  </a:schemeClr>
                </a:solidFill>
                <a:latin typeface="Homemade Apple"/>
                <a:ea typeface="Homemade Apple"/>
                <a:cs typeface="Homemade Apple"/>
                <a:sym typeface="Homemade Apple"/>
              </a:defRPr>
            </a:lvl1pPr>
          </a:lstStyle>
          <a:p>
            <a:pPr marL="0" marR="0" lvl="0" indent="0" algn="l" defTabSz="457212" rtl="0" eaLnBrk="1" fontAlgn="auto" latinLnBrk="0" hangingPunct="1">
              <a:lnSpc>
                <a:spcPct val="70000"/>
              </a:lnSpc>
              <a:spcBef>
                <a:spcPts val="0"/>
              </a:spcBef>
              <a:spcAft>
                <a:spcPts val="0"/>
              </a:spcAft>
              <a:buClrTx/>
              <a:buSzTx/>
              <a:buFontTx/>
              <a:buNone/>
              <a:tabLst/>
              <a:defRPr/>
            </a:pPr>
            <a:r>
              <a:rPr kumimoji="0" sz="1800" b="0" i="0" u="none" strike="noStrike" kern="1200" cap="none" spc="0" normalizeH="0" baseline="0" noProof="0" dirty="0">
                <a:ln>
                  <a:noFill/>
                </a:ln>
                <a:solidFill>
                  <a:schemeClr val="tx1">
                    <a:lumMod val="95000"/>
                    <a:lumOff val="5000"/>
                  </a:schemeClr>
                </a:solidFill>
                <a:effectLst/>
                <a:uLnTx/>
                <a:uFillTx/>
                <a:latin typeface="Homemade Apple"/>
                <a:sym typeface="Homemade Apple"/>
              </a:rPr>
              <a:t>insight</a:t>
            </a:r>
          </a:p>
        </p:txBody>
      </p:sp>
      <p:pic>
        <p:nvPicPr>
          <p:cNvPr id="32" name="Image" descr="Image">
            <a:extLst>
              <a:ext uri="{FF2B5EF4-FFF2-40B4-BE49-F238E27FC236}">
                <a16:creationId xmlns:a16="http://schemas.microsoft.com/office/drawing/2014/main" id="{43821EF8-B9C8-DC40-9470-1851A2061F6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15479" y="4835798"/>
            <a:ext cx="1604220" cy="1609707"/>
          </a:xfrm>
          <a:custGeom>
            <a:avLst/>
            <a:gdLst/>
            <a:ahLst/>
            <a:cxnLst>
              <a:cxn ang="0">
                <a:pos x="wd2" y="hd2"/>
              </a:cxn>
              <a:cxn ang="5400000">
                <a:pos x="wd2" y="hd2"/>
              </a:cxn>
              <a:cxn ang="10800000">
                <a:pos x="wd2" y="hd2"/>
              </a:cxn>
              <a:cxn ang="16200000">
                <a:pos x="wd2" y="hd2"/>
              </a:cxn>
            </a:cxnLst>
            <a:rect l="0" t="0" r="r" b="b"/>
            <a:pathLst>
              <a:path w="19679" h="20595" extrusionOk="0">
                <a:moveTo>
                  <a:pt x="9838" y="0"/>
                </a:moveTo>
                <a:cubicBezTo>
                  <a:pt x="7320" y="0"/>
                  <a:pt x="4803" y="1006"/>
                  <a:pt x="2882" y="3016"/>
                </a:cubicBezTo>
                <a:cubicBezTo>
                  <a:pt x="-961" y="7038"/>
                  <a:pt x="-961" y="13557"/>
                  <a:pt x="2882" y="17579"/>
                </a:cubicBezTo>
                <a:cubicBezTo>
                  <a:pt x="6724" y="21600"/>
                  <a:pt x="12954" y="21600"/>
                  <a:pt x="16796" y="17579"/>
                </a:cubicBezTo>
                <a:cubicBezTo>
                  <a:pt x="20639" y="13557"/>
                  <a:pt x="20639" y="7038"/>
                  <a:pt x="16796" y="3016"/>
                </a:cubicBezTo>
                <a:cubicBezTo>
                  <a:pt x="14875" y="1006"/>
                  <a:pt x="12356" y="0"/>
                  <a:pt x="9838" y="0"/>
                </a:cubicBezTo>
                <a:close/>
              </a:path>
            </a:pathLst>
          </a:custGeom>
          <a:ln w="3175">
            <a:miter lim="400000"/>
          </a:ln>
        </p:spPr>
      </p:pic>
      <p:sp>
        <p:nvSpPr>
          <p:cNvPr id="33" name="LA DIABOLISATION DU SUCRE">
            <a:extLst>
              <a:ext uri="{FF2B5EF4-FFF2-40B4-BE49-F238E27FC236}">
                <a16:creationId xmlns:a16="http://schemas.microsoft.com/office/drawing/2014/main" id="{0D3F3246-7751-2740-A885-2279CB9D222E}"/>
              </a:ext>
            </a:extLst>
          </p:cNvPr>
          <p:cNvSpPr txBox="1"/>
          <p:nvPr/>
        </p:nvSpPr>
        <p:spPr>
          <a:xfrm>
            <a:off x="-513343" y="4468306"/>
            <a:ext cx="4746236" cy="309705"/>
          </a:xfrm>
          <a:prstGeom prst="rect">
            <a:avLst/>
          </a:prstGeom>
          <a:ln w="3175">
            <a:miter lim="400000"/>
          </a:ln>
          <a:extLst>
            <a:ext uri="{C572A759-6A51-4108-AA02-DFA0A04FC94B}">
              <ma14:wrappingTextBoxFlag xmlns:ma14="http://schemas.microsoft.com/office/mac/drawingml/2011/main" xmlns="" val="1"/>
            </a:ext>
          </a:extLst>
        </p:spPr>
        <p:txBody>
          <a:bodyPr lIns="11083" tIns="11083" rIns="11083" bIns="11083" anchor="ctr">
            <a:spAutoFit/>
          </a:bodyPr>
          <a:lstStyle>
            <a:defPPr>
              <a:defRPr lang="en-US"/>
            </a:defPPr>
            <a:lvl1pPr defTabSz="240184">
              <a:defRPr sz="1400" b="1" cap="all">
                <a:solidFill>
                  <a:schemeClr val="accent3"/>
                </a:solidFill>
                <a:latin typeface="DM Serif Text"/>
                <a:ea typeface="Futura Bold"/>
                <a:cs typeface="Futura Bold"/>
              </a:defRPr>
            </a:lvl1pPr>
          </a:lstStyle>
          <a:p>
            <a:pPr marL="0" marR="0" lvl="0" indent="0" algn="ctr" defTabSz="160131" rtl="0" eaLnBrk="1" fontAlgn="auto" latinLnBrk="0" hangingPunct="1">
              <a:lnSpc>
                <a:spcPct val="100000"/>
              </a:lnSpc>
              <a:spcBef>
                <a:spcPts val="0"/>
              </a:spcBef>
              <a:spcAft>
                <a:spcPts val="0"/>
              </a:spcAft>
              <a:buClrTx/>
              <a:buSzTx/>
              <a:buFontTx/>
              <a:buNone/>
              <a:tabLst/>
              <a:defRPr/>
            </a:pPr>
            <a:r>
              <a:rPr kumimoji="0" lang="fr-FR" sz="1867" b="1" i="0" u="none" strike="noStrike" kern="1200" cap="all" spc="0" normalizeH="0" baseline="0" noProof="0" dirty="0">
                <a:ln>
                  <a:noFill/>
                </a:ln>
                <a:solidFill>
                  <a:srgbClr val="B6A269"/>
                </a:solidFill>
                <a:effectLst/>
                <a:uLnTx/>
                <a:uFillTx/>
                <a:latin typeface="DM Serif Text"/>
                <a:cs typeface="Futura Bold"/>
                <a:sym typeface="Futura Bold"/>
              </a:rPr>
              <a:t>PROFIL BODY / HEALTHY</a:t>
            </a:r>
            <a:endParaRPr kumimoji="0" sz="1867" b="1" i="0" u="none" strike="noStrike" kern="1200" cap="all" spc="0" normalizeH="0" baseline="0" noProof="0" dirty="0">
              <a:ln>
                <a:noFill/>
              </a:ln>
              <a:solidFill>
                <a:srgbClr val="B6A269"/>
              </a:solidFill>
              <a:effectLst/>
              <a:uLnTx/>
              <a:uFillTx/>
              <a:latin typeface="DM Serif Text"/>
              <a:cs typeface="Futura Bold"/>
              <a:sym typeface="Times"/>
            </a:endParaRPr>
          </a:p>
        </p:txBody>
      </p:sp>
      <p:sp>
        <p:nvSpPr>
          <p:cNvPr id="34" name="Je ne bois pas d’alcool pour…">
            <a:extLst>
              <a:ext uri="{FF2B5EF4-FFF2-40B4-BE49-F238E27FC236}">
                <a16:creationId xmlns:a16="http://schemas.microsoft.com/office/drawing/2014/main" id="{D1CDAE51-5B29-2F41-A3FD-7E9C3A31A060}"/>
              </a:ext>
            </a:extLst>
          </p:cNvPr>
          <p:cNvSpPr txBox="1"/>
          <p:nvPr/>
        </p:nvSpPr>
        <p:spPr>
          <a:xfrm>
            <a:off x="645241" y="6539477"/>
            <a:ext cx="2677640" cy="178302"/>
          </a:xfrm>
          <a:prstGeom prst="rect">
            <a:avLst/>
          </a:prstGeom>
          <a:ln w="3175">
            <a:miter lim="400000"/>
          </a:ln>
          <a:extLst>
            <a:ext uri="{C572A759-6A51-4108-AA02-DFA0A04FC94B}">
              <ma14:wrappingTextBoxFlag xmlns:ma14="http://schemas.microsoft.com/office/mac/drawingml/2011/main" xmlns="" val="1"/>
            </a:ext>
          </a:extLst>
        </p:spPr>
        <p:txBody>
          <a:bodyPr wrap="none" lIns="14216" tIns="14216" rIns="14216" bIns="14216" anchor="ctr">
            <a:spAutoFit/>
          </a:bodyPr>
          <a:lstStyle/>
          <a:p>
            <a:pPr marL="0" marR="0" lvl="0" indent="0" algn="ctr" defTabSz="914423" rtl="0" eaLnBrk="1" fontAlgn="auto" latinLnBrk="0" hangingPunct="1">
              <a:lnSpc>
                <a:spcPct val="60000"/>
              </a:lnSpc>
              <a:spcBef>
                <a:spcPts val="0"/>
              </a:spcBef>
              <a:spcAft>
                <a:spcPts val="0"/>
              </a:spcAft>
              <a:buClrTx/>
              <a:buSzTx/>
              <a:buFontTx/>
              <a:buNone/>
              <a:tabLst/>
              <a:defRPr sz="2900">
                <a:solidFill>
                  <a:srgbClr val="EF9C8B">
                    <a:satOff val="51282"/>
                    <a:lumOff val="-36368"/>
                  </a:srgbClr>
                </a:solidFill>
                <a:latin typeface="Homemade Apple"/>
                <a:ea typeface="Homemade Apple"/>
                <a:cs typeface="Homemade Apple"/>
                <a:sym typeface="Homemade Apple"/>
              </a:defRPr>
            </a:pPr>
            <a:r>
              <a:rPr kumimoji="0" sz="1451" b="1" i="0" u="none" strike="noStrike" kern="1200" cap="none" spc="0" normalizeH="0" baseline="0" noProof="0" dirty="0">
                <a:ln>
                  <a:noFill/>
                </a:ln>
                <a:solidFill>
                  <a:schemeClr val="tx1">
                    <a:lumMod val="95000"/>
                    <a:lumOff val="5000"/>
                  </a:schemeClr>
                </a:solidFill>
                <a:effectLst/>
                <a:uLnTx/>
                <a:uFillTx/>
                <a:latin typeface="Homemade Apple"/>
                <a:cs typeface="Homemade Apple"/>
                <a:sym typeface="Homemade Apple"/>
              </a:rPr>
              <a:t>Je </a:t>
            </a:r>
            <a:r>
              <a:rPr kumimoji="0" lang="fr-FR" sz="1451" b="1" i="0" u="none" strike="noStrike" kern="1200" cap="none" spc="0" normalizeH="0" baseline="0" noProof="0" dirty="0">
                <a:ln>
                  <a:noFill/>
                </a:ln>
                <a:solidFill>
                  <a:schemeClr val="tx1">
                    <a:lumMod val="95000"/>
                    <a:lumOff val="5000"/>
                  </a:schemeClr>
                </a:solidFill>
                <a:effectLst/>
                <a:uLnTx/>
                <a:uFillTx/>
                <a:latin typeface="Homemade Apple"/>
                <a:cs typeface="Homemade Apple"/>
                <a:sym typeface="Homemade Apple"/>
              </a:rPr>
              <a:t>réduis ma consommation alcool</a:t>
            </a:r>
            <a:endParaRPr kumimoji="0" sz="1451" b="1" i="0" u="none" strike="noStrike" kern="1200" cap="none" spc="0" normalizeH="0" baseline="0" noProof="0" dirty="0">
              <a:ln>
                <a:noFill/>
              </a:ln>
              <a:solidFill>
                <a:schemeClr val="tx1">
                  <a:lumMod val="95000"/>
                  <a:lumOff val="5000"/>
                </a:schemeClr>
              </a:solidFill>
              <a:effectLst/>
              <a:uLnTx/>
              <a:uFillTx/>
              <a:latin typeface="Homemade Apple"/>
              <a:cs typeface="Homemade Apple"/>
              <a:sym typeface="Homemade Apple"/>
            </a:endParaRPr>
          </a:p>
        </p:txBody>
      </p:sp>
      <p:sp>
        <p:nvSpPr>
          <p:cNvPr id="35" name="LA PRIVATION…">
            <a:extLst>
              <a:ext uri="{FF2B5EF4-FFF2-40B4-BE49-F238E27FC236}">
                <a16:creationId xmlns:a16="http://schemas.microsoft.com/office/drawing/2014/main" id="{455DD402-241E-4642-A15A-28A7884F71D8}"/>
              </a:ext>
            </a:extLst>
          </p:cNvPr>
          <p:cNvSpPr txBox="1"/>
          <p:nvPr/>
        </p:nvSpPr>
        <p:spPr>
          <a:xfrm>
            <a:off x="4489477" y="5600400"/>
            <a:ext cx="2012967" cy="283075"/>
          </a:xfrm>
          <a:prstGeom prst="rect">
            <a:avLst/>
          </a:prstGeom>
          <a:ln w="3175">
            <a:miter lim="400000"/>
          </a:ln>
          <a:extLst>
            <a:ext uri="{C572A759-6A51-4108-AA02-DFA0A04FC94B}">
              <ma14:wrappingTextBoxFlag xmlns:ma14="http://schemas.microsoft.com/office/mac/drawingml/2011/main" xmlns="" val="1"/>
            </a:ext>
          </a:extLst>
        </p:spPr>
        <p:txBody>
          <a:bodyPr wrap="square" lIns="14216" tIns="14216" rIns="14216" bIns="14216" anchor="ctr">
            <a:spAutoFit/>
          </a:bodyPr>
          <a:lstStyle/>
          <a:p>
            <a:pPr marL="0" marR="0" lvl="0" indent="0" algn="l" defTabSz="228605" rtl="0" eaLnBrk="1" fontAlgn="auto" latinLnBrk="0" hangingPunct="1">
              <a:lnSpc>
                <a:spcPct val="70000"/>
              </a:lnSpc>
              <a:spcBef>
                <a:spcPts val="0"/>
              </a:spcBef>
              <a:spcAft>
                <a:spcPts val="0"/>
              </a:spcAft>
              <a:buClrTx/>
              <a:buSzTx/>
              <a:buFontTx/>
              <a:buNone/>
              <a:tabLst/>
              <a:defRPr sz="4300" b="1">
                <a:ln w="5460">
                  <a:solidFill>
                    <a:srgbClr val="FFCC40">
                      <a:satOff val="1021"/>
                      <a:lumOff val="-19019"/>
                    </a:srgbClr>
                  </a:solidFill>
                </a:ln>
                <a:noFill/>
                <a:latin typeface="Avenir Next"/>
                <a:ea typeface="Avenir Next"/>
                <a:cs typeface="Avenir Next"/>
                <a:sym typeface="Avenir Next"/>
              </a:defRPr>
            </a:pPr>
            <a:r>
              <a:rPr kumimoji="0" sz="2133" b="1" i="0" u="none" strike="noStrike" kern="1200" cap="none" spc="0" normalizeH="0" baseline="0" noProof="0" dirty="0">
                <a:ln w="5460">
                  <a:solidFill>
                    <a:srgbClr val="FFCC40">
                      <a:satOff val="1021"/>
                      <a:lumOff val="-19019"/>
                    </a:srgbClr>
                  </a:solidFill>
                </a:ln>
                <a:solidFill>
                  <a:srgbClr val="B6A269"/>
                </a:solidFill>
                <a:effectLst/>
                <a:uLnTx/>
                <a:uFillTx/>
                <a:latin typeface="Avenir Next"/>
                <a:sym typeface="Avenir Next"/>
              </a:rPr>
              <a:t>LA PRIVATION</a:t>
            </a:r>
          </a:p>
        </p:txBody>
      </p:sp>
      <p:sp>
        <p:nvSpPr>
          <p:cNvPr id="36" name="insight">
            <a:extLst>
              <a:ext uri="{FF2B5EF4-FFF2-40B4-BE49-F238E27FC236}">
                <a16:creationId xmlns:a16="http://schemas.microsoft.com/office/drawing/2014/main" id="{86892329-28B4-A84B-9026-6045C683A3CC}"/>
              </a:ext>
            </a:extLst>
          </p:cNvPr>
          <p:cNvSpPr txBox="1"/>
          <p:nvPr/>
        </p:nvSpPr>
        <p:spPr>
          <a:xfrm>
            <a:off x="4847558" y="5308135"/>
            <a:ext cx="651765" cy="235048"/>
          </a:xfrm>
          <a:prstGeom prst="rect">
            <a:avLst/>
          </a:prstGeom>
          <a:ln w="3175">
            <a:miter lim="400000"/>
          </a:ln>
          <a:extLst>
            <a:ext uri="{C572A759-6A51-4108-AA02-DFA0A04FC94B}">
              <ma14:wrappingTextBoxFlag xmlns:ma14="http://schemas.microsoft.com/office/mac/drawingml/2011/main" xmlns="" val="1"/>
            </a:ext>
          </a:extLst>
        </p:spPr>
        <p:txBody>
          <a:bodyPr wrap="none" lIns="14216" tIns="14216" rIns="14216" bIns="14216" anchor="ctr">
            <a:spAutoFit/>
          </a:bodyPr>
          <a:lstStyle>
            <a:lvl1pPr defTabSz="457200">
              <a:lnSpc>
                <a:spcPct val="70000"/>
              </a:lnSpc>
              <a:defRPr sz="3600">
                <a:solidFill>
                  <a:schemeClr val="accent4">
                    <a:satOff val="51282"/>
                    <a:lumOff val="-36368"/>
                  </a:schemeClr>
                </a:solidFill>
                <a:latin typeface="Homemade Apple"/>
                <a:ea typeface="Homemade Apple"/>
                <a:cs typeface="Homemade Apple"/>
                <a:sym typeface="Homemade Apple"/>
              </a:defRPr>
            </a:lvl1pPr>
          </a:lstStyle>
          <a:p>
            <a:pPr marL="0" marR="0" lvl="0" indent="0" algn="l" defTabSz="457212" rtl="0" eaLnBrk="1" fontAlgn="auto" latinLnBrk="0" hangingPunct="1">
              <a:lnSpc>
                <a:spcPct val="70000"/>
              </a:lnSpc>
              <a:spcBef>
                <a:spcPts val="0"/>
              </a:spcBef>
              <a:spcAft>
                <a:spcPts val="0"/>
              </a:spcAft>
              <a:buClrTx/>
              <a:buSzTx/>
              <a:buFontTx/>
              <a:buNone/>
              <a:tabLst/>
              <a:defRPr/>
            </a:pPr>
            <a:r>
              <a:rPr kumimoji="0" sz="1800" b="0" i="0" u="none" strike="noStrike" kern="1200" cap="none" spc="0" normalizeH="0" baseline="0" noProof="0" dirty="0">
                <a:ln>
                  <a:noFill/>
                </a:ln>
                <a:solidFill>
                  <a:schemeClr val="tx1">
                    <a:lumMod val="95000"/>
                    <a:lumOff val="5000"/>
                  </a:schemeClr>
                </a:solidFill>
                <a:effectLst/>
                <a:uLnTx/>
                <a:uFillTx/>
                <a:latin typeface="Homemade Apple"/>
                <a:sym typeface="Homemade Apple"/>
              </a:rPr>
              <a:t>insight</a:t>
            </a:r>
          </a:p>
        </p:txBody>
      </p:sp>
      <p:sp>
        <p:nvSpPr>
          <p:cNvPr id="37" name="LA DIABOLISATION DU SUCRE">
            <a:extLst>
              <a:ext uri="{FF2B5EF4-FFF2-40B4-BE49-F238E27FC236}">
                <a16:creationId xmlns:a16="http://schemas.microsoft.com/office/drawing/2014/main" id="{BAA1845F-28C5-0B4F-80FA-69FFF343FDE0}"/>
              </a:ext>
            </a:extLst>
          </p:cNvPr>
          <p:cNvSpPr txBox="1"/>
          <p:nvPr/>
        </p:nvSpPr>
        <p:spPr>
          <a:xfrm>
            <a:off x="867827" y="1077572"/>
            <a:ext cx="4746236" cy="309705"/>
          </a:xfrm>
          <a:prstGeom prst="rect">
            <a:avLst/>
          </a:prstGeom>
          <a:ln w="3175">
            <a:miter lim="400000"/>
          </a:ln>
          <a:extLst>
            <a:ext uri="{C572A759-6A51-4108-AA02-DFA0A04FC94B}">
              <ma14:wrappingTextBoxFlag xmlns:ma14="http://schemas.microsoft.com/office/mac/drawingml/2011/main" xmlns="" val="1"/>
            </a:ext>
          </a:extLst>
        </p:spPr>
        <p:txBody>
          <a:bodyPr lIns="11083" tIns="11083" rIns="11083" bIns="11083" anchor="ctr">
            <a:spAutoFit/>
          </a:bodyPr>
          <a:lstStyle>
            <a:defPPr>
              <a:defRPr lang="en-US"/>
            </a:defPPr>
            <a:lvl1pPr defTabSz="240184">
              <a:defRPr sz="1575" b="1" cap="all">
                <a:solidFill>
                  <a:srgbClr val="5E5E5E"/>
                </a:solidFill>
                <a:latin typeface="DM Serif Text"/>
                <a:ea typeface="Futura Bold"/>
                <a:cs typeface="Futura Bold"/>
              </a:defRPr>
            </a:lvl1pPr>
          </a:lstStyle>
          <a:p>
            <a:pPr marL="0" marR="0" lvl="0" indent="0" algn="l" defTabSz="160131" rtl="0" eaLnBrk="1" fontAlgn="auto" latinLnBrk="0" hangingPunct="1">
              <a:lnSpc>
                <a:spcPct val="100000"/>
              </a:lnSpc>
              <a:spcBef>
                <a:spcPts val="0"/>
              </a:spcBef>
              <a:spcAft>
                <a:spcPts val="0"/>
              </a:spcAft>
              <a:buClrTx/>
              <a:buSzTx/>
              <a:buFontTx/>
              <a:buNone/>
              <a:tabLst/>
              <a:defRPr/>
            </a:pPr>
            <a:r>
              <a:rPr kumimoji="0" lang="fr-FR" sz="1867" b="1" i="0" u="none" strike="noStrike" kern="1200" cap="all" spc="0" normalizeH="0" baseline="0" noProof="0" dirty="0">
                <a:ln>
                  <a:noFill/>
                </a:ln>
                <a:solidFill>
                  <a:srgbClr val="B6A269"/>
                </a:solidFill>
                <a:effectLst/>
                <a:uLnTx/>
                <a:uFillTx/>
                <a:latin typeface="DM Serif Text"/>
                <a:cs typeface="Futura Bold"/>
                <a:sym typeface="Futura Bold"/>
              </a:rPr>
              <a:t>PROFIL abstèmes</a:t>
            </a:r>
            <a:endParaRPr kumimoji="0" sz="1867" b="1" i="0" u="none" strike="noStrike" kern="1200" cap="all" spc="0" normalizeH="0" baseline="0" noProof="0" dirty="0">
              <a:ln>
                <a:noFill/>
              </a:ln>
              <a:solidFill>
                <a:srgbClr val="B6A269"/>
              </a:solidFill>
              <a:effectLst/>
              <a:uLnTx/>
              <a:uFillTx/>
              <a:latin typeface="DM Serif Text"/>
              <a:cs typeface="Futura Bold"/>
              <a:sym typeface="Times"/>
            </a:endParaRPr>
          </a:p>
        </p:txBody>
      </p:sp>
      <p:sp>
        <p:nvSpPr>
          <p:cNvPr id="2" name="Flèche vers la droite 1">
            <a:extLst>
              <a:ext uri="{FF2B5EF4-FFF2-40B4-BE49-F238E27FC236}">
                <a16:creationId xmlns:a16="http://schemas.microsoft.com/office/drawing/2014/main" id="{F0F345FD-7A77-614B-B4C3-45390BBCD291}"/>
              </a:ext>
            </a:extLst>
          </p:cNvPr>
          <p:cNvSpPr/>
          <p:nvPr/>
        </p:nvSpPr>
        <p:spPr>
          <a:xfrm>
            <a:off x="3362061" y="5600400"/>
            <a:ext cx="315872" cy="309726"/>
          </a:xfrm>
          <a:prstGeom prst="rightArrow">
            <a:avLst/>
          </a:prstGeom>
          <a:solidFill>
            <a:schemeClr val="tx2"/>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Calibri"/>
              <a:ea typeface="+mn-ea"/>
              <a:cs typeface="+mn-cs"/>
            </a:endParaRPr>
          </a:p>
        </p:txBody>
      </p:sp>
      <p:sp>
        <p:nvSpPr>
          <p:cNvPr id="21" name="Flèche vers la droite 20">
            <a:extLst>
              <a:ext uri="{FF2B5EF4-FFF2-40B4-BE49-F238E27FC236}">
                <a16:creationId xmlns:a16="http://schemas.microsoft.com/office/drawing/2014/main" id="{33B66362-6209-FE4A-94FC-8BA3C9178EF7}"/>
              </a:ext>
            </a:extLst>
          </p:cNvPr>
          <p:cNvSpPr/>
          <p:nvPr/>
        </p:nvSpPr>
        <p:spPr>
          <a:xfrm>
            <a:off x="3306213" y="2410686"/>
            <a:ext cx="315872" cy="309726"/>
          </a:xfrm>
          <a:prstGeom prst="rightArrow">
            <a:avLst/>
          </a:prstGeom>
          <a:solidFill>
            <a:schemeClr val="tx2"/>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Image 2">
            <a:extLst>
              <a:ext uri="{FF2B5EF4-FFF2-40B4-BE49-F238E27FC236}">
                <a16:creationId xmlns:a16="http://schemas.microsoft.com/office/drawing/2014/main" id="{0B754AD5-3050-B653-D481-BC68F3463BC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45482" y="0"/>
            <a:ext cx="4471175" cy="6858000"/>
          </a:xfrm>
          <a:prstGeom prst="rect">
            <a:avLst/>
          </a:prstGeom>
        </p:spPr>
      </p:pic>
    </p:spTree>
    <p:extLst>
      <p:ext uri="{BB962C8B-B14F-4D97-AF65-F5344CB8AC3E}">
        <p14:creationId xmlns:p14="http://schemas.microsoft.com/office/powerpoint/2010/main" val="346199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extérieur&#10;&#10;Description générée automatiquement">
            <a:extLst>
              <a:ext uri="{FF2B5EF4-FFF2-40B4-BE49-F238E27FC236}">
                <a16:creationId xmlns:a16="http://schemas.microsoft.com/office/drawing/2014/main" id="{65FB1874-5693-69EE-00D7-509CF5165AB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88952" cy="6858000"/>
          </a:xfrm>
          <a:prstGeom prst="rect">
            <a:avLst/>
          </a:prstGeom>
        </p:spPr>
      </p:pic>
      <p:sp>
        <p:nvSpPr>
          <p:cNvPr id="12" name="ZoneTexte 11">
            <a:extLst>
              <a:ext uri="{FF2B5EF4-FFF2-40B4-BE49-F238E27FC236}">
                <a16:creationId xmlns:a16="http://schemas.microsoft.com/office/drawing/2014/main" id="{BC65A474-8DFB-283A-2288-F0B79D674E7D}"/>
              </a:ext>
            </a:extLst>
          </p:cNvPr>
          <p:cNvSpPr txBox="1"/>
          <p:nvPr/>
        </p:nvSpPr>
        <p:spPr>
          <a:xfrm>
            <a:off x="-2127345" y="3805604"/>
            <a:ext cx="9723488" cy="707886"/>
          </a:xfrm>
          <a:prstGeom prst="rect">
            <a:avLst/>
          </a:prstGeom>
          <a:noFill/>
        </p:spPr>
        <p:txBody>
          <a:bodyPr wrap="square" rtlCol="0">
            <a:spAutoFit/>
          </a:bodyPr>
          <a:lstStyle/>
          <a:p>
            <a:pPr algn="ctr"/>
            <a:r>
              <a:rPr lang="fr-FR" sz="4000" b="1" dirty="0">
                <a:solidFill>
                  <a:schemeClr val="bg1"/>
                </a:solidFill>
                <a:latin typeface="Bebas Neue" panose="020B0606020202050201" pitchFamily="34" charset="0"/>
              </a:rPr>
              <a:t>PREMIUM SANS ALCOOL</a:t>
            </a:r>
            <a:endParaRPr lang="fr-FR" sz="4000" dirty="0">
              <a:solidFill>
                <a:schemeClr val="bg1"/>
              </a:solidFill>
              <a:latin typeface="Bebas Neue" panose="020B0606020202050201" pitchFamily="34" charset="0"/>
            </a:endParaRPr>
          </a:p>
        </p:txBody>
      </p:sp>
    </p:spTree>
    <p:extLst>
      <p:ext uri="{BB962C8B-B14F-4D97-AF65-F5344CB8AC3E}">
        <p14:creationId xmlns:p14="http://schemas.microsoft.com/office/powerpoint/2010/main" val="27361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3D14744-C354-4397-942A-99F9A476C4EF}"/>
              </a:ext>
            </a:extLst>
          </p:cNvPr>
          <p:cNvSpPr/>
          <p:nvPr/>
        </p:nvSpPr>
        <p:spPr>
          <a:xfrm>
            <a:off x="947478" y="425470"/>
            <a:ext cx="11120319" cy="537209"/>
          </a:xfrm>
          <a:prstGeom prst="rect">
            <a:avLst/>
          </a:prstGeom>
          <a:ln w="3175">
            <a:miter lim="400000"/>
          </a:ln>
        </p:spPr>
        <p:txBody>
          <a:bodyPr wrap="square" lIns="22167" tIns="22167" rIns="22167" bIns="22167" anchor="ctr">
            <a:spAutoFit/>
          </a:bodyPr>
          <a:lstStyle/>
          <a:p>
            <a:pPr defTabSz="640507">
              <a:defRPr/>
            </a:pPr>
            <a:r>
              <a:rPr lang="fr-FR" sz="3200" dirty="0">
                <a:solidFill>
                  <a:srgbClr val="033E54"/>
                </a:solidFill>
                <a:latin typeface="Bebas Neue" panose="020B0606020202050201" pitchFamily="34" charset="0"/>
                <a:sym typeface="Homemade Apple"/>
              </a:rPr>
              <a:t>		    profil vins				          	                  effervescents </a:t>
            </a:r>
          </a:p>
        </p:txBody>
      </p:sp>
      <p:pic>
        <p:nvPicPr>
          <p:cNvPr id="5" name="Image 4">
            <a:extLst>
              <a:ext uri="{FF2B5EF4-FFF2-40B4-BE49-F238E27FC236}">
                <a16:creationId xmlns:a16="http://schemas.microsoft.com/office/drawing/2014/main" id="{3CE92816-03BF-0A11-AF57-E6F4DA7805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013" y="671660"/>
            <a:ext cx="2849971" cy="6570132"/>
          </a:xfrm>
          <a:prstGeom prst="rect">
            <a:avLst/>
          </a:prstGeom>
        </p:spPr>
      </p:pic>
      <p:pic>
        <p:nvPicPr>
          <p:cNvPr id="8" name="Image 7">
            <a:extLst>
              <a:ext uri="{FF2B5EF4-FFF2-40B4-BE49-F238E27FC236}">
                <a16:creationId xmlns:a16="http://schemas.microsoft.com/office/drawing/2014/main" id="{8AE5162A-4A3B-B902-58B8-3A867CA325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9731" y="629243"/>
            <a:ext cx="2838571" cy="6570131"/>
          </a:xfrm>
          <a:prstGeom prst="rect">
            <a:avLst/>
          </a:prstGeom>
        </p:spPr>
      </p:pic>
      <p:pic>
        <p:nvPicPr>
          <p:cNvPr id="11" name="Image 10">
            <a:extLst>
              <a:ext uri="{FF2B5EF4-FFF2-40B4-BE49-F238E27FC236}">
                <a16:creationId xmlns:a16="http://schemas.microsoft.com/office/drawing/2014/main" id="{B28F5D8F-A9E6-74F9-3F45-833DCE2151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3615" y="354084"/>
            <a:ext cx="2927991" cy="6104635"/>
          </a:xfrm>
          <a:prstGeom prst="rect">
            <a:avLst/>
          </a:prstGeom>
        </p:spPr>
      </p:pic>
      <p:pic>
        <p:nvPicPr>
          <p:cNvPr id="16" name="Image 15">
            <a:extLst>
              <a:ext uri="{FF2B5EF4-FFF2-40B4-BE49-F238E27FC236}">
                <a16:creationId xmlns:a16="http://schemas.microsoft.com/office/drawing/2014/main" id="{D91B999C-33B9-4AA3-1667-0E9AA81061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9702" y="816115"/>
            <a:ext cx="6000900" cy="6000900"/>
          </a:xfrm>
          <a:prstGeom prst="rect">
            <a:avLst/>
          </a:prstGeom>
        </p:spPr>
      </p:pic>
      <p:pic>
        <p:nvPicPr>
          <p:cNvPr id="18" name="Image 17">
            <a:extLst>
              <a:ext uri="{FF2B5EF4-FFF2-40B4-BE49-F238E27FC236}">
                <a16:creationId xmlns:a16="http://schemas.microsoft.com/office/drawing/2014/main" id="{1C7925A1-9E15-9770-B66F-BC4EAE69CA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1137" y="239536"/>
            <a:ext cx="1613385" cy="6219183"/>
          </a:xfrm>
          <a:prstGeom prst="rect">
            <a:avLst/>
          </a:prstGeom>
        </p:spPr>
      </p:pic>
      <p:sp>
        <p:nvSpPr>
          <p:cNvPr id="6" name="Rectangle 5">
            <a:extLst>
              <a:ext uri="{FF2B5EF4-FFF2-40B4-BE49-F238E27FC236}">
                <a16:creationId xmlns:a16="http://schemas.microsoft.com/office/drawing/2014/main" id="{31D044C8-A1BA-2DAC-FBDC-24B55FD3D23C}"/>
              </a:ext>
            </a:extLst>
          </p:cNvPr>
          <p:cNvSpPr/>
          <p:nvPr/>
        </p:nvSpPr>
        <p:spPr>
          <a:xfrm>
            <a:off x="13027" y="982364"/>
            <a:ext cx="1474839" cy="5875636"/>
          </a:xfrm>
          <a:prstGeom prst="rect">
            <a:avLst/>
          </a:prstGeom>
          <a:solidFill>
            <a:srgbClr val="FFF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id="{763BA20C-8A00-1469-F835-DBC7BD30D02B}"/>
              </a:ext>
            </a:extLst>
          </p:cNvPr>
          <p:cNvSpPr txBox="1"/>
          <p:nvPr/>
        </p:nvSpPr>
        <p:spPr>
          <a:xfrm rot="16200000">
            <a:off x="20139" y="3775895"/>
            <a:ext cx="1385316" cy="646331"/>
          </a:xfrm>
          <a:prstGeom prst="rect">
            <a:avLst/>
          </a:prstGeom>
          <a:noFill/>
        </p:spPr>
        <p:txBody>
          <a:bodyPr wrap="none" rtlCol="0">
            <a:spAutoFit/>
          </a:bodyPr>
          <a:lstStyle/>
          <a:p>
            <a:pPr defTabSz="640507">
              <a:defRPr/>
            </a:pPr>
            <a:r>
              <a:rPr lang="fr-FR" sz="3600" dirty="0">
                <a:solidFill>
                  <a:srgbClr val="033E54"/>
                </a:solidFill>
                <a:latin typeface="Bebas Neue" panose="020B0606020202050201" pitchFamily="34" charset="0"/>
                <a:sym typeface="Homemade Apple"/>
              </a:rPr>
              <a:t>CLASSIC </a:t>
            </a:r>
          </a:p>
        </p:txBody>
      </p:sp>
      <p:cxnSp>
        <p:nvCxnSpPr>
          <p:cNvPr id="4" name="Connecteur droit 3">
            <a:extLst>
              <a:ext uri="{FF2B5EF4-FFF2-40B4-BE49-F238E27FC236}">
                <a16:creationId xmlns:a16="http://schemas.microsoft.com/office/drawing/2014/main" id="{DFC944FE-3177-C3C1-1B2F-62FE253451F9}"/>
              </a:ext>
            </a:extLst>
          </p:cNvPr>
          <p:cNvCxnSpPr>
            <a:cxnSpLocks/>
          </p:cNvCxnSpPr>
          <p:nvPr/>
        </p:nvCxnSpPr>
        <p:spPr>
          <a:xfrm flipV="1">
            <a:off x="1154551" y="2330245"/>
            <a:ext cx="0" cy="4527755"/>
          </a:xfrm>
          <a:prstGeom prst="line">
            <a:avLst/>
          </a:prstGeom>
          <a:ln>
            <a:solidFill>
              <a:srgbClr val="003D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820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D5BE35-982D-427F-B5C9-3FFB74703F46}"/>
              </a:ext>
            </a:extLst>
          </p:cNvPr>
          <p:cNvSpPr/>
          <p:nvPr/>
        </p:nvSpPr>
        <p:spPr>
          <a:xfrm>
            <a:off x="0" y="982364"/>
            <a:ext cx="1474839" cy="5875636"/>
          </a:xfrm>
          <a:prstGeom prst="rect">
            <a:avLst/>
          </a:prstGeom>
          <a:solidFill>
            <a:srgbClr val="FFF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160C3C53-779C-B768-48F6-9BD4CC76426C}"/>
              </a:ext>
            </a:extLst>
          </p:cNvPr>
          <p:cNvSpPr txBox="1"/>
          <p:nvPr/>
        </p:nvSpPr>
        <p:spPr>
          <a:xfrm>
            <a:off x="112281" y="209244"/>
            <a:ext cx="4288353" cy="646331"/>
          </a:xfrm>
          <a:prstGeom prst="rect">
            <a:avLst/>
          </a:prstGeom>
          <a:noFill/>
        </p:spPr>
        <p:txBody>
          <a:bodyPr wrap="none" rtlCol="0">
            <a:spAutoFit/>
          </a:bodyPr>
          <a:lstStyle/>
          <a:p>
            <a:r>
              <a:rPr lang="fr-FR" sz="3600" b="1" dirty="0">
                <a:solidFill>
                  <a:srgbClr val="003D53"/>
                </a:solidFill>
                <a:latin typeface="Alegreya Sans Light" panose="00000400000000000000" pitchFamily="2" charset="0"/>
              </a:rPr>
              <a:t>UNE OFFRE COMPLETE </a:t>
            </a:r>
          </a:p>
        </p:txBody>
      </p:sp>
      <p:cxnSp>
        <p:nvCxnSpPr>
          <p:cNvPr id="6" name="Connecteur droit 5">
            <a:extLst>
              <a:ext uri="{FF2B5EF4-FFF2-40B4-BE49-F238E27FC236}">
                <a16:creationId xmlns:a16="http://schemas.microsoft.com/office/drawing/2014/main" id="{0EAC8A16-7B55-ED4E-7B2E-19D8EEE42951}"/>
              </a:ext>
            </a:extLst>
          </p:cNvPr>
          <p:cNvCxnSpPr>
            <a:cxnSpLocks/>
          </p:cNvCxnSpPr>
          <p:nvPr/>
        </p:nvCxnSpPr>
        <p:spPr>
          <a:xfrm>
            <a:off x="-8114" y="809409"/>
            <a:ext cx="5605849" cy="0"/>
          </a:xfrm>
          <a:prstGeom prst="line">
            <a:avLst/>
          </a:prstGeom>
          <a:ln>
            <a:solidFill>
              <a:srgbClr val="003D53"/>
            </a:solidFill>
          </a:ln>
        </p:spPr>
        <p:style>
          <a:lnRef idx="1">
            <a:schemeClr val="accent1"/>
          </a:lnRef>
          <a:fillRef idx="0">
            <a:schemeClr val="accent1"/>
          </a:fillRef>
          <a:effectRef idx="0">
            <a:schemeClr val="accent1"/>
          </a:effectRef>
          <a:fontRef idx="minor">
            <a:schemeClr val="tx1"/>
          </a:fontRef>
        </p:style>
      </p:cxnSp>
      <p:grpSp>
        <p:nvGrpSpPr>
          <p:cNvPr id="20" name="Groupe 19">
            <a:extLst>
              <a:ext uri="{FF2B5EF4-FFF2-40B4-BE49-F238E27FC236}">
                <a16:creationId xmlns:a16="http://schemas.microsoft.com/office/drawing/2014/main" id="{44B9E986-8960-3C98-3D39-685ED3D62ACF}"/>
              </a:ext>
            </a:extLst>
          </p:cNvPr>
          <p:cNvGrpSpPr/>
          <p:nvPr/>
        </p:nvGrpSpPr>
        <p:grpSpPr>
          <a:xfrm>
            <a:off x="23586325" y="3577652"/>
            <a:ext cx="985316" cy="641735"/>
            <a:chOff x="8255990" y="4825314"/>
            <a:chExt cx="2821504" cy="1751730"/>
          </a:xfrm>
        </p:grpSpPr>
        <p:pic>
          <p:nvPicPr>
            <p:cNvPr id="21" name="Image 20" descr="Une image contenant texte&#10;&#10;Description générée automatiquement">
              <a:extLst>
                <a:ext uri="{FF2B5EF4-FFF2-40B4-BE49-F238E27FC236}">
                  <a16:creationId xmlns:a16="http://schemas.microsoft.com/office/drawing/2014/main" id="{E0B65CA6-44E4-DC68-8BDF-A88AB4CE18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69203" y="5174229"/>
              <a:ext cx="2805630" cy="1402815"/>
            </a:xfrm>
            <a:prstGeom prst="rect">
              <a:avLst/>
            </a:prstGeom>
          </p:spPr>
        </p:pic>
        <p:pic>
          <p:nvPicPr>
            <p:cNvPr id="22" name="Image 21">
              <a:extLst>
                <a:ext uri="{FF2B5EF4-FFF2-40B4-BE49-F238E27FC236}">
                  <a16:creationId xmlns:a16="http://schemas.microsoft.com/office/drawing/2014/main" id="{418FE119-AB6F-431E-3BE2-20D1AEE9D0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55990" y="4825314"/>
              <a:ext cx="2821504" cy="348915"/>
            </a:xfrm>
            <a:prstGeom prst="rect">
              <a:avLst/>
            </a:prstGeom>
          </p:spPr>
        </p:pic>
      </p:grpSp>
      <p:sp>
        <p:nvSpPr>
          <p:cNvPr id="2" name="ZoneTexte 1">
            <a:extLst>
              <a:ext uri="{FF2B5EF4-FFF2-40B4-BE49-F238E27FC236}">
                <a16:creationId xmlns:a16="http://schemas.microsoft.com/office/drawing/2014/main" id="{42683265-A8D0-C458-E4BB-DC6AB82FF2AE}"/>
              </a:ext>
            </a:extLst>
          </p:cNvPr>
          <p:cNvSpPr txBox="1"/>
          <p:nvPr/>
        </p:nvSpPr>
        <p:spPr>
          <a:xfrm rot="16200000">
            <a:off x="-360574" y="3775895"/>
            <a:ext cx="2146742" cy="646331"/>
          </a:xfrm>
          <a:prstGeom prst="rect">
            <a:avLst/>
          </a:prstGeom>
          <a:noFill/>
        </p:spPr>
        <p:txBody>
          <a:bodyPr wrap="none" rtlCol="0">
            <a:spAutoFit/>
          </a:bodyPr>
          <a:lstStyle/>
          <a:p>
            <a:r>
              <a:rPr lang="fr-FR" sz="3600" b="1" dirty="0">
                <a:solidFill>
                  <a:srgbClr val="003D53"/>
                </a:solidFill>
                <a:latin typeface="Alegreya Sans Light" panose="00000400000000000000" pitchFamily="2" charset="0"/>
              </a:rPr>
              <a:t>PREMIUM</a:t>
            </a:r>
          </a:p>
        </p:txBody>
      </p:sp>
      <p:cxnSp>
        <p:nvCxnSpPr>
          <p:cNvPr id="10" name="Connecteur droit 9">
            <a:extLst>
              <a:ext uri="{FF2B5EF4-FFF2-40B4-BE49-F238E27FC236}">
                <a16:creationId xmlns:a16="http://schemas.microsoft.com/office/drawing/2014/main" id="{6C8301C6-93DF-93DF-8305-D5D111BE9A4A}"/>
              </a:ext>
            </a:extLst>
          </p:cNvPr>
          <p:cNvCxnSpPr>
            <a:cxnSpLocks/>
          </p:cNvCxnSpPr>
          <p:nvPr/>
        </p:nvCxnSpPr>
        <p:spPr>
          <a:xfrm flipV="1">
            <a:off x="1154551" y="2330245"/>
            <a:ext cx="0" cy="4527755"/>
          </a:xfrm>
          <a:prstGeom prst="line">
            <a:avLst/>
          </a:prstGeom>
          <a:ln>
            <a:solidFill>
              <a:srgbClr val="003D53"/>
            </a:solidFill>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0FC0ACB3-FB4A-E438-E891-FB7EF30923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3429" y="1821434"/>
            <a:ext cx="10185457" cy="4334506"/>
          </a:xfrm>
          <a:prstGeom prst="rect">
            <a:avLst/>
          </a:prstGeom>
        </p:spPr>
      </p:pic>
    </p:spTree>
    <p:extLst>
      <p:ext uri="{BB962C8B-B14F-4D97-AF65-F5344CB8AC3E}">
        <p14:creationId xmlns:p14="http://schemas.microsoft.com/office/powerpoint/2010/main" val="369308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D5BE35-982D-427F-B5C9-3FFB74703F46}"/>
              </a:ext>
            </a:extLst>
          </p:cNvPr>
          <p:cNvSpPr/>
          <p:nvPr/>
        </p:nvSpPr>
        <p:spPr>
          <a:xfrm>
            <a:off x="0" y="982364"/>
            <a:ext cx="1474839" cy="5875636"/>
          </a:xfrm>
          <a:prstGeom prst="rect">
            <a:avLst/>
          </a:prstGeom>
          <a:solidFill>
            <a:srgbClr val="FFF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160C3C53-779C-B768-48F6-9BD4CC76426C}"/>
              </a:ext>
            </a:extLst>
          </p:cNvPr>
          <p:cNvSpPr txBox="1"/>
          <p:nvPr/>
        </p:nvSpPr>
        <p:spPr>
          <a:xfrm>
            <a:off x="112281" y="209244"/>
            <a:ext cx="4288353" cy="646331"/>
          </a:xfrm>
          <a:prstGeom prst="rect">
            <a:avLst/>
          </a:prstGeom>
          <a:noFill/>
        </p:spPr>
        <p:txBody>
          <a:bodyPr wrap="none" rtlCol="0">
            <a:spAutoFit/>
          </a:bodyPr>
          <a:lstStyle/>
          <a:p>
            <a:r>
              <a:rPr lang="fr-FR" sz="3600" b="1" dirty="0">
                <a:solidFill>
                  <a:srgbClr val="003D53"/>
                </a:solidFill>
                <a:latin typeface="Alegreya Sans Light" panose="00000400000000000000" pitchFamily="2" charset="0"/>
              </a:rPr>
              <a:t>UNE OFFRE COMPLETE </a:t>
            </a:r>
          </a:p>
        </p:txBody>
      </p:sp>
      <p:cxnSp>
        <p:nvCxnSpPr>
          <p:cNvPr id="6" name="Connecteur droit 5">
            <a:extLst>
              <a:ext uri="{FF2B5EF4-FFF2-40B4-BE49-F238E27FC236}">
                <a16:creationId xmlns:a16="http://schemas.microsoft.com/office/drawing/2014/main" id="{0EAC8A16-7B55-ED4E-7B2E-19D8EEE42951}"/>
              </a:ext>
            </a:extLst>
          </p:cNvPr>
          <p:cNvCxnSpPr>
            <a:cxnSpLocks/>
          </p:cNvCxnSpPr>
          <p:nvPr/>
        </p:nvCxnSpPr>
        <p:spPr>
          <a:xfrm>
            <a:off x="-8114" y="809409"/>
            <a:ext cx="5605849" cy="0"/>
          </a:xfrm>
          <a:prstGeom prst="line">
            <a:avLst/>
          </a:prstGeom>
          <a:ln>
            <a:solidFill>
              <a:srgbClr val="003D53"/>
            </a:solidFill>
          </a:ln>
        </p:spPr>
        <p:style>
          <a:lnRef idx="1">
            <a:schemeClr val="accent1"/>
          </a:lnRef>
          <a:fillRef idx="0">
            <a:schemeClr val="accent1"/>
          </a:fillRef>
          <a:effectRef idx="0">
            <a:schemeClr val="accent1"/>
          </a:effectRef>
          <a:fontRef idx="minor">
            <a:schemeClr val="tx1"/>
          </a:fontRef>
        </p:style>
      </p:cxnSp>
      <p:grpSp>
        <p:nvGrpSpPr>
          <p:cNvPr id="20" name="Groupe 19">
            <a:extLst>
              <a:ext uri="{FF2B5EF4-FFF2-40B4-BE49-F238E27FC236}">
                <a16:creationId xmlns:a16="http://schemas.microsoft.com/office/drawing/2014/main" id="{44B9E986-8960-3C98-3D39-685ED3D62ACF}"/>
              </a:ext>
            </a:extLst>
          </p:cNvPr>
          <p:cNvGrpSpPr/>
          <p:nvPr/>
        </p:nvGrpSpPr>
        <p:grpSpPr>
          <a:xfrm>
            <a:off x="23586325" y="3577652"/>
            <a:ext cx="985316" cy="641735"/>
            <a:chOff x="8255990" y="4825314"/>
            <a:chExt cx="2821504" cy="1751730"/>
          </a:xfrm>
        </p:grpSpPr>
        <p:pic>
          <p:nvPicPr>
            <p:cNvPr id="21" name="Image 20" descr="Une image contenant texte&#10;&#10;Description générée automatiquement">
              <a:extLst>
                <a:ext uri="{FF2B5EF4-FFF2-40B4-BE49-F238E27FC236}">
                  <a16:creationId xmlns:a16="http://schemas.microsoft.com/office/drawing/2014/main" id="{E0B65CA6-44E4-DC68-8BDF-A88AB4CE18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69203" y="5174229"/>
              <a:ext cx="2805630" cy="1402815"/>
            </a:xfrm>
            <a:prstGeom prst="rect">
              <a:avLst/>
            </a:prstGeom>
          </p:spPr>
        </p:pic>
        <p:pic>
          <p:nvPicPr>
            <p:cNvPr id="22" name="Image 21">
              <a:extLst>
                <a:ext uri="{FF2B5EF4-FFF2-40B4-BE49-F238E27FC236}">
                  <a16:creationId xmlns:a16="http://schemas.microsoft.com/office/drawing/2014/main" id="{418FE119-AB6F-431E-3BE2-20D1AEE9D0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55990" y="4825314"/>
              <a:ext cx="2821504" cy="348915"/>
            </a:xfrm>
            <a:prstGeom prst="rect">
              <a:avLst/>
            </a:prstGeom>
          </p:spPr>
        </p:pic>
      </p:grpSp>
      <p:sp>
        <p:nvSpPr>
          <p:cNvPr id="2" name="ZoneTexte 1">
            <a:extLst>
              <a:ext uri="{FF2B5EF4-FFF2-40B4-BE49-F238E27FC236}">
                <a16:creationId xmlns:a16="http://schemas.microsoft.com/office/drawing/2014/main" id="{42683265-A8D0-C458-E4BB-DC6AB82FF2AE}"/>
              </a:ext>
            </a:extLst>
          </p:cNvPr>
          <p:cNvSpPr txBox="1"/>
          <p:nvPr/>
        </p:nvSpPr>
        <p:spPr>
          <a:xfrm rot="16200000">
            <a:off x="-835864" y="3775895"/>
            <a:ext cx="3097323" cy="646331"/>
          </a:xfrm>
          <a:prstGeom prst="rect">
            <a:avLst/>
          </a:prstGeom>
          <a:noFill/>
        </p:spPr>
        <p:txBody>
          <a:bodyPr wrap="none" rtlCol="0">
            <a:spAutoFit/>
          </a:bodyPr>
          <a:lstStyle/>
          <a:p>
            <a:r>
              <a:rPr lang="fr-FR" sz="3600" b="1" dirty="0">
                <a:solidFill>
                  <a:srgbClr val="003D53"/>
                </a:solidFill>
                <a:latin typeface="Alegreya Sans Light" panose="00000400000000000000" pitchFamily="2" charset="0"/>
              </a:rPr>
              <a:t>EFFERVESCENTS</a:t>
            </a:r>
          </a:p>
        </p:txBody>
      </p:sp>
      <p:cxnSp>
        <p:nvCxnSpPr>
          <p:cNvPr id="10" name="Connecteur droit 9">
            <a:extLst>
              <a:ext uri="{FF2B5EF4-FFF2-40B4-BE49-F238E27FC236}">
                <a16:creationId xmlns:a16="http://schemas.microsoft.com/office/drawing/2014/main" id="{6C8301C6-93DF-93DF-8305-D5D111BE9A4A}"/>
              </a:ext>
            </a:extLst>
          </p:cNvPr>
          <p:cNvCxnSpPr>
            <a:cxnSpLocks/>
          </p:cNvCxnSpPr>
          <p:nvPr/>
        </p:nvCxnSpPr>
        <p:spPr>
          <a:xfrm flipV="1">
            <a:off x="1154551" y="2330245"/>
            <a:ext cx="0" cy="4527755"/>
          </a:xfrm>
          <a:prstGeom prst="line">
            <a:avLst/>
          </a:prstGeom>
          <a:ln>
            <a:solidFill>
              <a:srgbClr val="003D53"/>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DA72C5-B39E-8F85-6C09-F39450B601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8110" y="1205017"/>
            <a:ext cx="6177229" cy="5202685"/>
          </a:xfrm>
          <a:prstGeom prst="rect">
            <a:avLst/>
          </a:prstGeom>
        </p:spPr>
      </p:pic>
    </p:spTree>
    <p:extLst>
      <p:ext uri="{BB962C8B-B14F-4D97-AF65-F5344CB8AC3E}">
        <p14:creationId xmlns:p14="http://schemas.microsoft.com/office/powerpoint/2010/main" val="702845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7936E2-2992-6F27-D5A7-CE7CB273AF24}"/>
              </a:ext>
            </a:extLst>
          </p:cNvPr>
          <p:cNvSpPr/>
          <p:nvPr/>
        </p:nvSpPr>
        <p:spPr>
          <a:xfrm>
            <a:off x="2665468" y="5546271"/>
            <a:ext cx="1434518" cy="876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9F6D68D-AE72-B161-907D-AFD74418E0F8}"/>
              </a:ext>
            </a:extLst>
          </p:cNvPr>
          <p:cNvSpPr/>
          <p:nvPr/>
        </p:nvSpPr>
        <p:spPr>
          <a:xfrm>
            <a:off x="0" y="0"/>
            <a:ext cx="5878883" cy="6858000"/>
          </a:xfrm>
          <a:prstGeom prst="rect">
            <a:avLst/>
          </a:prstGeom>
          <a:solidFill>
            <a:srgbClr val="F7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C997FB8-5475-9DF3-48F0-5BE2921D85F0}"/>
              </a:ext>
            </a:extLst>
          </p:cNvPr>
          <p:cNvSpPr txBox="1"/>
          <p:nvPr/>
        </p:nvSpPr>
        <p:spPr>
          <a:xfrm>
            <a:off x="5187074" y="2551837"/>
            <a:ext cx="759333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i="0" u="none" strike="noStrike" kern="1200" cap="none" spc="0" normalizeH="0" baseline="0" noProof="0" dirty="0">
                <a:ln>
                  <a:noFill/>
                </a:ln>
                <a:solidFill>
                  <a:srgbClr val="003D53"/>
                </a:solidFill>
                <a:effectLst/>
                <a:uLnTx/>
                <a:uFillTx/>
                <a:latin typeface="Bebas Neue" panose="020B0606020202050201" pitchFamily="34" charset="0"/>
                <a:ea typeface="+mn-ea"/>
                <a:cs typeface="+mn-cs"/>
              </a:rPr>
              <a:t>Le 1</a:t>
            </a:r>
            <a:r>
              <a:rPr kumimoji="0" lang="fr-FR" sz="5400" i="0" u="none" strike="noStrike" kern="1200" cap="none" spc="0" normalizeH="0" baseline="30000" noProof="0" dirty="0">
                <a:ln>
                  <a:noFill/>
                </a:ln>
                <a:solidFill>
                  <a:srgbClr val="003D53"/>
                </a:solidFill>
                <a:effectLst/>
                <a:uLnTx/>
                <a:uFillTx/>
                <a:latin typeface="Bebas Neue" panose="020B0606020202050201" pitchFamily="34" charset="0"/>
                <a:ea typeface="+mn-ea"/>
                <a:cs typeface="+mn-cs"/>
              </a:rPr>
              <a:t>er</a:t>
            </a:r>
            <a:r>
              <a:rPr kumimoji="0" lang="fr-FR" sz="5400" i="0" u="none" strike="noStrike" kern="1200" cap="none" spc="0" normalizeH="0" baseline="0" noProof="0" dirty="0">
                <a:ln>
                  <a:noFill/>
                </a:ln>
                <a:solidFill>
                  <a:srgbClr val="003D53"/>
                </a:solidFill>
                <a:effectLst/>
                <a:uLnTx/>
                <a:uFillTx/>
                <a:latin typeface="Bebas Neue" panose="020B0606020202050201" pitchFamily="34" charset="0"/>
                <a:ea typeface="+mn-ea"/>
                <a:cs typeface="+mn-cs"/>
              </a:rPr>
              <a:t> château au monde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i="0" u="none" strike="noStrike" kern="1200" cap="none" spc="0" normalizeH="0" baseline="0" noProof="0" dirty="0">
                <a:ln>
                  <a:noFill/>
                </a:ln>
                <a:solidFill>
                  <a:srgbClr val="003D53"/>
                </a:solidFill>
                <a:effectLst/>
                <a:uLnTx/>
                <a:uFillTx/>
                <a:latin typeface="Bebas Neue" panose="020B0606020202050201" pitchFamily="34" charset="0"/>
                <a:ea typeface="+mn-ea"/>
                <a:cs typeface="+mn-cs"/>
              </a:rPr>
              <a:t>dédié au sans alcool</a:t>
            </a:r>
          </a:p>
        </p:txBody>
      </p:sp>
      <p:cxnSp>
        <p:nvCxnSpPr>
          <p:cNvPr id="3" name="Connecteur droit 2">
            <a:extLst>
              <a:ext uri="{FF2B5EF4-FFF2-40B4-BE49-F238E27FC236}">
                <a16:creationId xmlns:a16="http://schemas.microsoft.com/office/drawing/2014/main" id="{18D303C1-4F7D-6179-D8F8-05A744F2DC00}"/>
              </a:ext>
            </a:extLst>
          </p:cNvPr>
          <p:cNvCxnSpPr>
            <a:cxnSpLocks/>
          </p:cNvCxnSpPr>
          <p:nvPr/>
        </p:nvCxnSpPr>
        <p:spPr>
          <a:xfrm>
            <a:off x="7372478" y="3366298"/>
            <a:ext cx="4819522" cy="0"/>
          </a:xfrm>
          <a:prstGeom prst="line">
            <a:avLst/>
          </a:prstGeom>
          <a:ln>
            <a:solidFill>
              <a:srgbClr val="003D53"/>
            </a:solidFill>
          </a:ln>
        </p:spPr>
        <p:style>
          <a:lnRef idx="1">
            <a:schemeClr val="accent1"/>
          </a:lnRef>
          <a:fillRef idx="0">
            <a:schemeClr val="accent1"/>
          </a:fillRef>
          <a:effectRef idx="0">
            <a:schemeClr val="accent1"/>
          </a:effectRef>
          <a:fontRef idx="minor">
            <a:schemeClr val="tx1"/>
          </a:fontRef>
        </p:style>
      </p:cxnSp>
      <p:pic>
        <p:nvPicPr>
          <p:cNvPr id="10" name="Image 9" descr="Une image contenant arbre, extérieur, herbe, plante&#10;&#10;Description générée automatiquement">
            <a:extLst>
              <a:ext uri="{FF2B5EF4-FFF2-40B4-BE49-F238E27FC236}">
                <a16:creationId xmlns:a16="http://schemas.microsoft.com/office/drawing/2014/main" id="{698624AE-E68C-F24D-6330-6732035144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69310"/>
            <a:ext cx="5878883" cy="3911888"/>
          </a:xfrm>
          <a:prstGeom prst="rect">
            <a:avLst/>
          </a:prstGeom>
        </p:spPr>
      </p:pic>
    </p:spTree>
    <p:extLst>
      <p:ext uri="{BB962C8B-B14F-4D97-AF65-F5344CB8AC3E}">
        <p14:creationId xmlns:p14="http://schemas.microsoft.com/office/powerpoint/2010/main" val="3013511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98D89E50-FAFF-3EF7-85E8-562345EA2C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44564" y="723902"/>
            <a:ext cx="5093333" cy="3398715"/>
          </a:xfrm>
          <a:prstGeom prst="rect">
            <a:avLst/>
          </a:prstGeom>
        </p:spPr>
      </p:pic>
      <p:pic>
        <p:nvPicPr>
          <p:cNvPr id="18" name="Image 17">
            <a:extLst>
              <a:ext uri="{FF2B5EF4-FFF2-40B4-BE49-F238E27FC236}">
                <a16:creationId xmlns:a16="http://schemas.microsoft.com/office/drawing/2014/main" id="{C83BBB21-11A4-C317-FD15-4CF37849E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0889" y="4203167"/>
            <a:ext cx="3297008" cy="2434482"/>
          </a:xfrm>
          <a:prstGeom prst="rect">
            <a:avLst/>
          </a:prstGeom>
        </p:spPr>
      </p:pic>
      <p:pic>
        <p:nvPicPr>
          <p:cNvPr id="20" name="Image 19" descr="Une image contenant extérieur, arbre, personne, plante&#10;&#10;Description générée automatiquement">
            <a:extLst>
              <a:ext uri="{FF2B5EF4-FFF2-40B4-BE49-F238E27FC236}">
                <a16:creationId xmlns:a16="http://schemas.microsoft.com/office/drawing/2014/main" id="{3E0DFAA4-CD73-BD35-ABBD-FF988D6E2F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4322" y="723903"/>
            <a:ext cx="3963969" cy="5951487"/>
          </a:xfrm>
          <a:prstGeom prst="rect">
            <a:avLst/>
          </a:prstGeom>
        </p:spPr>
      </p:pic>
      <p:pic>
        <p:nvPicPr>
          <p:cNvPr id="22" name="Image 21" descr="Une image contenant personne, buvant&#10;&#10;Description générée automatiquement">
            <a:extLst>
              <a:ext uri="{FF2B5EF4-FFF2-40B4-BE49-F238E27FC236}">
                <a16:creationId xmlns:a16="http://schemas.microsoft.com/office/drawing/2014/main" id="{0583B186-2F86-C21D-0002-E5441A7659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64170" y="720990"/>
            <a:ext cx="1973507" cy="2786946"/>
          </a:xfrm>
          <a:prstGeom prst="rect">
            <a:avLst/>
          </a:prstGeom>
        </p:spPr>
      </p:pic>
      <p:pic>
        <p:nvPicPr>
          <p:cNvPr id="24" name="Image 23" descr="Une image contenant personne, extérieur&#10;&#10;Description générée automatiquement">
            <a:extLst>
              <a:ext uri="{FF2B5EF4-FFF2-40B4-BE49-F238E27FC236}">
                <a16:creationId xmlns:a16="http://schemas.microsoft.com/office/drawing/2014/main" id="{E59A1793-5E79-4D62-4CD9-DB396ABA0F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44564" y="4184118"/>
            <a:ext cx="1670052" cy="2472584"/>
          </a:xfrm>
          <a:prstGeom prst="rect">
            <a:avLst/>
          </a:prstGeom>
        </p:spPr>
      </p:pic>
      <p:pic>
        <p:nvPicPr>
          <p:cNvPr id="26" name="Image 25">
            <a:extLst>
              <a:ext uri="{FF2B5EF4-FFF2-40B4-BE49-F238E27FC236}">
                <a16:creationId xmlns:a16="http://schemas.microsoft.com/office/drawing/2014/main" id="{65FD3F1D-8A82-2CD6-E326-25A6FC129E6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64170" y="3674634"/>
            <a:ext cx="1973507" cy="2963016"/>
          </a:xfrm>
          <a:prstGeom prst="rect">
            <a:avLst/>
          </a:prstGeom>
        </p:spPr>
      </p:pic>
      <p:sp>
        <p:nvSpPr>
          <p:cNvPr id="2" name="Google Shape;828;p4">
            <a:extLst>
              <a:ext uri="{FF2B5EF4-FFF2-40B4-BE49-F238E27FC236}">
                <a16:creationId xmlns:a16="http://schemas.microsoft.com/office/drawing/2014/main" id="{3A606997-E76F-88C7-408F-D66F6A2D1A05}"/>
              </a:ext>
            </a:extLst>
          </p:cNvPr>
          <p:cNvSpPr txBox="1"/>
          <p:nvPr/>
        </p:nvSpPr>
        <p:spPr>
          <a:xfrm>
            <a:off x="0" y="0"/>
            <a:ext cx="8927432" cy="492416"/>
          </a:xfrm>
          <a:prstGeom prst="rect">
            <a:avLst/>
          </a:prstGeom>
          <a:noFill/>
          <a:ln>
            <a:noFill/>
          </a:ln>
        </p:spPr>
        <p:txBody>
          <a:bodyPr spcFirstLastPara="1" wrap="square" lIns="60950" tIns="30467" rIns="60950" bIns="30467"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003D53"/>
                </a:solidFill>
                <a:latin typeface="Alegreya Sans Light" panose="00000400000000000000" pitchFamily="2" charset="0"/>
                <a:sym typeface="DM Serif Display"/>
              </a:rPr>
              <a:t>PREMIER CHÂTEAU AU MONDE DIDIE AU SANS ALCOOL</a:t>
            </a:r>
            <a:endParaRPr sz="2800" b="1" dirty="0">
              <a:solidFill>
                <a:srgbClr val="003D53"/>
              </a:solidFill>
              <a:latin typeface="Alegreya Sans Light" panose="00000400000000000000" pitchFamily="2" charset="0"/>
            </a:endParaRPr>
          </a:p>
        </p:txBody>
      </p:sp>
    </p:spTree>
    <p:extLst>
      <p:ext uri="{BB962C8B-B14F-4D97-AF65-F5344CB8AC3E}">
        <p14:creationId xmlns:p14="http://schemas.microsoft.com/office/powerpoint/2010/main" val="4134093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FD5842-C7D3-7C25-A28F-2C3C5CCBF0B7}"/>
              </a:ext>
            </a:extLst>
          </p:cNvPr>
          <p:cNvSpPr/>
          <p:nvPr/>
        </p:nvSpPr>
        <p:spPr>
          <a:xfrm>
            <a:off x="5171302" y="2007974"/>
            <a:ext cx="7020697" cy="2366318"/>
          </a:xfrm>
          <a:prstGeom prst="rect">
            <a:avLst/>
          </a:prstGeom>
          <a:solidFill>
            <a:srgbClr val="FF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21AF8966-FF46-B3F1-DD29-5D68E7FE5EAA}"/>
              </a:ext>
            </a:extLst>
          </p:cNvPr>
          <p:cNvSpPr txBox="1"/>
          <p:nvPr/>
        </p:nvSpPr>
        <p:spPr>
          <a:xfrm>
            <a:off x="5240809" y="2073729"/>
            <a:ext cx="239039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003D53"/>
                </a:solidFill>
                <a:effectLst/>
                <a:uLnTx/>
                <a:uFillTx/>
                <a:latin typeface="Alegreya Sans Light" panose="00000400000000000000" pitchFamily="2" charset="0"/>
                <a:ea typeface="+mn-ea"/>
                <a:cs typeface="+mn-cs"/>
              </a:rPr>
              <a:t>LE CONCEPT</a:t>
            </a:r>
          </a:p>
        </p:txBody>
      </p:sp>
      <p:sp>
        <p:nvSpPr>
          <p:cNvPr id="3" name="ZoneTexte 2">
            <a:extLst>
              <a:ext uri="{FF2B5EF4-FFF2-40B4-BE49-F238E27FC236}">
                <a16:creationId xmlns:a16="http://schemas.microsoft.com/office/drawing/2014/main" id="{A7D0AFE4-A05C-022A-2ED2-3DB9CE87DCDC}"/>
              </a:ext>
            </a:extLst>
          </p:cNvPr>
          <p:cNvSpPr txBox="1"/>
          <p:nvPr/>
        </p:nvSpPr>
        <p:spPr>
          <a:xfrm>
            <a:off x="5240808" y="2988604"/>
            <a:ext cx="6250975"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legreya Sans Light" panose="00000400000000000000" pitchFamily="2" charset="0"/>
                <a:ea typeface="+mn-ea"/>
                <a:cs typeface="+mn-cs"/>
              </a:rPr>
              <a:t>L’ambition de Petit Béret depuis sa création : ouvrir la filière viticole à tous les consommateurs de la planète, même à ceux qui ne consomment pas </a:t>
            </a:r>
            <a:r>
              <a:rPr lang="fr-FR" sz="1400" dirty="0">
                <a:solidFill>
                  <a:prstClr val="black"/>
                </a:solidFill>
                <a:latin typeface="Alegreya Sans Light" panose="00000400000000000000" pitchFamily="2" charset="0"/>
              </a:rPr>
              <a:t>d</a:t>
            </a:r>
            <a:r>
              <a:rPr kumimoji="0" lang="fr-FR" sz="1400" b="0" i="0" u="none" strike="noStrike" kern="1200" cap="none" spc="0" normalizeH="0" baseline="0" noProof="0" dirty="0">
                <a:ln>
                  <a:noFill/>
                </a:ln>
                <a:solidFill>
                  <a:prstClr val="black"/>
                </a:solidFill>
                <a:effectLst/>
                <a:uLnTx/>
                <a:uFillTx/>
                <a:latin typeface="Alegreya Sans Light" panose="00000400000000000000" pitchFamily="2" charset="0"/>
                <a:ea typeface="+mn-ea"/>
                <a:cs typeface="+mn-cs"/>
              </a:rPr>
              <a:t>’alcool.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prstClr val="black"/>
                </a:solidFill>
                <a:latin typeface="Alegreya Sans Light" panose="00000400000000000000" pitchFamily="2" charset="0"/>
              </a:rPr>
              <a:t>Quoi de plus naturel de pousser l’expérience et d’ouvrir les portes de leur savoir faire.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legreya Sans Light" panose="00000400000000000000" pitchFamily="2" charset="0"/>
                <a:ea typeface="+mn-ea"/>
                <a:cs typeface="+mn-cs"/>
              </a:rPr>
              <a:t>En proposant </a:t>
            </a:r>
            <a:r>
              <a:rPr lang="fr-FR" sz="1400" dirty="0">
                <a:solidFill>
                  <a:prstClr val="black"/>
                </a:solidFill>
                <a:latin typeface="Alegreya Sans Light" panose="00000400000000000000" pitchFamily="2" charset="0"/>
              </a:rPr>
              <a:t>des</a:t>
            </a:r>
            <a:r>
              <a:rPr kumimoji="0" lang="fr-FR" sz="1400" b="0" i="0" u="none" strike="noStrike" kern="1200" cap="none" spc="0" normalizeH="0" baseline="0" noProof="0" dirty="0">
                <a:ln>
                  <a:noFill/>
                </a:ln>
                <a:solidFill>
                  <a:prstClr val="black"/>
                </a:solidFill>
                <a:effectLst/>
                <a:uLnTx/>
                <a:uFillTx/>
                <a:latin typeface="Alegreya Sans Light" panose="00000400000000000000" pitchFamily="2" charset="0"/>
                <a:ea typeface="+mn-ea"/>
                <a:cs typeface="+mn-cs"/>
              </a:rPr>
              <a:t> parcours Oenotouristiques uniques qui démarreront au cœur de la vigne</a:t>
            </a:r>
            <a:r>
              <a:rPr lang="fr-FR" sz="1400" dirty="0">
                <a:solidFill>
                  <a:prstClr val="black"/>
                </a:solidFill>
                <a:latin typeface="Alegreya Sans Light" panose="00000400000000000000" pitchFamily="2" charset="0"/>
              </a:rPr>
              <a:t> pour terminer sur des accords mets et sans alcool.</a:t>
            </a:r>
            <a:endParaRPr kumimoji="0" lang="fr-FR" sz="1400" b="0" i="0" u="none" strike="noStrike" kern="1200" cap="none" spc="0" normalizeH="0" baseline="0" noProof="0" dirty="0">
              <a:ln>
                <a:noFill/>
              </a:ln>
              <a:solidFill>
                <a:prstClr val="black"/>
              </a:solidFill>
              <a:effectLst/>
              <a:uLnTx/>
              <a:uFillTx/>
              <a:latin typeface="Alegreya Sans Light" panose="00000400000000000000" pitchFamily="2" charset="0"/>
              <a:ea typeface="+mn-ea"/>
              <a:cs typeface="+mn-cs"/>
            </a:endParaRPr>
          </a:p>
        </p:txBody>
      </p:sp>
      <p:cxnSp>
        <p:nvCxnSpPr>
          <p:cNvPr id="10" name="Connecteur droit 9">
            <a:extLst>
              <a:ext uri="{FF2B5EF4-FFF2-40B4-BE49-F238E27FC236}">
                <a16:creationId xmlns:a16="http://schemas.microsoft.com/office/drawing/2014/main" id="{A4CBC3E4-A9D3-B162-DF29-D755034A8AE7}"/>
              </a:ext>
            </a:extLst>
          </p:cNvPr>
          <p:cNvCxnSpPr>
            <a:cxnSpLocks/>
          </p:cNvCxnSpPr>
          <p:nvPr/>
        </p:nvCxnSpPr>
        <p:spPr>
          <a:xfrm>
            <a:off x="6586151" y="2720060"/>
            <a:ext cx="5605849" cy="0"/>
          </a:xfrm>
          <a:prstGeom prst="line">
            <a:avLst/>
          </a:prstGeom>
          <a:ln>
            <a:solidFill>
              <a:srgbClr val="003D53"/>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2CE0608A-9F30-2470-4B61-33436D65CC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8852"/>
            <a:ext cx="5011679" cy="3334839"/>
          </a:xfrm>
          <a:prstGeom prst="rect">
            <a:avLst/>
          </a:prstGeom>
        </p:spPr>
      </p:pic>
      <p:pic>
        <p:nvPicPr>
          <p:cNvPr id="11" name="Image 10" descr="Une image contenant arbre, extérieur, herbe, maison&#10;&#10;Description générée automatiquement">
            <a:extLst>
              <a:ext uri="{FF2B5EF4-FFF2-40B4-BE49-F238E27FC236}">
                <a16:creationId xmlns:a16="http://schemas.microsoft.com/office/drawing/2014/main" id="{51BCB63F-2133-48EF-8592-CBE43409C3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433691"/>
            <a:ext cx="5011679" cy="3334839"/>
          </a:xfrm>
          <a:prstGeom prst="rect">
            <a:avLst/>
          </a:prstGeom>
        </p:spPr>
      </p:pic>
    </p:spTree>
    <p:extLst>
      <p:ext uri="{BB962C8B-B14F-4D97-AF65-F5344CB8AC3E}">
        <p14:creationId xmlns:p14="http://schemas.microsoft.com/office/powerpoint/2010/main" val="69227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76AEAD9-799D-D8DA-817B-41D98C3E3232}"/>
              </a:ext>
            </a:extLst>
          </p:cNvPr>
          <p:cNvSpPr/>
          <p:nvPr/>
        </p:nvSpPr>
        <p:spPr>
          <a:xfrm>
            <a:off x="1934461" y="26941"/>
            <a:ext cx="2781567" cy="6858000"/>
          </a:xfrm>
          <a:prstGeom prst="rect">
            <a:avLst/>
          </a:prstGeom>
          <a:solidFill>
            <a:srgbClr val="FFF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21AF8966-FF46-B3F1-DD29-5D68E7FE5EAA}"/>
              </a:ext>
            </a:extLst>
          </p:cNvPr>
          <p:cNvSpPr txBox="1"/>
          <p:nvPr/>
        </p:nvSpPr>
        <p:spPr>
          <a:xfrm rot="16200000">
            <a:off x="-338962" y="4080632"/>
            <a:ext cx="2449710" cy="1200329"/>
          </a:xfrm>
          <a:prstGeom prst="rect">
            <a:avLst/>
          </a:prstGeom>
          <a:noFill/>
        </p:spPr>
        <p:txBody>
          <a:bodyPr wrap="none" rtlCol="0">
            <a:spAutoFit/>
          </a:bodyPr>
          <a:lstStyle/>
          <a:p>
            <a:r>
              <a:rPr lang="fr-FR" sz="3600" b="1" dirty="0">
                <a:solidFill>
                  <a:srgbClr val="003D53"/>
                </a:solidFill>
                <a:latin typeface="Alegreya Sans Light" panose="00000400000000000000" pitchFamily="2" charset="0"/>
              </a:rPr>
              <a:t>ECOLE DE </a:t>
            </a:r>
          </a:p>
          <a:p>
            <a:r>
              <a:rPr lang="fr-FR" sz="3600" b="1" dirty="0">
                <a:solidFill>
                  <a:srgbClr val="003D53"/>
                </a:solidFill>
                <a:latin typeface="Alegreya Sans Light" panose="00000400000000000000" pitchFamily="2" charset="0"/>
              </a:rPr>
              <a:t>FORMATION</a:t>
            </a:r>
          </a:p>
        </p:txBody>
      </p:sp>
      <p:cxnSp>
        <p:nvCxnSpPr>
          <p:cNvPr id="10" name="Connecteur droit 9">
            <a:extLst>
              <a:ext uri="{FF2B5EF4-FFF2-40B4-BE49-F238E27FC236}">
                <a16:creationId xmlns:a16="http://schemas.microsoft.com/office/drawing/2014/main" id="{A4CBC3E4-A9D3-B162-DF29-D755034A8AE7}"/>
              </a:ext>
            </a:extLst>
          </p:cNvPr>
          <p:cNvCxnSpPr>
            <a:cxnSpLocks/>
          </p:cNvCxnSpPr>
          <p:nvPr/>
        </p:nvCxnSpPr>
        <p:spPr>
          <a:xfrm flipV="1">
            <a:off x="885893" y="3546746"/>
            <a:ext cx="0" cy="3311254"/>
          </a:xfrm>
          <a:prstGeom prst="line">
            <a:avLst/>
          </a:prstGeom>
          <a:ln>
            <a:solidFill>
              <a:srgbClr val="003D53"/>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18C49A45-7C3C-873B-08EC-86BF0256015C}"/>
              </a:ext>
            </a:extLst>
          </p:cNvPr>
          <p:cNvSpPr txBox="1"/>
          <p:nvPr/>
        </p:nvSpPr>
        <p:spPr>
          <a:xfrm>
            <a:off x="1844460" y="2305615"/>
            <a:ext cx="5455082" cy="2462213"/>
          </a:xfrm>
          <a:prstGeom prst="rect">
            <a:avLst/>
          </a:prstGeom>
          <a:noFill/>
        </p:spPr>
        <p:txBody>
          <a:bodyPr wrap="square">
            <a:spAutoFit/>
          </a:bodyPr>
          <a:lstStyle/>
          <a:p>
            <a:r>
              <a:rPr lang="fr-FR" sz="1400" dirty="0">
                <a:latin typeface="Alegreya Sans Light" panose="00000400000000000000" pitchFamily="2" charset="0"/>
              </a:rPr>
              <a:t>Le sans alcool est une poche de croissance pour les établissements. </a:t>
            </a:r>
          </a:p>
          <a:p>
            <a:r>
              <a:rPr lang="fr-FR" sz="1400" dirty="0">
                <a:latin typeface="Alegreya Sans Light" panose="00000400000000000000" pitchFamily="2" charset="0"/>
              </a:rPr>
              <a:t>De plus en plus de sommeliers en ont conscience et  proposent à leur carte des accords mets et sans alcool pour répondre à la demande croissante. </a:t>
            </a:r>
          </a:p>
          <a:p>
            <a:endParaRPr lang="fr-FR" sz="1400" dirty="0">
              <a:latin typeface="Alegreya Sans Light" panose="00000400000000000000" pitchFamily="2" charset="0"/>
            </a:endParaRPr>
          </a:p>
          <a:p>
            <a:r>
              <a:rPr lang="fr-FR" sz="1400" dirty="0">
                <a:latin typeface="Alegreya Sans Light" panose="00000400000000000000" pitchFamily="2" charset="0"/>
              </a:rPr>
              <a:t>Aucune école de sommellerie n’intègre aujourd’hui dans leur programme de formation, la prise en charge de ces non consommateurs d’alcool.</a:t>
            </a:r>
          </a:p>
          <a:p>
            <a:endParaRPr lang="fr-FR" sz="1400" dirty="0">
              <a:latin typeface="Alegreya Sans Light" panose="00000400000000000000" pitchFamily="2" charset="0"/>
            </a:endParaRPr>
          </a:p>
          <a:p>
            <a:r>
              <a:rPr lang="fr-FR" sz="1400" dirty="0">
                <a:latin typeface="Alegreya Sans Light" panose="00000400000000000000" pitchFamily="2" charset="0"/>
              </a:rPr>
              <a:t>Petit Béret va accompagner la montée en compétence des sommeliers et </a:t>
            </a:r>
            <a:r>
              <a:rPr lang="fr-FR" sz="1400" dirty="0" err="1">
                <a:latin typeface="Alegreya Sans Light" panose="00000400000000000000" pitchFamily="2" charset="0"/>
              </a:rPr>
              <a:t>mixologues</a:t>
            </a:r>
            <a:r>
              <a:rPr lang="fr-FR" sz="1400" dirty="0">
                <a:latin typeface="Alegreya Sans Light" panose="00000400000000000000" pitchFamily="2" charset="0"/>
              </a:rPr>
              <a:t> à travers des programmes de formations personnalisés.</a:t>
            </a:r>
          </a:p>
          <a:p>
            <a:r>
              <a:rPr lang="fr-FR" sz="1400" dirty="0">
                <a:latin typeface="Alegreya Sans Light" panose="00000400000000000000" pitchFamily="2" charset="0"/>
              </a:rPr>
              <a:t>Au château ou en </a:t>
            </a:r>
            <a:r>
              <a:rPr lang="fr-FR" sz="1400" dirty="0" err="1">
                <a:latin typeface="Alegreya Sans Light" panose="00000400000000000000" pitchFamily="2" charset="0"/>
              </a:rPr>
              <a:t>visio</a:t>
            </a:r>
            <a:r>
              <a:rPr lang="fr-FR" sz="1400" dirty="0">
                <a:latin typeface="Alegreya Sans Light" panose="00000400000000000000" pitchFamily="2" charset="0"/>
              </a:rPr>
              <a:t> pour répondre à tous les besoins.</a:t>
            </a:r>
            <a:endParaRPr lang="fr-FR" sz="1200" dirty="0">
              <a:latin typeface="Alegreya Sans Light" panose="00000400000000000000" pitchFamily="2" charset="0"/>
            </a:endParaRPr>
          </a:p>
          <a:p>
            <a:endParaRPr lang="fr-FR" sz="1400" dirty="0">
              <a:latin typeface="Alegreya Sans Light" panose="00000400000000000000" pitchFamily="2" charset="0"/>
            </a:endParaRPr>
          </a:p>
        </p:txBody>
      </p:sp>
      <p:pic>
        <p:nvPicPr>
          <p:cNvPr id="3" name="Image 2" descr="Une image contenant plante&#10;&#10;Description générée automatiquement">
            <a:extLst>
              <a:ext uri="{FF2B5EF4-FFF2-40B4-BE49-F238E27FC236}">
                <a16:creationId xmlns:a16="http://schemas.microsoft.com/office/drawing/2014/main" id="{8E37EC4C-8A9F-0AEF-7E2A-B1F666BBA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4175944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AC9ED7-2678-35FE-C379-97492AE99AB6}"/>
              </a:ext>
            </a:extLst>
          </p:cNvPr>
          <p:cNvSpPr/>
          <p:nvPr/>
        </p:nvSpPr>
        <p:spPr>
          <a:xfrm>
            <a:off x="3473667" y="0"/>
            <a:ext cx="2781567" cy="6858000"/>
          </a:xfrm>
          <a:prstGeom prst="rect">
            <a:avLst/>
          </a:prstGeom>
          <a:solidFill>
            <a:srgbClr val="FFF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A3D14744-C354-4397-942A-99F9A476C4EF}"/>
              </a:ext>
            </a:extLst>
          </p:cNvPr>
          <p:cNvSpPr/>
          <p:nvPr/>
        </p:nvSpPr>
        <p:spPr>
          <a:xfrm>
            <a:off x="209551" y="515281"/>
            <a:ext cx="11120319" cy="598765"/>
          </a:xfrm>
          <a:prstGeom prst="rect">
            <a:avLst/>
          </a:prstGeom>
          <a:ln w="3175">
            <a:miter lim="400000"/>
          </a:ln>
        </p:spPr>
        <p:txBody>
          <a:bodyPr wrap="square" lIns="22167" tIns="22167" rIns="22167" bIns="22167" anchor="ctr">
            <a:spAutoFit/>
          </a:bodyPr>
          <a:lstStyle/>
          <a:p>
            <a:pPr marL="0" marR="0" lvl="0" indent="0" algn="l" defTabSz="640507"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1F497D"/>
                </a:solidFill>
                <a:effectLst/>
                <a:uLnTx/>
                <a:uFillTx/>
                <a:latin typeface="Bebas Neue" panose="020B0606020202050201" pitchFamily="34" charset="0"/>
                <a:ea typeface="+mn-ea"/>
                <a:cs typeface="+mn-cs"/>
                <a:sym typeface="Homemade Apple"/>
              </a:rPr>
              <a:t>une stratégie </a:t>
            </a:r>
            <a:r>
              <a:rPr kumimoji="0" lang="fr-FR" sz="3600" b="0" i="0" u="none" strike="noStrike" kern="1200" cap="none" spc="0" normalizeH="0" baseline="0" noProof="0" dirty="0" err="1">
                <a:ln>
                  <a:noFill/>
                </a:ln>
                <a:solidFill>
                  <a:srgbClr val="1F497D"/>
                </a:solidFill>
                <a:effectLst/>
                <a:uLnTx/>
                <a:uFillTx/>
                <a:latin typeface="Bebas Neue" panose="020B0606020202050201" pitchFamily="34" charset="0"/>
                <a:ea typeface="+mn-ea"/>
                <a:cs typeface="+mn-cs"/>
                <a:sym typeface="Homemade Apple"/>
              </a:rPr>
              <a:t>chr</a:t>
            </a:r>
            <a:r>
              <a:rPr kumimoji="0" lang="fr-FR" sz="3600" b="0" i="0" u="none" strike="noStrike" kern="1200" cap="none" spc="0" normalizeH="0" baseline="0" noProof="0" dirty="0">
                <a:ln>
                  <a:noFill/>
                </a:ln>
                <a:solidFill>
                  <a:srgbClr val="1F497D"/>
                </a:solidFill>
                <a:effectLst/>
                <a:uLnTx/>
                <a:uFillTx/>
                <a:latin typeface="Bebas Neue" panose="020B0606020202050201" pitchFamily="34" charset="0"/>
                <a:ea typeface="+mn-ea"/>
                <a:cs typeface="+mn-cs"/>
                <a:sym typeface="Homemade Apple"/>
              </a:rPr>
              <a:t> READY TO GROWTH </a:t>
            </a:r>
          </a:p>
        </p:txBody>
      </p:sp>
      <p:pic>
        <p:nvPicPr>
          <p:cNvPr id="4" name="Image 3">
            <a:extLst>
              <a:ext uri="{FF2B5EF4-FFF2-40B4-BE49-F238E27FC236}">
                <a16:creationId xmlns:a16="http://schemas.microsoft.com/office/drawing/2014/main" id="{49943DBA-ECA6-3504-E37F-68FE70FA9D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3184" y="1836069"/>
            <a:ext cx="2327045" cy="3535726"/>
          </a:xfrm>
          <a:prstGeom prst="rect">
            <a:avLst/>
          </a:prstGeom>
        </p:spPr>
      </p:pic>
      <p:pic>
        <p:nvPicPr>
          <p:cNvPr id="6" name="Image 5">
            <a:extLst>
              <a:ext uri="{FF2B5EF4-FFF2-40B4-BE49-F238E27FC236}">
                <a16:creationId xmlns:a16="http://schemas.microsoft.com/office/drawing/2014/main" id="{68E110FD-7D43-6ABE-1C44-D94855B700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0280" y="1864339"/>
            <a:ext cx="2340131" cy="3507456"/>
          </a:xfrm>
          <a:prstGeom prst="rect">
            <a:avLst/>
          </a:prstGeom>
        </p:spPr>
      </p:pic>
      <p:pic>
        <p:nvPicPr>
          <p:cNvPr id="7" name="Image 6">
            <a:extLst>
              <a:ext uri="{FF2B5EF4-FFF2-40B4-BE49-F238E27FC236}">
                <a16:creationId xmlns:a16="http://schemas.microsoft.com/office/drawing/2014/main" id="{4AACE4F0-FB01-AE09-915F-CC29912C086B}"/>
              </a:ext>
            </a:extLst>
          </p:cNvPr>
          <p:cNvPicPr>
            <a:picLocks noChangeAspect="1"/>
          </p:cNvPicPr>
          <p:nvPr/>
        </p:nvPicPr>
        <p:blipFill>
          <a:blip r:embed="rId4"/>
          <a:stretch>
            <a:fillRect/>
          </a:stretch>
        </p:blipFill>
        <p:spPr>
          <a:xfrm>
            <a:off x="7570240" y="-47820"/>
            <a:ext cx="4607478" cy="6905820"/>
          </a:xfrm>
          <a:prstGeom prst="rect">
            <a:avLst/>
          </a:prstGeom>
        </p:spPr>
      </p:pic>
      <p:pic>
        <p:nvPicPr>
          <p:cNvPr id="8" name="Image 7">
            <a:extLst>
              <a:ext uri="{FF2B5EF4-FFF2-40B4-BE49-F238E27FC236}">
                <a16:creationId xmlns:a16="http://schemas.microsoft.com/office/drawing/2014/main" id="{6F9624FA-15D9-5FFF-54E8-67F5FA2992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138" y="1864339"/>
            <a:ext cx="2340131" cy="3507456"/>
          </a:xfrm>
          <a:prstGeom prst="rect">
            <a:avLst/>
          </a:prstGeom>
        </p:spPr>
      </p:pic>
      <p:sp>
        <p:nvSpPr>
          <p:cNvPr id="10" name="ZoneTexte 9">
            <a:extLst>
              <a:ext uri="{FF2B5EF4-FFF2-40B4-BE49-F238E27FC236}">
                <a16:creationId xmlns:a16="http://schemas.microsoft.com/office/drawing/2014/main" id="{F25FF665-8398-413B-BF12-D44FDC2CB103}"/>
              </a:ext>
            </a:extLst>
          </p:cNvPr>
          <p:cNvSpPr txBox="1"/>
          <p:nvPr/>
        </p:nvSpPr>
        <p:spPr>
          <a:xfrm>
            <a:off x="562785" y="5712434"/>
            <a:ext cx="1415580" cy="523220"/>
          </a:xfrm>
          <a:prstGeom prst="rect">
            <a:avLst/>
          </a:prstGeom>
          <a:noFill/>
        </p:spPr>
        <p:txBody>
          <a:bodyPr wrap="none" rtlCol="0">
            <a:spAutoFit/>
          </a:bodyPr>
          <a:lstStyle>
            <a:defPPr>
              <a:defRPr lang="fr-FR"/>
            </a:defPPr>
            <a:lvl1pPr algn="ctr">
              <a:defRPr sz="1400" b="1">
                <a:solidFill>
                  <a:srgbClr val="003D53"/>
                </a:solidFill>
                <a:latin typeface="Alegreya Sans Light" panose="00000400000000000000" pitchFamily="2" charset="0"/>
              </a:defRPr>
            </a:lvl1pPr>
          </a:lstStyle>
          <a:p>
            <a:r>
              <a:rPr lang="fr-FR" dirty="0"/>
              <a:t>+ 40 CREATIONS </a:t>
            </a:r>
          </a:p>
          <a:p>
            <a:r>
              <a:rPr lang="fr-FR" dirty="0"/>
              <a:t>DE MOCKTAILS</a:t>
            </a:r>
          </a:p>
        </p:txBody>
      </p:sp>
      <p:sp>
        <p:nvSpPr>
          <p:cNvPr id="11" name="ZoneTexte 10">
            <a:extLst>
              <a:ext uri="{FF2B5EF4-FFF2-40B4-BE49-F238E27FC236}">
                <a16:creationId xmlns:a16="http://schemas.microsoft.com/office/drawing/2014/main" id="{0F5EF8F5-6C50-3F2A-F235-D7AE4E2FC4F4}"/>
              </a:ext>
            </a:extLst>
          </p:cNvPr>
          <p:cNvSpPr txBox="1"/>
          <p:nvPr/>
        </p:nvSpPr>
        <p:spPr>
          <a:xfrm>
            <a:off x="2948659" y="5712434"/>
            <a:ext cx="1656094" cy="523220"/>
          </a:xfrm>
          <a:prstGeom prst="rect">
            <a:avLst/>
          </a:prstGeom>
          <a:noFill/>
        </p:spPr>
        <p:txBody>
          <a:bodyPr wrap="none" rtlCol="0">
            <a:spAutoFit/>
          </a:bodyPr>
          <a:lstStyle/>
          <a:p>
            <a:pPr algn="ctr"/>
            <a:r>
              <a:rPr lang="fr-FR" sz="1400" b="1" dirty="0">
                <a:solidFill>
                  <a:srgbClr val="003D53"/>
                </a:solidFill>
                <a:latin typeface="Alegreya Sans Light" panose="00000400000000000000" pitchFamily="2" charset="0"/>
              </a:rPr>
              <a:t>APPROCHE UNIQUE</a:t>
            </a:r>
          </a:p>
          <a:p>
            <a:pPr algn="ctr"/>
            <a:r>
              <a:rPr lang="fr-FR" sz="1400" b="1" dirty="0">
                <a:solidFill>
                  <a:srgbClr val="003D53"/>
                </a:solidFill>
                <a:latin typeface="Alegreya Sans Light" panose="00000400000000000000" pitchFamily="2" charset="0"/>
              </a:rPr>
              <a:t>DE RECRUTEMENT</a:t>
            </a:r>
          </a:p>
        </p:txBody>
      </p:sp>
      <p:sp>
        <p:nvSpPr>
          <p:cNvPr id="12" name="ZoneTexte 11">
            <a:extLst>
              <a:ext uri="{FF2B5EF4-FFF2-40B4-BE49-F238E27FC236}">
                <a16:creationId xmlns:a16="http://schemas.microsoft.com/office/drawing/2014/main" id="{C5582F07-E52D-359B-06BF-32911CAEB9B9}"/>
              </a:ext>
            </a:extLst>
          </p:cNvPr>
          <p:cNvSpPr txBox="1"/>
          <p:nvPr/>
        </p:nvSpPr>
        <p:spPr>
          <a:xfrm>
            <a:off x="5550417" y="5695361"/>
            <a:ext cx="1565300" cy="523220"/>
          </a:xfrm>
          <a:prstGeom prst="rect">
            <a:avLst/>
          </a:prstGeom>
          <a:noFill/>
        </p:spPr>
        <p:txBody>
          <a:bodyPr wrap="none" rtlCol="0">
            <a:spAutoFit/>
          </a:bodyPr>
          <a:lstStyle>
            <a:defPPr>
              <a:defRPr lang="fr-FR"/>
            </a:defPPr>
            <a:lvl1pPr algn="ctr">
              <a:defRPr sz="1400" b="1">
                <a:solidFill>
                  <a:srgbClr val="003D53"/>
                </a:solidFill>
                <a:latin typeface="Alegreya Sans Light" panose="00000400000000000000" pitchFamily="2" charset="0"/>
              </a:defRPr>
            </a:lvl1pPr>
          </a:lstStyle>
          <a:p>
            <a:r>
              <a:rPr lang="fr-FR" dirty="0"/>
              <a:t>CREATEUR DES </a:t>
            </a:r>
          </a:p>
          <a:p>
            <a:r>
              <a:rPr lang="fr-FR" dirty="0"/>
              <a:t>ACCORDS &amp; METS </a:t>
            </a:r>
          </a:p>
        </p:txBody>
      </p:sp>
    </p:spTree>
    <p:extLst>
      <p:ext uri="{BB962C8B-B14F-4D97-AF65-F5344CB8AC3E}">
        <p14:creationId xmlns:p14="http://schemas.microsoft.com/office/powerpoint/2010/main" val="391649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6CF8D50-90A3-3E26-6F89-F74671C106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4600"/>
            <a:ext cx="12192000" cy="6676400"/>
          </a:xfrm>
          <a:prstGeom prst="rect">
            <a:avLst/>
          </a:prstGeom>
        </p:spPr>
      </p:pic>
      <p:sp>
        <p:nvSpPr>
          <p:cNvPr id="4" name="ZoneTexte 3">
            <a:extLst>
              <a:ext uri="{FF2B5EF4-FFF2-40B4-BE49-F238E27FC236}">
                <a16:creationId xmlns:a16="http://schemas.microsoft.com/office/drawing/2014/main" id="{748FB42B-87EE-F39B-2E98-7326459D37BC}"/>
              </a:ext>
            </a:extLst>
          </p:cNvPr>
          <p:cNvSpPr txBox="1"/>
          <p:nvPr/>
        </p:nvSpPr>
        <p:spPr>
          <a:xfrm>
            <a:off x="2130158" y="2828835"/>
            <a:ext cx="759333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0" i="0" u="none" strike="noStrike" kern="1200" cap="none" spc="0" normalizeH="0" baseline="0" noProof="0" dirty="0">
                <a:ln>
                  <a:noFill/>
                </a:ln>
                <a:solidFill>
                  <a:srgbClr val="44546A"/>
                </a:solidFill>
                <a:effectLst/>
                <a:uLnTx/>
                <a:uFillTx/>
                <a:latin typeface="Bebas Neue" panose="020B0606020202050201" pitchFamily="34" charset="0"/>
                <a:ea typeface="+mn-ea"/>
                <a:cs typeface="+mn-cs"/>
              </a:rPr>
              <a:t>HISTOIRE DU PETIT BERET</a:t>
            </a:r>
          </a:p>
        </p:txBody>
      </p:sp>
      <p:sp>
        <p:nvSpPr>
          <p:cNvPr id="2" name="Rectangle 1">
            <a:extLst>
              <a:ext uri="{FF2B5EF4-FFF2-40B4-BE49-F238E27FC236}">
                <a16:creationId xmlns:a16="http://schemas.microsoft.com/office/drawing/2014/main" id="{7B5B4BB2-39C0-6EED-980E-03F647E1420F}"/>
              </a:ext>
            </a:extLst>
          </p:cNvPr>
          <p:cNvSpPr/>
          <p:nvPr/>
        </p:nvSpPr>
        <p:spPr>
          <a:xfrm>
            <a:off x="5209564" y="5981350"/>
            <a:ext cx="1434518" cy="876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96758E04-E4CC-EC57-2690-84F2DFA62B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0829" y="5723875"/>
            <a:ext cx="905138" cy="1007125"/>
          </a:xfrm>
          <a:prstGeom prst="rect">
            <a:avLst/>
          </a:prstGeom>
        </p:spPr>
      </p:pic>
      <p:sp>
        <p:nvSpPr>
          <p:cNvPr id="7" name="ZoneTexte 6">
            <a:extLst>
              <a:ext uri="{FF2B5EF4-FFF2-40B4-BE49-F238E27FC236}">
                <a16:creationId xmlns:a16="http://schemas.microsoft.com/office/drawing/2014/main" id="{D6D59399-B349-7368-508A-D125D374CEB5}"/>
              </a:ext>
            </a:extLst>
          </p:cNvPr>
          <p:cNvSpPr txBox="1"/>
          <p:nvPr/>
        </p:nvSpPr>
        <p:spPr>
          <a:xfrm>
            <a:off x="5520829" y="1350455"/>
            <a:ext cx="6096000" cy="1569660"/>
          </a:xfrm>
          <a:prstGeom prst="rect">
            <a:avLst/>
          </a:prstGeom>
          <a:noFill/>
        </p:spPr>
        <p:txBody>
          <a:bodyPr wrap="square">
            <a:spAutoFit/>
          </a:bodyPr>
          <a:lstStyle/>
          <a:p>
            <a:r>
              <a:rPr lang="fr-FR" sz="9600" dirty="0">
                <a:solidFill>
                  <a:srgbClr val="B6A269"/>
                </a:solidFill>
                <a:latin typeface="Bebas Neue" panose="020B0606020202050201" pitchFamily="34" charset="0"/>
              </a:rPr>
              <a:t>1</a:t>
            </a:r>
          </a:p>
        </p:txBody>
      </p:sp>
    </p:spTree>
    <p:extLst>
      <p:ext uri="{BB962C8B-B14F-4D97-AF65-F5344CB8AC3E}">
        <p14:creationId xmlns:p14="http://schemas.microsoft.com/office/powerpoint/2010/main" val="3761745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6CF8D50-90A3-3E26-6F89-F74671C106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4600"/>
            <a:ext cx="12192000" cy="6676400"/>
          </a:xfrm>
          <a:prstGeom prst="rect">
            <a:avLst/>
          </a:prstGeom>
        </p:spPr>
      </p:pic>
      <p:sp>
        <p:nvSpPr>
          <p:cNvPr id="4" name="ZoneTexte 3">
            <a:extLst>
              <a:ext uri="{FF2B5EF4-FFF2-40B4-BE49-F238E27FC236}">
                <a16:creationId xmlns:a16="http://schemas.microsoft.com/office/drawing/2014/main" id="{748FB42B-87EE-F39B-2E98-7326459D37BC}"/>
              </a:ext>
            </a:extLst>
          </p:cNvPr>
          <p:cNvSpPr txBox="1"/>
          <p:nvPr/>
        </p:nvSpPr>
        <p:spPr>
          <a:xfrm>
            <a:off x="2130158" y="2828835"/>
            <a:ext cx="759333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i="0" u="none" strike="noStrike" kern="1200" cap="none" spc="0" normalizeH="0" baseline="0" noProof="0" dirty="0">
                <a:ln>
                  <a:noFill/>
                </a:ln>
                <a:solidFill>
                  <a:srgbClr val="44546A"/>
                </a:solidFill>
                <a:effectLst/>
                <a:uLnTx/>
                <a:uFillTx/>
                <a:latin typeface="Bebas Neue" panose="020B0606020202050201" pitchFamily="34" charset="0"/>
                <a:ea typeface="+mn-ea"/>
                <a:cs typeface="+mn-cs"/>
              </a:rPr>
              <a:t>le marche </a:t>
            </a:r>
          </a:p>
        </p:txBody>
      </p:sp>
      <p:sp>
        <p:nvSpPr>
          <p:cNvPr id="2" name="Rectangle 1">
            <a:extLst>
              <a:ext uri="{FF2B5EF4-FFF2-40B4-BE49-F238E27FC236}">
                <a16:creationId xmlns:a16="http://schemas.microsoft.com/office/drawing/2014/main" id="{7B5B4BB2-39C0-6EED-980E-03F647E1420F}"/>
              </a:ext>
            </a:extLst>
          </p:cNvPr>
          <p:cNvSpPr/>
          <p:nvPr/>
        </p:nvSpPr>
        <p:spPr>
          <a:xfrm>
            <a:off x="5209564" y="5981350"/>
            <a:ext cx="1434518" cy="876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96758E04-E4CC-EC57-2690-84F2DFA62B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0829" y="5723875"/>
            <a:ext cx="905138" cy="1007125"/>
          </a:xfrm>
          <a:prstGeom prst="rect">
            <a:avLst/>
          </a:prstGeom>
        </p:spPr>
      </p:pic>
      <p:sp>
        <p:nvSpPr>
          <p:cNvPr id="7" name="ZoneTexte 6">
            <a:extLst>
              <a:ext uri="{FF2B5EF4-FFF2-40B4-BE49-F238E27FC236}">
                <a16:creationId xmlns:a16="http://schemas.microsoft.com/office/drawing/2014/main" id="{D6D59399-B349-7368-508A-D125D374CEB5}"/>
              </a:ext>
            </a:extLst>
          </p:cNvPr>
          <p:cNvSpPr txBox="1"/>
          <p:nvPr/>
        </p:nvSpPr>
        <p:spPr>
          <a:xfrm>
            <a:off x="5520829" y="1350455"/>
            <a:ext cx="6096000" cy="1569660"/>
          </a:xfrm>
          <a:prstGeom prst="rect">
            <a:avLst/>
          </a:prstGeom>
          <a:noFill/>
        </p:spPr>
        <p:txBody>
          <a:bodyPr wrap="square">
            <a:spAutoFit/>
          </a:bodyPr>
          <a:lstStyle/>
          <a:p>
            <a:r>
              <a:rPr lang="fr-FR" sz="9600" dirty="0">
                <a:solidFill>
                  <a:srgbClr val="B6A269"/>
                </a:solidFill>
                <a:latin typeface="Bebas Neue" panose="020B0606020202050201" pitchFamily="34" charset="0"/>
              </a:rPr>
              <a:t>2</a:t>
            </a:r>
          </a:p>
        </p:txBody>
      </p:sp>
    </p:spTree>
    <p:extLst>
      <p:ext uri="{BB962C8B-B14F-4D97-AF65-F5344CB8AC3E}">
        <p14:creationId xmlns:p14="http://schemas.microsoft.com/office/powerpoint/2010/main" val="2970847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74"/>
          <p:cNvSpPr txBox="1">
            <a:spLocks noGrp="1"/>
          </p:cNvSpPr>
          <p:nvPr>
            <p:ph type="title"/>
          </p:nvPr>
        </p:nvSpPr>
        <p:spPr>
          <a:xfrm>
            <a:off x="472867" y="390167"/>
            <a:ext cx="11246400" cy="524800"/>
          </a:xfrm>
          <a:prstGeom prst="rect">
            <a:avLst/>
          </a:prstGeom>
        </p:spPr>
        <p:txBody>
          <a:bodyPr spcFirstLastPara="1" wrap="square" lIns="0" tIns="121900" rIns="0" bIns="121900" anchor="t" anchorCtr="0">
            <a:noAutofit/>
          </a:bodyPr>
          <a:lstStyle/>
          <a:p>
            <a:r>
              <a:rPr lang="en" sz="2400" dirty="0">
                <a:latin typeface="Aktiv Grotesk" panose="020B0504020202020204" pitchFamily="34" charset="0"/>
                <a:ea typeface="Aktiv Grotesk" panose="020B0504020202020204" pitchFamily="34" charset="0"/>
                <a:cs typeface="Aktiv Grotesk" panose="020B0504020202020204" pitchFamily="34" charset="0"/>
              </a:rPr>
              <a:t>La santé plus que jamais au coeur des préoccupations</a:t>
            </a:r>
            <a:endParaRPr sz="2400" dirty="0">
              <a:latin typeface="Aktiv Grotesk" panose="020B0504020202020204" pitchFamily="34" charset="0"/>
              <a:ea typeface="Aktiv Grotesk" panose="020B0504020202020204" pitchFamily="34" charset="0"/>
              <a:cs typeface="Aktiv Grotesk" panose="020B0504020202020204" pitchFamily="34" charset="0"/>
            </a:endParaRPr>
          </a:p>
        </p:txBody>
      </p:sp>
      <p:cxnSp>
        <p:nvCxnSpPr>
          <p:cNvPr id="1143" name="Google Shape;1143;p74"/>
          <p:cNvCxnSpPr/>
          <p:nvPr/>
        </p:nvCxnSpPr>
        <p:spPr>
          <a:xfrm>
            <a:off x="472867" y="2327633"/>
            <a:ext cx="4322400" cy="0"/>
          </a:xfrm>
          <a:prstGeom prst="straightConnector1">
            <a:avLst/>
          </a:prstGeom>
          <a:noFill/>
          <a:ln w="9525" cap="flat" cmpd="sng">
            <a:solidFill>
              <a:srgbClr val="FFFFFF"/>
            </a:solidFill>
            <a:prstDash val="solid"/>
            <a:round/>
            <a:headEnd type="none" w="med" len="med"/>
            <a:tailEnd type="none" w="med" len="med"/>
          </a:ln>
        </p:spPr>
      </p:cxnSp>
      <p:sp>
        <p:nvSpPr>
          <p:cNvPr id="1144" name="Google Shape;1144;p74"/>
          <p:cNvSpPr txBox="1"/>
          <p:nvPr/>
        </p:nvSpPr>
        <p:spPr>
          <a:xfrm>
            <a:off x="472866" y="1634160"/>
            <a:ext cx="6404452" cy="400000"/>
          </a:xfrm>
          <a:prstGeom prst="rect">
            <a:avLst/>
          </a:prstGeom>
          <a:noFill/>
          <a:ln>
            <a:noFill/>
          </a:ln>
        </p:spPr>
        <p:txBody>
          <a:bodyPr spcFirstLastPara="1" wrap="square" lIns="0" tIns="60933" rIns="0" bIns="60933" anchor="t" anchorCtr="0">
            <a:noAutofit/>
          </a:bodyPr>
          <a:lstStyle/>
          <a:p>
            <a:pPr marL="0" marR="0" lvl="0" indent="0" algn="l" defTabSz="1219170" rtl="0" eaLnBrk="1" fontAlgn="auto" latinLnBrk="0" hangingPunct="1">
              <a:lnSpc>
                <a:spcPct val="100000"/>
              </a:lnSpc>
              <a:spcBef>
                <a:spcPts val="0"/>
              </a:spcBef>
              <a:spcAft>
                <a:spcPts val="1600"/>
              </a:spcAft>
              <a:buClr>
                <a:srgbClr val="000000"/>
              </a:buClr>
              <a:buSzPts val="1100"/>
              <a:buFontTx/>
              <a:buNone/>
              <a:tabLst/>
              <a:defRPr/>
            </a:pPr>
            <a:r>
              <a:rPr kumimoji="0" lang="en" sz="1600" b="1" i="0" u="none" strike="noStrike" kern="0" cap="none" spc="0" normalizeH="0" baseline="0" noProof="0" dirty="0">
                <a:ln>
                  <a:noFill/>
                </a:ln>
                <a:solidFill>
                  <a:srgbClr val="FFFFFF"/>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Montserrat"/>
              </a:rPr>
              <a:t>Top 10 des résolutions les plus</a:t>
            </a:r>
            <a:br>
              <a:rPr kumimoji="0" lang="en" sz="1600" b="1" i="0" u="none" strike="noStrike" kern="0" cap="none" spc="0" normalizeH="0" baseline="0" noProof="0" dirty="0">
                <a:ln>
                  <a:noFill/>
                </a:ln>
                <a:solidFill>
                  <a:srgbClr val="FFFFFF"/>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Montserrat"/>
              </a:rPr>
            </a:br>
            <a:endParaRPr kumimoji="0" sz="1200" b="0" i="0" u="none" strike="noStrike" kern="0" cap="none" spc="0" normalizeH="0" baseline="0" noProof="0" dirty="0">
              <a:ln>
                <a:noFill/>
              </a:ln>
              <a:solidFill>
                <a:srgbClr val="FFFFFF"/>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Montserrat Light"/>
            </a:endParaRPr>
          </a:p>
        </p:txBody>
      </p:sp>
      <p:sp>
        <p:nvSpPr>
          <p:cNvPr id="1145" name="Google Shape;1145;p74"/>
          <p:cNvSpPr txBox="1">
            <a:spLocks noGrp="1"/>
          </p:cNvSpPr>
          <p:nvPr>
            <p:ph type="subTitle" idx="2"/>
          </p:nvPr>
        </p:nvSpPr>
        <p:spPr>
          <a:xfrm>
            <a:off x="472867" y="827400"/>
            <a:ext cx="11246400" cy="512400"/>
          </a:xfrm>
          <a:prstGeom prst="rect">
            <a:avLst/>
          </a:prstGeom>
        </p:spPr>
        <p:txBody>
          <a:bodyPr spcFirstLastPara="1" wrap="square" lIns="0" tIns="121900" rIns="0" bIns="121900" anchor="t" anchorCtr="0">
            <a:noAutofit/>
          </a:bodyPr>
          <a:lstStyle/>
          <a:p>
            <a:pPr marL="0" indent="0"/>
            <a:r>
              <a:rPr lang="en" sz="1867" dirty="0">
                <a:latin typeface="Aktiv Grotesk" panose="020B0504020202020204" pitchFamily="34" charset="0"/>
                <a:ea typeface="Aktiv Grotesk" panose="020B0504020202020204" pitchFamily="34" charset="0"/>
                <a:cs typeface="Aktiv Grotesk" panose="020B0504020202020204" pitchFamily="34" charset="0"/>
              </a:rPr>
              <a:t>Au détriment des enjeux écologiques, toujours bien présents toutefois</a:t>
            </a:r>
            <a:endParaRPr sz="1867" dirty="0">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1151" name="Google Shape;1151;p74"/>
          <p:cNvSpPr txBox="1">
            <a:spLocks noGrp="1"/>
          </p:cNvSpPr>
          <p:nvPr>
            <p:ph type="sldNum" idx="12"/>
          </p:nvPr>
        </p:nvSpPr>
        <p:spPr>
          <a:xfrm>
            <a:off x="11195011" y="6333189"/>
            <a:ext cx="731600" cy="524800"/>
          </a:xfrm>
          <a:prstGeom prst="rect">
            <a:avLst/>
          </a:prstGeom>
        </p:spPr>
        <p:txBody>
          <a:bodyPr spcFirstLastPara="1" wrap="square" lIns="121900" tIns="121900" rIns="121900" bIns="1219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333" b="0" i="0" u="none" strike="noStrike" kern="0" cap="none" spc="0" normalizeH="0" baseline="0" noProof="0">
                <a:ln>
                  <a:noFill/>
                </a:ln>
                <a:solidFill>
                  <a:srgbClr val="000000"/>
                </a:solidFill>
                <a:effectLst/>
                <a:uLnTx/>
                <a:uFillTx/>
                <a:latin typeface="Montserrat Light"/>
                <a:sym typeface="Montserrat Light"/>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21</a:t>
            </a:fld>
            <a:endParaRPr kumimoji="0" sz="1333" b="0" i="0" u="none" strike="noStrike" kern="0" cap="none" spc="0" normalizeH="0" baseline="0" noProof="0">
              <a:ln>
                <a:noFill/>
              </a:ln>
              <a:solidFill>
                <a:srgbClr val="000000"/>
              </a:solidFill>
              <a:effectLst/>
              <a:uLnTx/>
              <a:uFillTx/>
              <a:latin typeface="Montserrat Light"/>
              <a:sym typeface="Montserrat Light"/>
            </a:endParaRPr>
          </a:p>
        </p:txBody>
      </p:sp>
      <p:sp>
        <p:nvSpPr>
          <p:cNvPr id="1152" name="Google Shape;1152;p74"/>
          <p:cNvSpPr txBox="1">
            <a:spLocks noGrp="1"/>
          </p:cNvSpPr>
          <p:nvPr>
            <p:ph type="subTitle" idx="3"/>
          </p:nvPr>
        </p:nvSpPr>
        <p:spPr>
          <a:xfrm>
            <a:off x="472867" y="6476016"/>
            <a:ext cx="10878800" cy="246400"/>
          </a:xfrm>
          <a:prstGeom prst="rect">
            <a:avLst/>
          </a:prstGeom>
        </p:spPr>
        <p:txBody>
          <a:bodyPr spcFirstLastPara="1" wrap="square" lIns="0" tIns="121900" rIns="0" bIns="121900" anchor="b" anchorCtr="0">
            <a:noAutofit/>
          </a:bodyPr>
          <a:lstStyle/>
          <a:p>
            <a:pPr marL="0" indent="0"/>
            <a:r>
              <a:rPr lang="fr-FR"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Source : Nielsen Panel </a:t>
            </a:r>
            <a:r>
              <a:rPr lang="fr-FR" dirty="0" err="1">
                <a:solidFill>
                  <a:schemeClr val="bg1"/>
                </a:solidFill>
                <a:latin typeface="Aktiv Grotesk" panose="020B0504020202020204" pitchFamily="34" charset="0"/>
                <a:ea typeface="Aktiv Grotesk" panose="020B0504020202020204" pitchFamily="34" charset="0"/>
                <a:cs typeface="Aktiv Grotesk" panose="020B0504020202020204" pitchFamily="34" charset="0"/>
              </a:rPr>
              <a:t>Views</a:t>
            </a:r>
            <a:r>
              <a:rPr lang="fr-FR"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 - % de foyers parmi les 9 932 répondants online du 11 au 22/12/2020 </a:t>
            </a:r>
            <a:endParaRPr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endParaRPr>
          </a:p>
        </p:txBody>
      </p:sp>
      <p:graphicFrame>
        <p:nvGraphicFramePr>
          <p:cNvPr id="2" name="Chart 1"/>
          <p:cNvGraphicFramePr/>
          <p:nvPr>
            <p:extLst>
              <p:ext uri="{D42A27DB-BD31-4B8C-83A1-F6EECF244321}">
                <p14:modId xmlns:p14="http://schemas.microsoft.com/office/powerpoint/2010/main" val="652874743"/>
              </p:ext>
            </p:extLst>
          </p:nvPr>
        </p:nvGraphicFramePr>
        <p:xfrm>
          <a:off x="285386" y="2191978"/>
          <a:ext cx="7924800" cy="4192172"/>
        </p:xfrm>
        <a:graphic>
          <a:graphicData uri="http://schemas.openxmlformats.org/drawingml/2006/chart">
            <c:chart xmlns:c="http://schemas.openxmlformats.org/drawingml/2006/chart" xmlns:r="http://schemas.openxmlformats.org/officeDocument/2006/relationships" r:id="rId3"/>
          </a:graphicData>
        </a:graphic>
      </p:graphicFrame>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759483" y="0"/>
            <a:ext cx="343252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oogle Shape;1657;p84"/>
          <p:cNvGrpSpPr/>
          <p:nvPr/>
        </p:nvGrpSpPr>
        <p:grpSpPr>
          <a:xfrm rot="16200000">
            <a:off x="7433038" y="2652574"/>
            <a:ext cx="312100" cy="144676"/>
            <a:chOff x="3272277" y="2468249"/>
            <a:chExt cx="674029" cy="307800"/>
          </a:xfrm>
        </p:grpSpPr>
        <p:sp>
          <p:nvSpPr>
            <p:cNvPr id="19" name="Google Shape;1658;p84"/>
            <p:cNvSpPr/>
            <p:nvPr/>
          </p:nvSpPr>
          <p:spPr>
            <a:xfrm rot="-8100000">
              <a:off x="3317354" y="2513326"/>
              <a:ext cx="217647" cy="217647"/>
            </a:xfrm>
            <a:prstGeom prst="rtTriangle">
              <a:avLst/>
            </a:prstGeom>
            <a:solidFill>
              <a:srgbClr val="00F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sp>
          <p:nvSpPr>
            <p:cNvPr id="20" name="Google Shape;1659;p84"/>
            <p:cNvSpPr/>
            <p:nvPr/>
          </p:nvSpPr>
          <p:spPr>
            <a:xfrm rot="-8100000">
              <a:off x="3500468" y="2513326"/>
              <a:ext cx="217647" cy="217647"/>
            </a:xfrm>
            <a:prstGeom prst="rtTriangle">
              <a:avLst/>
            </a:prstGeom>
            <a:solidFill>
              <a:srgbClr val="00F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sp>
          <p:nvSpPr>
            <p:cNvPr id="21" name="Google Shape;1660;p84"/>
            <p:cNvSpPr/>
            <p:nvPr/>
          </p:nvSpPr>
          <p:spPr>
            <a:xfrm rot="-8100000">
              <a:off x="3683583" y="2513326"/>
              <a:ext cx="217647" cy="217647"/>
            </a:xfrm>
            <a:prstGeom prst="rtTriangle">
              <a:avLst/>
            </a:prstGeom>
            <a:solidFill>
              <a:srgbClr val="00F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grpSp>
      <p:grpSp>
        <p:nvGrpSpPr>
          <p:cNvPr id="22" name="Google Shape;1657;p84"/>
          <p:cNvGrpSpPr/>
          <p:nvPr/>
        </p:nvGrpSpPr>
        <p:grpSpPr>
          <a:xfrm rot="16200000">
            <a:off x="6970367" y="3043570"/>
            <a:ext cx="312100" cy="144676"/>
            <a:chOff x="3272277" y="2468249"/>
            <a:chExt cx="674029" cy="307800"/>
          </a:xfrm>
        </p:grpSpPr>
        <p:sp>
          <p:nvSpPr>
            <p:cNvPr id="23" name="Google Shape;1658;p84"/>
            <p:cNvSpPr/>
            <p:nvPr/>
          </p:nvSpPr>
          <p:spPr>
            <a:xfrm rot="-8100000">
              <a:off x="3317354" y="2513326"/>
              <a:ext cx="217647" cy="217647"/>
            </a:xfrm>
            <a:prstGeom prst="rtTriangle">
              <a:avLst/>
            </a:prstGeom>
            <a:solidFill>
              <a:srgbClr val="00F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sp>
          <p:nvSpPr>
            <p:cNvPr id="24" name="Google Shape;1659;p84"/>
            <p:cNvSpPr/>
            <p:nvPr/>
          </p:nvSpPr>
          <p:spPr>
            <a:xfrm rot="-8100000">
              <a:off x="3500468" y="2513326"/>
              <a:ext cx="217647" cy="217647"/>
            </a:xfrm>
            <a:prstGeom prst="rtTriangle">
              <a:avLst/>
            </a:prstGeom>
            <a:solidFill>
              <a:srgbClr val="00F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sp>
          <p:nvSpPr>
            <p:cNvPr id="25" name="Google Shape;1660;p84"/>
            <p:cNvSpPr/>
            <p:nvPr/>
          </p:nvSpPr>
          <p:spPr>
            <a:xfrm rot="-8100000">
              <a:off x="3683583" y="2513326"/>
              <a:ext cx="217647" cy="217647"/>
            </a:xfrm>
            <a:prstGeom prst="rtTriangle">
              <a:avLst/>
            </a:prstGeom>
            <a:solidFill>
              <a:srgbClr val="00F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grpSp>
      <p:grpSp>
        <p:nvGrpSpPr>
          <p:cNvPr id="26" name="Google Shape;1657;p84"/>
          <p:cNvGrpSpPr/>
          <p:nvPr/>
        </p:nvGrpSpPr>
        <p:grpSpPr>
          <a:xfrm rot="16200000">
            <a:off x="6498319" y="3422313"/>
            <a:ext cx="312100" cy="144676"/>
            <a:chOff x="3272277" y="2468249"/>
            <a:chExt cx="674029" cy="307800"/>
          </a:xfrm>
        </p:grpSpPr>
        <p:sp>
          <p:nvSpPr>
            <p:cNvPr id="27" name="Google Shape;1658;p84"/>
            <p:cNvSpPr/>
            <p:nvPr/>
          </p:nvSpPr>
          <p:spPr>
            <a:xfrm rot="-8100000">
              <a:off x="3317354" y="2513326"/>
              <a:ext cx="217647" cy="217647"/>
            </a:xfrm>
            <a:prstGeom prst="rtTriangle">
              <a:avLst/>
            </a:prstGeom>
            <a:solidFill>
              <a:srgbClr val="00F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sp>
          <p:nvSpPr>
            <p:cNvPr id="28" name="Google Shape;1659;p84"/>
            <p:cNvSpPr/>
            <p:nvPr/>
          </p:nvSpPr>
          <p:spPr>
            <a:xfrm rot="-8100000">
              <a:off x="3500468" y="2513326"/>
              <a:ext cx="217647" cy="217647"/>
            </a:xfrm>
            <a:prstGeom prst="rtTriangle">
              <a:avLst/>
            </a:prstGeom>
            <a:solidFill>
              <a:srgbClr val="00F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sp>
          <p:nvSpPr>
            <p:cNvPr id="29" name="Google Shape;1660;p84"/>
            <p:cNvSpPr/>
            <p:nvPr/>
          </p:nvSpPr>
          <p:spPr>
            <a:xfrm rot="-8100000">
              <a:off x="3683583" y="2513326"/>
              <a:ext cx="217647" cy="217647"/>
            </a:xfrm>
            <a:prstGeom prst="rtTriangle">
              <a:avLst/>
            </a:prstGeom>
            <a:solidFill>
              <a:srgbClr val="00F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grpSp>
      <p:grpSp>
        <p:nvGrpSpPr>
          <p:cNvPr id="30" name="Google Shape;1657;p84"/>
          <p:cNvGrpSpPr/>
          <p:nvPr/>
        </p:nvGrpSpPr>
        <p:grpSpPr>
          <a:xfrm rot="16200000">
            <a:off x="5941863" y="4582115"/>
            <a:ext cx="312100" cy="144676"/>
            <a:chOff x="3272277" y="2468249"/>
            <a:chExt cx="674029" cy="307800"/>
          </a:xfrm>
        </p:grpSpPr>
        <p:sp>
          <p:nvSpPr>
            <p:cNvPr id="31" name="Google Shape;1658;p84"/>
            <p:cNvSpPr/>
            <p:nvPr/>
          </p:nvSpPr>
          <p:spPr>
            <a:xfrm rot="-8100000">
              <a:off x="3317354" y="2513326"/>
              <a:ext cx="217647" cy="217647"/>
            </a:xfrm>
            <a:prstGeom prst="rtTriangle">
              <a:avLst/>
            </a:prstGeom>
            <a:solidFill>
              <a:srgbClr val="00F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sp>
          <p:nvSpPr>
            <p:cNvPr id="32" name="Google Shape;1659;p84"/>
            <p:cNvSpPr/>
            <p:nvPr/>
          </p:nvSpPr>
          <p:spPr>
            <a:xfrm rot="-8100000">
              <a:off x="3500468" y="2513326"/>
              <a:ext cx="217647" cy="217647"/>
            </a:xfrm>
            <a:prstGeom prst="rtTriangle">
              <a:avLst/>
            </a:prstGeom>
            <a:solidFill>
              <a:srgbClr val="00F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sp>
          <p:nvSpPr>
            <p:cNvPr id="33" name="Google Shape;1660;p84"/>
            <p:cNvSpPr/>
            <p:nvPr/>
          </p:nvSpPr>
          <p:spPr>
            <a:xfrm rot="-8100000">
              <a:off x="3683583" y="2513326"/>
              <a:ext cx="217647" cy="217647"/>
            </a:xfrm>
            <a:prstGeom prst="rtTriangle">
              <a:avLst/>
            </a:prstGeom>
            <a:solidFill>
              <a:srgbClr val="00F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grpSp>
      <p:grpSp>
        <p:nvGrpSpPr>
          <p:cNvPr id="34" name="Google Shape;1657;p84"/>
          <p:cNvGrpSpPr/>
          <p:nvPr/>
        </p:nvGrpSpPr>
        <p:grpSpPr>
          <a:xfrm rot="16200000">
            <a:off x="5768378" y="5732539"/>
            <a:ext cx="312100" cy="144676"/>
            <a:chOff x="3272277" y="2468249"/>
            <a:chExt cx="674029" cy="307800"/>
          </a:xfrm>
        </p:grpSpPr>
        <p:sp>
          <p:nvSpPr>
            <p:cNvPr id="35" name="Google Shape;1658;p84"/>
            <p:cNvSpPr/>
            <p:nvPr/>
          </p:nvSpPr>
          <p:spPr>
            <a:xfrm rot="-8100000">
              <a:off x="3317354" y="2513326"/>
              <a:ext cx="217647" cy="217647"/>
            </a:xfrm>
            <a:prstGeom prst="rtTriangle">
              <a:avLst/>
            </a:prstGeom>
            <a:solidFill>
              <a:srgbClr val="00F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sp>
          <p:nvSpPr>
            <p:cNvPr id="36" name="Google Shape;1659;p84"/>
            <p:cNvSpPr/>
            <p:nvPr/>
          </p:nvSpPr>
          <p:spPr>
            <a:xfrm rot="-8100000">
              <a:off x="3500468" y="2513326"/>
              <a:ext cx="217647" cy="217647"/>
            </a:xfrm>
            <a:prstGeom prst="rtTriangle">
              <a:avLst/>
            </a:prstGeom>
            <a:solidFill>
              <a:srgbClr val="00F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sp>
          <p:nvSpPr>
            <p:cNvPr id="37" name="Google Shape;1660;p84"/>
            <p:cNvSpPr/>
            <p:nvPr/>
          </p:nvSpPr>
          <p:spPr>
            <a:xfrm rot="-8100000">
              <a:off x="3683583" y="2513326"/>
              <a:ext cx="217647" cy="217647"/>
            </a:xfrm>
            <a:prstGeom prst="rtTriangle">
              <a:avLst/>
            </a:prstGeom>
            <a:solidFill>
              <a:srgbClr val="00F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grpSp>
      <p:grpSp>
        <p:nvGrpSpPr>
          <p:cNvPr id="38" name="Google Shape;1657;p84"/>
          <p:cNvGrpSpPr/>
          <p:nvPr/>
        </p:nvGrpSpPr>
        <p:grpSpPr>
          <a:xfrm rot="5400000">
            <a:off x="6137598" y="3791223"/>
            <a:ext cx="312100" cy="144676"/>
            <a:chOff x="3272277" y="2468249"/>
            <a:chExt cx="674029" cy="307800"/>
          </a:xfrm>
          <a:solidFill>
            <a:schemeClr val="tx2">
              <a:lumMod val="75000"/>
            </a:schemeClr>
          </a:solidFill>
        </p:grpSpPr>
        <p:sp>
          <p:nvSpPr>
            <p:cNvPr id="39" name="Google Shape;1658;p84"/>
            <p:cNvSpPr/>
            <p:nvPr/>
          </p:nvSpPr>
          <p:spPr>
            <a:xfrm rot="-8100000">
              <a:off x="3317354" y="2513326"/>
              <a:ext cx="217647" cy="217647"/>
            </a:xfrm>
            <a:prstGeom prst="rtTriangle">
              <a:avLst/>
            </a:pr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sp>
          <p:nvSpPr>
            <p:cNvPr id="40" name="Google Shape;1659;p84"/>
            <p:cNvSpPr/>
            <p:nvPr/>
          </p:nvSpPr>
          <p:spPr>
            <a:xfrm rot="-8100000">
              <a:off x="3500468" y="2513326"/>
              <a:ext cx="217647" cy="217647"/>
            </a:xfrm>
            <a:prstGeom prst="rtTriangle">
              <a:avLst/>
            </a:pr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sp>
          <p:nvSpPr>
            <p:cNvPr id="41" name="Google Shape;1660;p84"/>
            <p:cNvSpPr/>
            <p:nvPr/>
          </p:nvSpPr>
          <p:spPr>
            <a:xfrm rot="-8100000">
              <a:off x="3683583" y="2513326"/>
              <a:ext cx="217647" cy="217647"/>
            </a:xfrm>
            <a:prstGeom prst="rtTriangle">
              <a:avLst/>
            </a:pr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grpSp>
      <p:grpSp>
        <p:nvGrpSpPr>
          <p:cNvPr id="42" name="Google Shape;1657;p84"/>
          <p:cNvGrpSpPr/>
          <p:nvPr/>
        </p:nvGrpSpPr>
        <p:grpSpPr>
          <a:xfrm rot="5400000">
            <a:off x="5950031" y="4919397"/>
            <a:ext cx="312100" cy="144676"/>
            <a:chOff x="3272277" y="2468249"/>
            <a:chExt cx="674029" cy="307800"/>
          </a:xfrm>
          <a:solidFill>
            <a:schemeClr val="tx2">
              <a:lumMod val="75000"/>
            </a:schemeClr>
          </a:solidFill>
        </p:grpSpPr>
        <p:sp>
          <p:nvSpPr>
            <p:cNvPr id="43" name="Google Shape;1658;p84"/>
            <p:cNvSpPr/>
            <p:nvPr/>
          </p:nvSpPr>
          <p:spPr>
            <a:xfrm rot="-8100000">
              <a:off x="3317354" y="2513326"/>
              <a:ext cx="217647" cy="217647"/>
            </a:xfrm>
            <a:prstGeom prst="rtTriangle">
              <a:avLst/>
            </a:pr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sp>
          <p:nvSpPr>
            <p:cNvPr id="44" name="Google Shape;1659;p84"/>
            <p:cNvSpPr/>
            <p:nvPr/>
          </p:nvSpPr>
          <p:spPr>
            <a:xfrm rot="-8100000">
              <a:off x="3500468" y="2513326"/>
              <a:ext cx="217647" cy="217647"/>
            </a:xfrm>
            <a:prstGeom prst="rtTriangle">
              <a:avLst/>
            </a:pr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sp>
          <p:nvSpPr>
            <p:cNvPr id="45" name="Google Shape;1660;p84"/>
            <p:cNvSpPr/>
            <p:nvPr/>
          </p:nvSpPr>
          <p:spPr>
            <a:xfrm rot="-8100000">
              <a:off x="3683583" y="2513326"/>
              <a:ext cx="217647" cy="217647"/>
            </a:xfrm>
            <a:prstGeom prst="rtTriangle">
              <a:avLst/>
            </a:pr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grpSp>
      <p:grpSp>
        <p:nvGrpSpPr>
          <p:cNvPr id="46" name="Google Shape;1657;p84"/>
          <p:cNvGrpSpPr/>
          <p:nvPr/>
        </p:nvGrpSpPr>
        <p:grpSpPr>
          <a:xfrm rot="5400000">
            <a:off x="5843407" y="5319417"/>
            <a:ext cx="312100" cy="144676"/>
            <a:chOff x="3272277" y="2468249"/>
            <a:chExt cx="674029" cy="307800"/>
          </a:xfrm>
          <a:solidFill>
            <a:schemeClr val="tx2">
              <a:lumMod val="75000"/>
            </a:schemeClr>
          </a:solidFill>
        </p:grpSpPr>
        <p:sp>
          <p:nvSpPr>
            <p:cNvPr id="47" name="Google Shape;1658;p84"/>
            <p:cNvSpPr/>
            <p:nvPr/>
          </p:nvSpPr>
          <p:spPr>
            <a:xfrm rot="-8100000">
              <a:off x="3317354" y="2513326"/>
              <a:ext cx="217647" cy="217647"/>
            </a:xfrm>
            <a:prstGeom prst="rtTriangle">
              <a:avLst/>
            </a:pr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sp>
          <p:nvSpPr>
            <p:cNvPr id="48" name="Google Shape;1659;p84"/>
            <p:cNvSpPr/>
            <p:nvPr/>
          </p:nvSpPr>
          <p:spPr>
            <a:xfrm rot="-8100000">
              <a:off x="3500468" y="2513326"/>
              <a:ext cx="217647" cy="217647"/>
            </a:xfrm>
            <a:prstGeom prst="rtTriangle">
              <a:avLst/>
            </a:pr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sp>
          <p:nvSpPr>
            <p:cNvPr id="49" name="Google Shape;1660;p84"/>
            <p:cNvSpPr/>
            <p:nvPr/>
          </p:nvSpPr>
          <p:spPr>
            <a:xfrm rot="-8100000">
              <a:off x="3683583" y="2513326"/>
              <a:ext cx="217647" cy="217647"/>
            </a:xfrm>
            <a:prstGeom prst="rtTriangle">
              <a:avLst/>
            </a:pr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grpSp>
      <p:grpSp>
        <p:nvGrpSpPr>
          <p:cNvPr id="50" name="Google Shape;1657;p84"/>
          <p:cNvGrpSpPr/>
          <p:nvPr/>
        </p:nvGrpSpPr>
        <p:grpSpPr>
          <a:xfrm rot="5400000">
            <a:off x="5652377" y="6066566"/>
            <a:ext cx="312100" cy="144676"/>
            <a:chOff x="3272277" y="2468249"/>
            <a:chExt cx="674029" cy="307800"/>
          </a:xfrm>
          <a:solidFill>
            <a:schemeClr val="tx2">
              <a:lumMod val="75000"/>
            </a:schemeClr>
          </a:solidFill>
        </p:grpSpPr>
        <p:sp>
          <p:nvSpPr>
            <p:cNvPr id="51" name="Google Shape;1658;p84"/>
            <p:cNvSpPr/>
            <p:nvPr/>
          </p:nvSpPr>
          <p:spPr>
            <a:xfrm rot="-8100000">
              <a:off x="3317354" y="2513326"/>
              <a:ext cx="217647" cy="217647"/>
            </a:xfrm>
            <a:prstGeom prst="rtTriangle">
              <a:avLst/>
            </a:pr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sp>
          <p:nvSpPr>
            <p:cNvPr id="52" name="Google Shape;1659;p84"/>
            <p:cNvSpPr/>
            <p:nvPr/>
          </p:nvSpPr>
          <p:spPr>
            <a:xfrm rot="-8100000">
              <a:off x="3500468" y="2513326"/>
              <a:ext cx="217647" cy="217647"/>
            </a:xfrm>
            <a:prstGeom prst="rtTriangle">
              <a:avLst/>
            </a:pr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sp>
          <p:nvSpPr>
            <p:cNvPr id="53" name="Google Shape;1660;p84"/>
            <p:cNvSpPr/>
            <p:nvPr/>
          </p:nvSpPr>
          <p:spPr>
            <a:xfrm rot="-8100000">
              <a:off x="3683583" y="2513326"/>
              <a:ext cx="217647" cy="217647"/>
            </a:xfrm>
            <a:prstGeom prst="rtTriangle">
              <a:avLst/>
            </a:pr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endParaRPr>
            </a:p>
          </p:txBody>
        </p:sp>
      </p:grpSp>
    </p:spTree>
    <p:extLst>
      <p:ext uri="{BB962C8B-B14F-4D97-AF65-F5344CB8AC3E}">
        <p14:creationId xmlns:p14="http://schemas.microsoft.com/office/powerpoint/2010/main" val="1195791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txBox="1">
            <a:spLocks/>
          </p:cNvSpPr>
          <p:nvPr/>
        </p:nvSpPr>
        <p:spPr>
          <a:xfrm>
            <a:off x="649036" y="47404"/>
            <a:ext cx="11379164" cy="524800"/>
          </a:xfrm>
          <a:prstGeom prst="rect">
            <a:avLst/>
          </a:prstGeom>
          <a:noFill/>
          <a:ln>
            <a:noFill/>
          </a:ln>
        </p:spPr>
        <p:txBody>
          <a:bodyPr spcFirstLastPara="1" wrap="square" lIns="0" tIns="121897" rIns="0" bIns="121897" anchor="t" anchorCtr="0">
            <a:noAutofit/>
          </a:bodyPr>
          <a:lstStyle>
            <a:defPPr marR="0" lvl="0" algn="l" rtl="0">
              <a:lnSpc>
                <a:spcPct val="100000"/>
              </a:lnSpc>
              <a:spcBef>
                <a:spcPts val="0"/>
              </a:spcBef>
              <a:spcAft>
                <a:spcPts val="0"/>
              </a:spcAft>
            </a:defPPr>
            <a:lvl1pPr marR="0" lv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1pPr>
            <a:lvl2pPr marR="0" lvl="1">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2pPr>
            <a:lvl3pPr marR="0" lvl="2">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3pPr>
            <a:lvl4pPr marR="0" lvl="3">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4pPr>
            <a:lvl5pPr marR="0" lvl="4">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5pPr>
            <a:lvl6pPr marR="0" lvl="5">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6pPr>
            <a:lvl7pPr marR="0" lvl="6">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7pPr>
            <a:lvl8pPr marR="0" lvl="7">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8pPr>
            <a:lvl9pPr marR="0" lvl="8">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9pPr>
          </a:lstStyle>
          <a:p>
            <a:pPr marL="0" marR="0" lvl="0" indent="0" algn="l" defTabSz="1219170" rtl="0" eaLnBrk="1" fontAlgn="auto" latinLnBrk="0" hangingPunct="1">
              <a:lnSpc>
                <a:spcPct val="100000"/>
              </a:lnSpc>
              <a:spcBef>
                <a:spcPts val="0"/>
              </a:spcBef>
              <a:spcAft>
                <a:spcPts val="0"/>
              </a:spcAft>
              <a:buClr>
                <a:srgbClr val="000000"/>
              </a:buClr>
              <a:buSzPts val="1900"/>
              <a:buFont typeface="Montserrat"/>
              <a:buNone/>
              <a:tabLst/>
              <a:defRPr/>
            </a:pPr>
            <a:r>
              <a:rPr kumimoji="0" lang="en" sz="2533" b="0" i="0" u="none" strike="noStrike" kern="0" cap="none" spc="0" normalizeH="0" baseline="0" noProof="0" dirty="0">
                <a:ln>
                  <a:noFill/>
                </a:ln>
                <a:solidFill>
                  <a:srgbClr val="000000"/>
                </a:solidFill>
                <a:effectLst/>
                <a:uLnTx/>
                <a:uFillTx/>
                <a:latin typeface="Bebas Neue" panose="020B0606020202050201" pitchFamily="34" charset="0"/>
                <a:ea typeface="Aktiv Grotesk" panose="020B0504020202020204" pitchFamily="34" charset="0"/>
                <a:cs typeface="Aktiv Grotesk" panose="020B0504020202020204" pitchFamily="34" charset="0"/>
                <a:sym typeface="Montserrat"/>
              </a:rPr>
              <a:t>Tournée Minérale</a:t>
            </a:r>
            <a:endParaRPr kumimoji="0" lang="fr-FR" sz="2533" b="0" i="0" u="none" strike="noStrike" kern="0" cap="none" spc="0" normalizeH="0" baseline="0" noProof="0" dirty="0">
              <a:ln>
                <a:noFill/>
              </a:ln>
              <a:solidFill>
                <a:srgbClr val="000000"/>
              </a:solidFill>
              <a:effectLst/>
              <a:uLnTx/>
              <a:uFillTx/>
              <a:latin typeface="Bebas Neue" panose="020B0606020202050201" pitchFamily="34" charset="0"/>
              <a:ea typeface="Aktiv Grotesk" panose="020B0504020202020204" pitchFamily="34" charset="0"/>
              <a:cs typeface="Aktiv Grotesk" panose="020B0504020202020204" pitchFamily="34" charset="0"/>
              <a:sym typeface="Montserrat"/>
            </a:endParaRPr>
          </a:p>
        </p:txBody>
      </p:sp>
      <p:sp>
        <p:nvSpPr>
          <p:cNvPr id="30" name="Google Shape;320;p24">
            <a:extLst>
              <a:ext uri="{FF2B5EF4-FFF2-40B4-BE49-F238E27FC236}">
                <a16:creationId xmlns:a16="http://schemas.microsoft.com/office/drawing/2014/main" id="{B20E1709-B7F8-45C8-BBC6-CF61C7E05E10}"/>
              </a:ext>
            </a:extLst>
          </p:cNvPr>
          <p:cNvSpPr/>
          <p:nvPr/>
        </p:nvSpPr>
        <p:spPr>
          <a:xfrm>
            <a:off x="7368871" y="2255176"/>
            <a:ext cx="1066528" cy="510592"/>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933" b="1" i="0" u="none" strike="noStrike" kern="0" cap="none" spc="0" normalizeH="0" baseline="0" noProof="0" dirty="0">
                <a:ln>
                  <a:noFill/>
                </a:ln>
                <a:solidFill>
                  <a:srgbClr val="FFFFFF"/>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Montserrat"/>
              </a:rPr>
              <a:t>2,5%</a:t>
            </a:r>
            <a:endParaRPr kumimoji="0" sz="2933" b="1" i="0" u="none" strike="noStrike" kern="0" cap="none" spc="0" normalizeH="0" baseline="0" noProof="0" dirty="0">
              <a:ln>
                <a:noFill/>
              </a:ln>
              <a:solidFill>
                <a:srgbClr val="FFFFFF"/>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Montserrat"/>
            </a:endParaRPr>
          </a:p>
        </p:txBody>
      </p:sp>
      <p:sp>
        <p:nvSpPr>
          <p:cNvPr id="29" name="Rectangle 28"/>
          <p:cNvSpPr/>
          <p:nvPr/>
        </p:nvSpPr>
        <p:spPr>
          <a:xfrm>
            <a:off x="6901569" y="2839907"/>
            <a:ext cx="2001131" cy="543867"/>
          </a:xfrm>
          <a:prstGeom prst="rect">
            <a:avLst/>
          </a:prstGeom>
        </p:spPr>
        <p:txBody>
          <a:bodyPr wrap="square" lIns="91440" tIns="45720" rIns="91440" bIns="45720">
            <a:spAutoFit/>
          </a:bodyPr>
          <a:lstStyle/>
          <a:p>
            <a:pPr marL="89744" marR="0" lvl="0" indent="0" algn="ctr" defTabSz="1219170" rtl="0" eaLnBrk="1" fontAlgn="auto" latinLnBrk="0" hangingPunct="1">
              <a:lnSpc>
                <a:spcPct val="100000"/>
              </a:lnSpc>
              <a:spcBef>
                <a:spcPts val="0"/>
              </a:spcBef>
              <a:spcAft>
                <a:spcPts val="0"/>
              </a:spcAft>
              <a:buClr>
                <a:srgbClr val="1A1A1A"/>
              </a:buClr>
              <a:buSzPts val="1100"/>
              <a:buFontTx/>
              <a:buNone/>
              <a:tabLst/>
              <a:defRPr/>
            </a:pPr>
            <a:r>
              <a:rPr kumimoji="0" lang="fr-FR" sz="1467" b="1" i="0" u="none" strike="noStrike" kern="0" cap="none" spc="0" normalizeH="0" baseline="0" noProof="0" dirty="0">
                <a:ln>
                  <a:noFill/>
                </a:ln>
                <a:solidFill>
                  <a:srgbClr val="1A1A1A"/>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Montserrat"/>
              </a:rPr>
              <a:t>240.000 </a:t>
            </a:r>
            <a:br>
              <a:rPr kumimoji="0" lang="fr-FR" sz="1467" b="1" i="0" u="none" strike="noStrike" kern="0" cap="none" spc="0" normalizeH="0" baseline="0" noProof="0" dirty="0">
                <a:ln>
                  <a:noFill/>
                </a:ln>
                <a:solidFill>
                  <a:srgbClr val="1A1A1A"/>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Montserrat"/>
              </a:rPr>
            </a:br>
            <a:r>
              <a:rPr kumimoji="0" lang="fr-FR" sz="1467" b="1" i="0" u="none" strike="noStrike" kern="0" cap="none" spc="0" normalizeH="0" baseline="0" noProof="0" dirty="0">
                <a:ln>
                  <a:noFill/>
                </a:ln>
                <a:solidFill>
                  <a:srgbClr val="1A1A1A"/>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Montserrat"/>
              </a:rPr>
              <a:t>en 2017</a:t>
            </a:r>
          </a:p>
        </p:txBody>
      </p:sp>
      <p:sp>
        <p:nvSpPr>
          <p:cNvPr id="35" name="Google Shape;320;p24">
            <a:extLst>
              <a:ext uri="{FF2B5EF4-FFF2-40B4-BE49-F238E27FC236}">
                <a16:creationId xmlns:a16="http://schemas.microsoft.com/office/drawing/2014/main" id="{B20E1709-B7F8-45C8-BBC6-CF61C7E05E10}"/>
              </a:ext>
            </a:extLst>
          </p:cNvPr>
          <p:cNvSpPr/>
          <p:nvPr/>
        </p:nvSpPr>
        <p:spPr>
          <a:xfrm>
            <a:off x="9812956" y="1158394"/>
            <a:ext cx="1066528" cy="510591"/>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933" b="1" i="0" u="none" strike="noStrike" kern="0" cap="none" spc="0" normalizeH="0" baseline="0" noProof="0" dirty="0">
                <a:ln>
                  <a:noFill/>
                </a:ln>
                <a:solidFill>
                  <a:srgbClr val="00F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Montserrat"/>
              </a:rPr>
              <a:t>16%</a:t>
            </a:r>
            <a:endParaRPr kumimoji="0" sz="2933" b="1" i="0" u="none" strike="noStrike" kern="0" cap="none" spc="0" normalizeH="0" baseline="0" noProof="0" dirty="0">
              <a:ln>
                <a:noFill/>
              </a:ln>
              <a:solidFill>
                <a:srgbClr val="00F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Montserrat"/>
            </a:endParaRPr>
          </a:p>
        </p:txBody>
      </p:sp>
      <p:sp>
        <p:nvSpPr>
          <p:cNvPr id="34" name="Rectangle 33"/>
          <p:cNvSpPr/>
          <p:nvPr/>
        </p:nvSpPr>
        <p:spPr>
          <a:xfrm>
            <a:off x="9316770" y="1730343"/>
            <a:ext cx="2058899" cy="1221168"/>
          </a:xfrm>
          <a:prstGeom prst="rect">
            <a:avLst/>
          </a:prstGeom>
        </p:spPr>
        <p:txBody>
          <a:bodyPr wrap="square" lIns="91440" tIns="45720" rIns="91440" bIns="45720">
            <a:spAutoFit/>
          </a:bodyPr>
          <a:lstStyle/>
          <a:p>
            <a:pPr marL="89744" marR="0" lvl="0" indent="0" algn="ctr" defTabSz="1219170" rtl="0" eaLnBrk="1" fontAlgn="auto" latinLnBrk="0" hangingPunct="1">
              <a:lnSpc>
                <a:spcPct val="100000"/>
              </a:lnSpc>
              <a:spcBef>
                <a:spcPts val="0"/>
              </a:spcBef>
              <a:spcAft>
                <a:spcPts val="0"/>
              </a:spcAft>
              <a:buClr>
                <a:srgbClr val="1A1A1A"/>
              </a:buClr>
              <a:buSzPts val="1100"/>
              <a:buFontTx/>
              <a:buNone/>
              <a:tabLst/>
              <a:defRPr/>
            </a:pPr>
            <a:r>
              <a:rPr kumimoji="0" lang="fr-FR" sz="1467" b="1" i="0" u="none" strike="noStrike" kern="0" cap="none" spc="0" normalizeH="0" baseline="0" noProof="0" dirty="0">
                <a:ln>
                  <a:noFill/>
                </a:ln>
                <a:solidFill>
                  <a:srgbClr val="1A1A1A"/>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Montserrat"/>
              </a:rPr>
              <a:t>1.500.000</a:t>
            </a:r>
            <a:br>
              <a:rPr kumimoji="0" lang="fr-FR" sz="1467" b="1" i="0" u="none" strike="noStrike" kern="0" cap="none" spc="0" normalizeH="0" baseline="0" noProof="0" dirty="0">
                <a:ln>
                  <a:noFill/>
                </a:ln>
                <a:solidFill>
                  <a:srgbClr val="1A1A1A"/>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Montserrat"/>
              </a:rPr>
            </a:br>
            <a:r>
              <a:rPr kumimoji="0" lang="fr-FR" sz="1467" b="1" i="0" u="none" strike="noStrike" kern="0" cap="none" spc="0" normalizeH="0" baseline="0" noProof="0" dirty="0">
                <a:ln>
                  <a:noFill/>
                </a:ln>
                <a:solidFill>
                  <a:srgbClr val="1A1A1A"/>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Montserrat"/>
              </a:rPr>
              <a:t>en 2023</a:t>
            </a:r>
            <a:br>
              <a:rPr kumimoji="0" lang="fr-FR" sz="1467" b="1" i="0" u="none" strike="noStrike" kern="0" cap="none" spc="0" normalizeH="0" baseline="0" noProof="0" dirty="0">
                <a:ln>
                  <a:noFill/>
                </a:ln>
                <a:solidFill>
                  <a:srgbClr val="1A1A1A"/>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Montserrat"/>
              </a:rPr>
            </a:br>
            <a:br>
              <a:rPr kumimoji="0" lang="fr-FR" sz="1467" b="1" i="0" u="none" strike="noStrike" kern="0" cap="none" spc="0" normalizeH="0" baseline="0" noProof="0" dirty="0">
                <a:ln>
                  <a:noFill/>
                </a:ln>
                <a:solidFill>
                  <a:srgbClr val="1A1A1A"/>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Montserrat"/>
              </a:rPr>
            </a:br>
            <a:r>
              <a:rPr kumimoji="0" lang="fr-FR" sz="1467" b="1" i="0" u="none" strike="noStrike" kern="0" cap="none" spc="0" normalizeH="0" baseline="0" noProof="0" dirty="0">
                <a:ln>
                  <a:noFill/>
                </a:ln>
                <a:solidFill>
                  <a:srgbClr val="1A1A1A"/>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Montserrat"/>
              </a:rPr>
              <a:t>16% de la population adulte</a:t>
            </a:r>
          </a:p>
        </p:txBody>
      </p:sp>
      <p:sp>
        <p:nvSpPr>
          <p:cNvPr id="37" name="Google Shape;1644;p120"/>
          <p:cNvSpPr txBox="1"/>
          <p:nvPr/>
        </p:nvSpPr>
        <p:spPr>
          <a:xfrm>
            <a:off x="7166147" y="4080836"/>
            <a:ext cx="3326335" cy="400000"/>
          </a:xfrm>
          <a:prstGeom prst="rect">
            <a:avLst/>
          </a:prstGeom>
          <a:noFill/>
          <a:ln>
            <a:noFill/>
          </a:ln>
        </p:spPr>
        <p:txBody>
          <a:bodyPr spcFirstLastPara="1" wrap="square" lIns="0" tIns="45700" rIns="0" bIns="457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fr-FR" sz="1467" b="1" i="0" u="none" strike="noStrike" kern="0" cap="none" spc="0" normalizeH="0" baseline="0" noProof="0" dirty="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rPr>
              <a:t>Les raisons de faire la Tournée Minérale</a:t>
            </a:r>
          </a:p>
        </p:txBody>
      </p:sp>
      <p:sp>
        <p:nvSpPr>
          <p:cNvPr id="7" name="Ellipse 6"/>
          <p:cNvSpPr/>
          <p:nvPr/>
        </p:nvSpPr>
        <p:spPr>
          <a:xfrm>
            <a:off x="7196025" y="4569658"/>
            <a:ext cx="295580" cy="2955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fr-FR" sz="1600" b="1" i="0" u="none" strike="noStrike" kern="0" cap="none" spc="0" normalizeH="0" baseline="0" noProof="0" dirty="0">
                <a:ln>
                  <a:noFill/>
                </a:ln>
                <a:solidFill>
                  <a:srgbClr val="FFFFFF"/>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rPr>
              <a:t>1</a:t>
            </a:r>
          </a:p>
        </p:txBody>
      </p:sp>
      <p:sp>
        <p:nvSpPr>
          <p:cNvPr id="39" name="Ellipse 38"/>
          <p:cNvSpPr/>
          <p:nvPr/>
        </p:nvSpPr>
        <p:spPr>
          <a:xfrm>
            <a:off x="7196025" y="4977827"/>
            <a:ext cx="295580" cy="2955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fr-FR" sz="1600" b="1" i="0" u="none" strike="noStrike" kern="0" cap="none" spc="0" normalizeH="0" baseline="0" noProof="0" dirty="0">
                <a:ln>
                  <a:noFill/>
                </a:ln>
                <a:solidFill>
                  <a:srgbClr val="FFFFFF"/>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rPr>
              <a:t>2</a:t>
            </a:r>
          </a:p>
        </p:txBody>
      </p:sp>
      <p:sp>
        <p:nvSpPr>
          <p:cNvPr id="40" name="Ellipse 39"/>
          <p:cNvSpPr/>
          <p:nvPr/>
        </p:nvSpPr>
        <p:spPr>
          <a:xfrm>
            <a:off x="7196025" y="5325965"/>
            <a:ext cx="295580" cy="2955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fr-FR" sz="1600" b="1" i="0" u="none" strike="noStrike" kern="0" cap="none" spc="0" normalizeH="0" baseline="0" noProof="0" dirty="0">
                <a:ln>
                  <a:noFill/>
                </a:ln>
                <a:solidFill>
                  <a:srgbClr val="FFFFFF"/>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rPr>
              <a:t>3</a:t>
            </a:r>
          </a:p>
        </p:txBody>
      </p:sp>
      <p:sp>
        <p:nvSpPr>
          <p:cNvPr id="41" name="Ellipse 40"/>
          <p:cNvSpPr/>
          <p:nvPr/>
        </p:nvSpPr>
        <p:spPr>
          <a:xfrm>
            <a:off x="7196025" y="5706283"/>
            <a:ext cx="295580" cy="2955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fr-FR" sz="1600" b="1" i="0" u="none" strike="noStrike" kern="0" cap="none" spc="0" normalizeH="0" baseline="0" noProof="0" dirty="0">
                <a:ln>
                  <a:noFill/>
                </a:ln>
                <a:solidFill>
                  <a:srgbClr val="FFFFFF"/>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rPr>
              <a:t>4</a:t>
            </a:r>
          </a:p>
        </p:txBody>
      </p:sp>
      <p:sp>
        <p:nvSpPr>
          <p:cNvPr id="42" name="Ellipse 41"/>
          <p:cNvSpPr/>
          <p:nvPr/>
        </p:nvSpPr>
        <p:spPr>
          <a:xfrm>
            <a:off x="7196025" y="6058683"/>
            <a:ext cx="295580" cy="2955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fr-FR" sz="1600" b="1" i="0" u="none" strike="noStrike" kern="0" cap="none" spc="0" normalizeH="0" baseline="0" noProof="0" dirty="0">
                <a:ln>
                  <a:noFill/>
                </a:ln>
                <a:solidFill>
                  <a:srgbClr val="FFFFFF"/>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rPr>
              <a:t>5</a:t>
            </a:r>
          </a:p>
        </p:txBody>
      </p:sp>
      <p:sp>
        <p:nvSpPr>
          <p:cNvPr id="43" name="Google Shape;1644;p120"/>
          <p:cNvSpPr txBox="1"/>
          <p:nvPr/>
        </p:nvSpPr>
        <p:spPr>
          <a:xfrm>
            <a:off x="7553149" y="4517448"/>
            <a:ext cx="3326335" cy="400000"/>
          </a:xfrm>
          <a:prstGeom prst="rect">
            <a:avLst/>
          </a:prstGeom>
          <a:noFill/>
          <a:ln>
            <a:noFill/>
          </a:ln>
        </p:spPr>
        <p:txBody>
          <a:bodyPr spcFirstLastPara="1" wrap="square" lIns="0" tIns="45700" rIns="0"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fr-FR" sz="1200" b="1" i="0" u="none" strike="noStrike" kern="0" cap="none" spc="0" normalizeH="0" baseline="0" noProof="0" dirty="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rPr>
              <a:t>Pour la detox post fêtes de fin d’année</a:t>
            </a:r>
          </a:p>
        </p:txBody>
      </p:sp>
      <p:sp>
        <p:nvSpPr>
          <p:cNvPr id="44" name="Google Shape;1644;p120"/>
          <p:cNvSpPr txBox="1"/>
          <p:nvPr/>
        </p:nvSpPr>
        <p:spPr>
          <a:xfrm>
            <a:off x="7553149" y="4925616"/>
            <a:ext cx="3326335" cy="400000"/>
          </a:xfrm>
          <a:prstGeom prst="rect">
            <a:avLst/>
          </a:prstGeom>
          <a:noFill/>
          <a:ln>
            <a:noFill/>
          </a:ln>
        </p:spPr>
        <p:txBody>
          <a:bodyPr spcFirstLastPara="1" wrap="square" lIns="0" tIns="45700" rIns="0"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fr-FR" sz="1200" b="1" i="0" u="none" strike="noStrike" kern="0" cap="none" spc="0" normalizeH="0" baseline="0" noProof="0" dirty="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rPr>
              <a:t>Pour économiser de l’argent</a:t>
            </a:r>
          </a:p>
        </p:txBody>
      </p:sp>
      <p:sp>
        <p:nvSpPr>
          <p:cNvPr id="45" name="Google Shape;1644;p120"/>
          <p:cNvSpPr txBox="1"/>
          <p:nvPr/>
        </p:nvSpPr>
        <p:spPr>
          <a:xfrm>
            <a:off x="7553149" y="5273755"/>
            <a:ext cx="3326335" cy="400000"/>
          </a:xfrm>
          <a:prstGeom prst="rect">
            <a:avLst/>
          </a:prstGeom>
          <a:noFill/>
          <a:ln>
            <a:noFill/>
          </a:ln>
        </p:spPr>
        <p:txBody>
          <a:bodyPr spcFirstLastPara="1" wrap="square" lIns="0" tIns="45700" rIns="0"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fr-FR" sz="1200" b="1" i="0" u="none" strike="noStrike" kern="0" cap="none" spc="0" normalizeH="0" baseline="0" noProof="0" dirty="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rPr>
              <a:t>Pour évaluer leur dépendance à l’alcool</a:t>
            </a:r>
          </a:p>
        </p:txBody>
      </p:sp>
      <p:sp>
        <p:nvSpPr>
          <p:cNvPr id="46" name="Google Shape;1644;p120"/>
          <p:cNvSpPr txBox="1"/>
          <p:nvPr/>
        </p:nvSpPr>
        <p:spPr>
          <a:xfrm>
            <a:off x="7553149" y="5654072"/>
            <a:ext cx="3326335" cy="400000"/>
          </a:xfrm>
          <a:prstGeom prst="rect">
            <a:avLst/>
          </a:prstGeom>
          <a:noFill/>
          <a:ln>
            <a:noFill/>
          </a:ln>
        </p:spPr>
        <p:txBody>
          <a:bodyPr spcFirstLastPara="1" wrap="square" lIns="0" tIns="45700" rIns="0"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fr-FR" sz="1200" b="1" i="0" u="none" strike="noStrike" kern="0" cap="none" spc="0" normalizeH="0" baseline="0" noProof="0" dirty="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rPr>
              <a:t>Pour perdre du poids</a:t>
            </a:r>
          </a:p>
        </p:txBody>
      </p:sp>
      <p:sp>
        <p:nvSpPr>
          <p:cNvPr id="47" name="Google Shape;1644;p120"/>
          <p:cNvSpPr txBox="1"/>
          <p:nvPr/>
        </p:nvSpPr>
        <p:spPr>
          <a:xfrm>
            <a:off x="7553149" y="6006472"/>
            <a:ext cx="3326335" cy="400000"/>
          </a:xfrm>
          <a:prstGeom prst="rect">
            <a:avLst/>
          </a:prstGeom>
          <a:noFill/>
          <a:ln>
            <a:noFill/>
          </a:ln>
        </p:spPr>
        <p:txBody>
          <a:bodyPr spcFirstLastPara="1" wrap="square" lIns="0" tIns="45700" rIns="0"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fr-FR" sz="1200" b="1" i="0" u="none" strike="noStrike" kern="0" cap="none" spc="0" normalizeH="0" baseline="0" noProof="0" dirty="0">
                <a:ln>
                  <a:noFill/>
                </a:ln>
                <a:solidFill>
                  <a:srgbClr val="000000"/>
                </a:solidFill>
                <a:effectLst/>
                <a:uLnTx/>
                <a:uFillTx/>
                <a:latin typeface="Aktiv Grotesk" panose="020B0504020202020204" pitchFamily="34" charset="0"/>
                <a:ea typeface="Aktiv Grotesk" panose="020B0504020202020204" pitchFamily="34" charset="0"/>
                <a:cs typeface="Aktiv Grotesk" panose="020B0504020202020204" pitchFamily="34" charset="0"/>
                <a:sym typeface="Arial"/>
              </a:rPr>
              <a:t>Pour mieux dormir</a:t>
            </a:r>
          </a:p>
        </p:txBody>
      </p:sp>
      <p:cxnSp>
        <p:nvCxnSpPr>
          <p:cNvPr id="48" name="Google Shape;1643;p120"/>
          <p:cNvCxnSpPr/>
          <p:nvPr/>
        </p:nvCxnSpPr>
        <p:spPr>
          <a:xfrm>
            <a:off x="7164265" y="4396025"/>
            <a:ext cx="3276283" cy="0"/>
          </a:xfrm>
          <a:prstGeom prst="straightConnector1">
            <a:avLst/>
          </a:prstGeom>
          <a:noFill/>
          <a:ln w="9525" cap="flat" cmpd="sng">
            <a:solidFill>
              <a:srgbClr val="333333"/>
            </a:solidFill>
            <a:prstDash val="solid"/>
            <a:round/>
            <a:headEnd type="none" w="med" len="med"/>
            <a:tailEnd type="none" w="med" len="med"/>
          </a:ln>
        </p:spPr>
      </p:cxnSp>
      <p:cxnSp>
        <p:nvCxnSpPr>
          <p:cNvPr id="6" name="Connecteur droit avec flèche 5"/>
          <p:cNvCxnSpPr>
            <a:stCxn id="30" idx="3"/>
            <a:endCxn id="35" idx="1"/>
          </p:cNvCxnSpPr>
          <p:nvPr/>
        </p:nvCxnSpPr>
        <p:spPr>
          <a:xfrm flipV="1">
            <a:off x="8435399" y="1413690"/>
            <a:ext cx="1377557" cy="109678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388FBA9-AD71-5272-697F-AA019A37B186}"/>
              </a:ext>
            </a:extLst>
          </p:cNvPr>
          <p:cNvSpPr/>
          <p:nvPr/>
        </p:nvSpPr>
        <p:spPr>
          <a:xfrm>
            <a:off x="414498" y="4576409"/>
            <a:ext cx="5715000" cy="19423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dirty="0">
                <a:solidFill>
                  <a:schemeClr val="tx1"/>
                </a:solidFill>
              </a:rPr>
              <a:t>Concerne 16% de la population</a:t>
            </a:r>
            <a:br>
              <a:rPr lang="fr-BE" dirty="0">
                <a:solidFill>
                  <a:schemeClr val="tx1"/>
                </a:solidFill>
              </a:rPr>
            </a:br>
            <a:r>
              <a:rPr lang="fr-BE" dirty="0">
                <a:solidFill>
                  <a:schemeClr val="tx1"/>
                </a:solidFill>
              </a:rPr>
              <a:t>1.500.000 de belges en 2023</a:t>
            </a:r>
          </a:p>
          <a:p>
            <a:r>
              <a:rPr lang="fr-BE" dirty="0">
                <a:solidFill>
                  <a:schemeClr val="tx1"/>
                </a:solidFill>
              </a:rPr>
              <a:t>8/10 tiennent le coup durant février.</a:t>
            </a:r>
            <a:br>
              <a:rPr lang="fr-BE" dirty="0">
                <a:solidFill>
                  <a:schemeClr val="tx1"/>
                </a:solidFill>
              </a:rPr>
            </a:br>
            <a:br>
              <a:rPr lang="fr-BE" dirty="0">
                <a:solidFill>
                  <a:schemeClr val="tx1"/>
                </a:solidFill>
              </a:rPr>
            </a:br>
            <a:r>
              <a:rPr lang="fr-BE" dirty="0">
                <a:solidFill>
                  <a:schemeClr val="tx1"/>
                </a:solidFill>
              </a:rPr>
              <a:t>☝  Grande majorité évitent les tentations comme aller au restaurant.</a:t>
            </a:r>
            <a:br>
              <a:rPr lang="fr-BE" dirty="0"/>
            </a:br>
            <a:endParaRPr lang="fr-BE" dirty="0"/>
          </a:p>
        </p:txBody>
      </p:sp>
      <p:pic>
        <p:nvPicPr>
          <p:cNvPr id="22" name="Image 21" descr="Une image contenant logo&#10;&#10;Description générée automatiquement">
            <a:extLst>
              <a:ext uri="{FF2B5EF4-FFF2-40B4-BE49-F238E27FC236}">
                <a16:creationId xmlns:a16="http://schemas.microsoft.com/office/drawing/2014/main" id="{915FCEC6-ED6A-1B3E-A13A-0A05C866C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36" y="1355545"/>
            <a:ext cx="5371162" cy="1516297"/>
          </a:xfrm>
          <a:prstGeom prst="rect">
            <a:avLst/>
          </a:prstGeom>
        </p:spPr>
      </p:pic>
    </p:spTree>
    <p:extLst>
      <p:ext uri="{BB962C8B-B14F-4D97-AF65-F5344CB8AC3E}">
        <p14:creationId xmlns:p14="http://schemas.microsoft.com/office/powerpoint/2010/main" val="4054421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6CF8D50-90A3-3E26-6F89-F74671C106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676400"/>
          </a:xfrm>
          <a:prstGeom prst="rect">
            <a:avLst/>
          </a:prstGeom>
        </p:spPr>
      </p:pic>
      <p:sp>
        <p:nvSpPr>
          <p:cNvPr id="4" name="ZoneTexte 3">
            <a:extLst>
              <a:ext uri="{FF2B5EF4-FFF2-40B4-BE49-F238E27FC236}">
                <a16:creationId xmlns:a16="http://schemas.microsoft.com/office/drawing/2014/main" id="{748FB42B-87EE-F39B-2E98-7326459D37BC}"/>
              </a:ext>
            </a:extLst>
          </p:cNvPr>
          <p:cNvSpPr txBox="1"/>
          <p:nvPr/>
        </p:nvSpPr>
        <p:spPr>
          <a:xfrm>
            <a:off x="2176733" y="1661609"/>
            <a:ext cx="7593330"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600" dirty="0">
                <a:solidFill>
                  <a:srgbClr val="B6A269"/>
                </a:solidFill>
                <a:latin typeface="Bebas Neue" panose="020B0606020202050201"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5400" dirty="0">
                <a:solidFill>
                  <a:srgbClr val="44546A"/>
                </a:solidFill>
                <a:latin typeface="Bebas Neue" panose="020B0606020202050201" pitchFamily="34" charset="0"/>
              </a:rPr>
              <a:t>UNE COMMUNICATION PUISSANTE</a:t>
            </a:r>
          </a:p>
        </p:txBody>
      </p:sp>
      <p:sp>
        <p:nvSpPr>
          <p:cNvPr id="2" name="Rectangle 1">
            <a:extLst>
              <a:ext uri="{FF2B5EF4-FFF2-40B4-BE49-F238E27FC236}">
                <a16:creationId xmlns:a16="http://schemas.microsoft.com/office/drawing/2014/main" id="{7B5B4BB2-39C0-6EED-980E-03F647E1420F}"/>
              </a:ext>
            </a:extLst>
          </p:cNvPr>
          <p:cNvSpPr/>
          <p:nvPr/>
        </p:nvSpPr>
        <p:spPr>
          <a:xfrm>
            <a:off x="5209564" y="5981350"/>
            <a:ext cx="1434518" cy="876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Image 5">
            <a:extLst>
              <a:ext uri="{FF2B5EF4-FFF2-40B4-BE49-F238E27FC236}">
                <a16:creationId xmlns:a16="http://schemas.microsoft.com/office/drawing/2014/main" id="{96758E04-E4CC-EC57-2690-84F2DFA62B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0829" y="5723875"/>
            <a:ext cx="905138" cy="1007125"/>
          </a:xfrm>
          <a:prstGeom prst="rect">
            <a:avLst/>
          </a:prstGeom>
        </p:spPr>
      </p:pic>
    </p:spTree>
    <p:extLst>
      <p:ext uri="{BB962C8B-B14F-4D97-AF65-F5344CB8AC3E}">
        <p14:creationId xmlns:p14="http://schemas.microsoft.com/office/powerpoint/2010/main" val="3808419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cteur droit 23">
            <a:extLst>
              <a:ext uri="{FF2B5EF4-FFF2-40B4-BE49-F238E27FC236}">
                <a16:creationId xmlns:a16="http://schemas.microsoft.com/office/drawing/2014/main" id="{B9E60B03-A6B9-4404-8898-2F94F6320D94}"/>
              </a:ext>
            </a:extLst>
          </p:cNvPr>
          <p:cNvCxnSpPr>
            <a:cxnSpLocks/>
          </p:cNvCxnSpPr>
          <p:nvPr/>
        </p:nvCxnSpPr>
        <p:spPr>
          <a:xfrm flipH="1">
            <a:off x="2485511" y="265078"/>
            <a:ext cx="1947945" cy="0"/>
          </a:xfrm>
          <a:prstGeom prst="line">
            <a:avLst/>
          </a:prstGeom>
          <a:ln w="28575">
            <a:solidFill>
              <a:srgbClr val="D4C59E"/>
            </a:solidFill>
            <a:prstDash val="solid"/>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5F158C5B-346C-4703-8079-783465462A72}"/>
              </a:ext>
            </a:extLst>
          </p:cNvPr>
          <p:cNvSpPr txBox="1"/>
          <p:nvPr/>
        </p:nvSpPr>
        <p:spPr>
          <a:xfrm>
            <a:off x="4435805" y="67181"/>
            <a:ext cx="3415104" cy="646331"/>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33E54"/>
                </a:solidFill>
                <a:effectLst/>
                <a:uLnTx/>
                <a:uFillTx/>
                <a:latin typeface="Calibri" panose="020F0502020204030204"/>
                <a:ea typeface="+mn-ea"/>
                <a:cs typeface="+mn-cs"/>
              </a:rPr>
              <a:t>UNE MARQUE INCONTOURNABLE POUR DEVELOPPER LE SEGMENT  </a:t>
            </a:r>
          </a:p>
        </p:txBody>
      </p:sp>
      <p:cxnSp>
        <p:nvCxnSpPr>
          <p:cNvPr id="29" name="Connecteur droit 28">
            <a:extLst>
              <a:ext uri="{FF2B5EF4-FFF2-40B4-BE49-F238E27FC236}">
                <a16:creationId xmlns:a16="http://schemas.microsoft.com/office/drawing/2014/main" id="{6DF7B9C4-869C-405B-8751-E050DAF1CCED}"/>
              </a:ext>
            </a:extLst>
          </p:cNvPr>
          <p:cNvCxnSpPr>
            <a:cxnSpLocks/>
          </p:cNvCxnSpPr>
          <p:nvPr/>
        </p:nvCxnSpPr>
        <p:spPr>
          <a:xfrm flipH="1">
            <a:off x="7791800" y="257683"/>
            <a:ext cx="1947945" cy="0"/>
          </a:xfrm>
          <a:prstGeom prst="line">
            <a:avLst/>
          </a:prstGeom>
          <a:ln w="28575">
            <a:solidFill>
              <a:srgbClr val="D4C59E"/>
            </a:solidFill>
            <a:prstDash val="solid"/>
          </a:ln>
        </p:spPr>
        <p:style>
          <a:lnRef idx="1">
            <a:schemeClr val="accent1"/>
          </a:lnRef>
          <a:fillRef idx="0">
            <a:schemeClr val="accent1"/>
          </a:fillRef>
          <a:effectRef idx="0">
            <a:schemeClr val="accent1"/>
          </a:effectRef>
          <a:fontRef idx="minor">
            <a:schemeClr val="tx1"/>
          </a:fontRef>
        </p:style>
      </p:cxnSp>
      <p:pic>
        <p:nvPicPr>
          <p:cNvPr id="31" name="Image 30">
            <a:extLst>
              <a:ext uri="{FF2B5EF4-FFF2-40B4-BE49-F238E27FC236}">
                <a16:creationId xmlns:a16="http://schemas.microsoft.com/office/drawing/2014/main" id="{3CC27787-1FE5-4DF1-8B87-351F602A4A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8571" y="193893"/>
            <a:ext cx="2590800" cy="5870480"/>
          </a:xfrm>
          <a:prstGeom prst="rect">
            <a:avLst/>
          </a:prstGeom>
        </p:spPr>
      </p:pic>
      <p:sp>
        <p:nvSpPr>
          <p:cNvPr id="33" name="Rectangle 32">
            <a:extLst>
              <a:ext uri="{FF2B5EF4-FFF2-40B4-BE49-F238E27FC236}">
                <a16:creationId xmlns:a16="http://schemas.microsoft.com/office/drawing/2014/main" id="{EE8C6035-8097-4C88-B9AA-AEB77F93F2DB}"/>
              </a:ext>
            </a:extLst>
          </p:cNvPr>
          <p:cNvSpPr/>
          <p:nvPr/>
        </p:nvSpPr>
        <p:spPr>
          <a:xfrm>
            <a:off x="2738269" y="1397000"/>
            <a:ext cx="1524755" cy="486392"/>
          </a:xfrm>
          <a:prstGeom prst="rect">
            <a:avLst/>
          </a:prstGeom>
          <a:solidFill>
            <a:srgbClr val="D4C59E">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33E54"/>
                </a:solidFill>
                <a:effectLst/>
                <a:uLnTx/>
                <a:uFillTx/>
                <a:latin typeface="Calibri" panose="020F0502020204030204"/>
                <a:ea typeface="+mn-ea"/>
                <a:cs typeface="+mn-cs"/>
              </a:rPr>
              <a:t>VIRGIN ROSE SUMMER CAMPAGNE</a:t>
            </a:r>
          </a:p>
        </p:txBody>
      </p:sp>
      <p:sp>
        <p:nvSpPr>
          <p:cNvPr id="34" name="ZoneTexte 33">
            <a:extLst>
              <a:ext uri="{FF2B5EF4-FFF2-40B4-BE49-F238E27FC236}">
                <a16:creationId xmlns:a16="http://schemas.microsoft.com/office/drawing/2014/main" id="{24CC4BD0-1DDF-4AFF-B936-C1D40415DE25}"/>
              </a:ext>
            </a:extLst>
          </p:cNvPr>
          <p:cNvSpPr txBox="1"/>
          <p:nvPr/>
        </p:nvSpPr>
        <p:spPr>
          <a:xfrm>
            <a:off x="4573651" y="545621"/>
            <a:ext cx="3650715" cy="1939121"/>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fr-FR" sz="12001" b="0" i="0" u="none" strike="noStrike" kern="1200" cap="none" spc="0" normalizeH="0" baseline="0" noProof="0" dirty="0">
                <a:ln>
                  <a:noFill/>
                </a:ln>
                <a:solidFill>
                  <a:srgbClr val="F5C3BA"/>
                </a:solidFill>
                <a:effectLst/>
                <a:uLnTx/>
                <a:uFillTx/>
                <a:latin typeface="Calibri" panose="020F0502020204030204"/>
                <a:ea typeface="+mn-ea"/>
                <a:cs typeface="+mn-cs"/>
              </a:rPr>
              <a:t>0.0%</a:t>
            </a:r>
          </a:p>
        </p:txBody>
      </p:sp>
      <p:pic>
        <p:nvPicPr>
          <p:cNvPr id="9" name="Image 8">
            <a:extLst>
              <a:ext uri="{FF2B5EF4-FFF2-40B4-BE49-F238E27FC236}">
                <a16:creationId xmlns:a16="http://schemas.microsoft.com/office/drawing/2014/main" id="{5FE3E180-BC4F-ABAB-31B2-4CC0B8E557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8747" y="526469"/>
            <a:ext cx="3650715" cy="5476072"/>
          </a:xfrm>
          <a:prstGeom prst="rect">
            <a:avLst/>
          </a:prstGeom>
        </p:spPr>
      </p:pic>
      <p:pic>
        <p:nvPicPr>
          <p:cNvPr id="43" name="Image 42">
            <a:extLst>
              <a:ext uri="{FF2B5EF4-FFF2-40B4-BE49-F238E27FC236}">
                <a16:creationId xmlns:a16="http://schemas.microsoft.com/office/drawing/2014/main" id="{97C2E7CE-3198-24DE-4252-E9178D778C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99779" y="2702262"/>
            <a:ext cx="1790817" cy="3207646"/>
          </a:xfrm>
          <a:prstGeom prst="rect">
            <a:avLst/>
          </a:prstGeom>
        </p:spPr>
      </p:pic>
    </p:spTree>
    <p:extLst>
      <p:ext uri="{BB962C8B-B14F-4D97-AF65-F5344CB8AC3E}">
        <p14:creationId xmlns:p14="http://schemas.microsoft.com/office/powerpoint/2010/main" val="3758740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3D14744-C354-4397-942A-99F9A476C4EF}"/>
              </a:ext>
            </a:extLst>
          </p:cNvPr>
          <p:cNvSpPr/>
          <p:nvPr/>
        </p:nvSpPr>
        <p:spPr>
          <a:xfrm>
            <a:off x="152401" y="212468"/>
            <a:ext cx="11120319" cy="598765"/>
          </a:xfrm>
          <a:prstGeom prst="rect">
            <a:avLst/>
          </a:prstGeom>
          <a:ln w="3175">
            <a:miter lim="400000"/>
          </a:ln>
        </p:spPr>
        <p:txBody>
          <a:bodyPr wrap="square" lIns="22167" tIns="22167" rIns="22167" bIns="22167" anchor="ctr">
            <a:spAutoFit/>
          </a:bodyPr>
          <a:lstStyle/>
          <a:p>
            <a:pPr marL="0" marR="0" lvl="0" indent="0" algn="l" defTabSz="640507"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1F497D"/>
                </a:solidFill>
                <a:effectLst/>
                <a:uLnTx/>
                <a:uFillTx/>
                <a:latin typeface="Bebas Neue" panose="020B0606020202050201" pitchFamily="34" charset="0"/>
                <a:ea typeface="+mn-ea"/>
                <a:cs typeface="+mn-cs"/>
                <a:sym typeface="Homemade Apple"/>
              </a:rPr>
              <a:t>UNE CAMPAGNE CIBLEE </a:t>
            </a:r>
          </a:p>
        </p:txBody>
      </p:sp>
      <p:pic>
        <p:nvPicPr>
          <p:cNvPr id="2" name="Image 1">
            <a:extLst>
              <a:ext uri="{FF2B5EF4-FFF2-40B4-BE49-F238E27FC236}">
                <a16:creationId xmlns:a16="http://schemas.microsoft.com/office/drawing/2014/main" id="{55E84D53-3DB2-E748-A8A3-A0E3BA6822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6667" y="1498600"/>
            <a:ext cx="7958667" cy="3860800"/>
          </a:xfrm>
          <a:prstGeom prst="rect">
            <a:avLst/>
          </a:prstGeom>
        </p:spPr>
      </p:pic>
    </p:spTree>
    <p:extLst>
      <p:ext uri="{BB962C8B-B14F-4D97-AF65-F5344CB8AC3E}">
        <p14:creationId xmlns:p14="http://schemas.microsoft.com/office/powerpoint/2010/main" val="76315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3D14744-C354-4397-942A-99F9A476C4EF}"/>
              </a:ext>
            </a:extLst>
          </p:cNvPr>
          <p:cNvSpPr/>
          <p:nvPr/>
        </p:nvSpPr>
        <p:spPr>
          <a:xfrm>
            <a:off x="152401" y="212468"/>
            <a:ext cx="11120319" cy="598765"/>
          </a:xfrm>
          <a:prstGeom prst="rect">
            <a:avLst/>
          </a:prstGeom>
          <a:ln w="3175">
            <a:miter lim="400000"/>
          </a:ln>
        </p:spPr>
        <p:txBody>
          <a:bodyPr wrap="square" lIns="22167" tIns="22167" rIns="22167" bIns="22167" anchor="ctr">
            <a:spAutoFit/>
          </a:bodyPr>
          <a:lstStyle/>
          <a:p>
            <a:pPr marL="0" marR="0" lvl="0" indent="0" algn="l" defTabSz="640507" rtl="0" eaLnBrk="1" fontAlgn="auto" latinLnBrk="0" hangingPunct="1">
              <a:lnSpc>
                <a:spcPct val="100000"/>
              </a:lnSpc>
              <a:spcBef>
                <a:spcPts val="0"/>
              </a:spcBef>
              <a:spcAft>
                <a:spcPts val="0"/>
              </a:spcAft>
              <a:buClrTx/>
              <a:buSzTx/>
              <a:buFontTx/>
              <a:buNone/>
              <a:tabLst/>
              <a:defRPr/>
            </a:pPr>
            <a:r>
              <a:rPr lang="fr-FR" sz="3600" dirty="0">
                <a:solidFill>
                  <a:srgbClr val="1F497D"/>
                </a:solidFill>
                <a:latin typeface="Bebas Neue" panose="020B0606020202050201" pitchFamily="34" charset="0"/>
                <a:sym typeface="Homemade Apple"/>
              </a:rPr>
              <a:t>JANVIER</a:t>
            </a:r>
            <a:r>
              <a:rPr kumimoji="0" lang="fr-FR" sz="3600" b="0" i="0" u="none" strike="noStrike" kern="1200" cap="none" spc="0" normalizeH="0" baseline="0" noProof="0" dirty="0">
                <a:ln>
                  <a:noFill/>
                </a:ln>
                <a:solidFill>
                  <a:srgbClr val="1F497D"/>
                </a:solidFill>
                <a:effectLst/>
                <a:uLnTx/>
                <a:uFillTx/>
                <a:latin typeface="Bebas Neue" panose="020B0606020202050201" pitchFamily="34" charset="0"/>
                <a:ea typeface="+mn-ea"/>
                <a:cs typeface="+mn-cs"/>
                <a:sym typeface="Homemade Apple"/>
              </a:rPr>
              <a:t> 2023</a:t>
            </a:r>
          </a:p>
        </p:txBody>
      </p:sp>
      <p:pic>
        <p:nvPicPr>
          <p:cNvPr id="2" name="Image 1">
            <a:extLst>
              <a:ext uri="{FF2B5EF4-FFF2-40B4-BE49-F238E27FC236}">
                <a16:creationId xmlns:a16="http://schemas.microsoft.com/office/drawing/2014/main" id="{00847C27-7EB6-C94E-8564-168F3107C5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9281" y="718900"/>
            <a:ext cx="10002719" cy="5605701"/>
          </a:xfrm>
          <a:prstGeom prst="rect">
            <a:avLst/>
          </a:prstGeom>
        </p:spPr>
      </p:pic>
    </p:spTree>
    <p:extLst>
      <p:ext uri="{BB962C8B-B14F-4D97-AF65-F5344CB8AC3E}">
        <p14:creationId xmlns:p14="http://schemas.microsoft.com/office/powerpoint/2010/main" val="3348043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26D4F53F-B1FD-435C-A69D-AFAB32F29F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30551" y="1923655"/>
            <a:ext cx="3969693" cy="2368558"/>
          </a:xfrm>
          <a:prstGeom prst="rect">
            <a:avLst/>
          </a:prstGeom>
        </p:spPr>
      </p:pic>
      <p:sp>
        <p:nvSpPr>
          <p:cNvPr id="42" name="Rectangle 41">
            <a:extLst>
              <a:ext uri="{FF2B5EF4-FFF2-40B4-BE49-F238E27FC236}">
                <a16:creationId xmlns:a16="http://schemas.microsoft.com/office/drawing/2014/main" id="{A3D14744-C354-4397-942A-99F9A476C4EF}"/>
              </a:ext>
            </a:extLst>
          </p:cNvPr>
          <p:cNvSpPr/>
          <p:nvPr/>
        </p:nvSpPr>
        <p:spPr>
          <a:xfrm>
            <a:off x="152401" y="304801"/>
            <a:ext cx="11120319" cy="414099"/>
          </a:xfrm>
          <a:prstGeom prst="rect">
            <a:avLst/>
          </a:prstGeom>
          <a:ln w="3175">
            <a:miter lim="400000"/>
          </a:ln>
        </p:spPr>
        <p:txBody>
          <a:bodyPr wrap="square" lIns="22167" tIns="22167" rIns="22167" bIns="22167" anchor="ctr">
            <a:spAutoFit/>
          </a:bodyPr>
          <a:lstStyle/>
          <a:p>
            <a:pPr marL="0" marR="0" lvl="0" indent="0" algn="l" defTabSz="640507"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1F497D"/>
                </a:solidFill>
                <a:effectLst/>
                <a:uLnTx/>
                <a:uFillTx/>
                <a:latin typeface="Bebas Neue" panose="020B0606020202050201" pitchFamily="34" charset="0"/>
                <a:ea typeface="+mn-ea"/>
                <a:cs typeface="+mn-cs"/>
                <a:sym typeface="Homemade Apple"/>
              </a:rPr>
              <a:t>UN PLAN MEDIA PUISSANT</a:t>
            </a:r>
          </a:p>
        </p:txBody>
      </p:sp>
      <p:pic>
        <p:nvPicPr>
          <p:cNvPr id="2" name="Image 1">
            <a:extLst>
              <a:ext uri="{FF2B5EF4-FFF2-40B4-BE49-F238E27FC236}">
                <a16:creationId xmlns:a16="http://schemas.microsoft.com/office/drawing/2014/main" id="{73CA0DD1-3E77-F043-9C30-E9215A46BF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5601" y="826451"/>
            <a:ext cx="7201795" cy="4800600"/>
          </a:xfrm>
          <a:prstGeom prst="rect">
            <a:avLst/>
          </a:prstGeom>
        </p:spPr>
      </p:pic>
      <p:cxnSp>
        <p:nvCxnSpPr>
          <p:cNvPr id="6" name="Connecteur droit 5">
            <a:extLst>
              <a:ext uri="{FF2B5EF4-FFF2-40B4-BE49-F238E27FC236}">
                <a16:creationId xmlns:a16="http://schemas.microsoft.com/office/drawing/2014/main" id="{B8A6D2AB-C528-E98B-6B1D-B4D9BE72B93E}"/>
              </a:ext>
            </a:extLst>
          </p:cNvPr>
          <p:cNvCxnSpPr>
            <a:cxnSpLocks/>
          </p:cNvCxnSpPr>
          <p:nvPr/>
        </p:nvCxnSpPr>
        <p:spPr>
          <a:xfrm>
            <a:off x="11684000" y="2352642"/>
            <a:ext cx="0" cy="1939571"/>
          </a:xfrm>
          <a:prstGeom prst="line">
            <a:avLst/>
          </a:prstGeom>
          <a:ln w="28575">
            <a:solidFill>
              <a:srgbClr val="D4C59E"/>
            </a:solidFill>
            <a:prstDash val="solid"/>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3C4E530E-ED47-8A11-B7A4-955DA5141AEE}"/>
              </a:ext>
            </a:extLst>
          </p:cNvPr>
          <p:cNvCxnSpPr>
            <a:cxnSpLocks/>
          </p:cNvCxnSpPr>
          <p:nvPr/>
        </p:nvCxnSpPr>
        <p:spPr>
          <a:xfrm>
            <a:off x="7308623" y="2231568"/>
            <a:ext cx="0" cy="1939571"/>
          </a:xfrm>
          <a:prstGeom prst="line">
            <a:avLst/>
          </a:prstGeom>
          <a:ln w="28575">
            <a:solidFill>
              <a:srgbClr val="D4C59E"/>
            </a:solidFill>
            <a:prstDash val="solid"/>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AA784328-BAE4-A543-DD4F-0101A2FA30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86329" y="2642281"/>
            <a:ext cx="266516" cy="266516"/>
          </a:xfrm>
          <a:prstGeom prst="rect">
            <a:avLst/>
          </a:prstGeom>
        </p:spPr>
      </p:pic>
      <p:pic>
        <p:nvPicPr>
          <p:cNvPr id="13" name="Image 12">
            <a:extLst>
              <a:ext uri="{FF2B5EF4-FFF2-40B4-BE49-F238E27FC236}">
                <a16:creationId xmlns:a16="http://schemas.microsoft.com/office/drawing/2014/main" id="{40005CF8-8D13-C432-F041-01B557E374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89635" y="2318280"/>
            <a:ext cx="259965" cy="259965"/>
          </a:xfrm>
          <a:prstGeom prst="rect">
            <a:avLst/>
          </a:prstGeom>
        </p:spPr>
      </p:pic>
      <p:pic>
        <p:nvPicPr>
          <p:cNvPr id="14" name="Image 13">
            <a:extLst>
              <a:ext uri="{FF2B5EF4-FFF2-40B4-BE49-F238E27FC236}">
                <a16:creationId xmlns:a16="http://schemas.microsoft.com/office/drawing/2014/main" id="{11AEA961-349F-9251-C821-8BB6A433391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74674" y="2953706"/>
            <a:ext cx="722886" cy="1217432"/>
          </a:xfrm>
          <a:prstGeom prst="rect">
            <a:avLst/>
          </a:prstGeom>
        </p:spPr>
      </p:pic>
      <p:pic>
        <p:nvPicPr>
          <p:cNvPr id="16" name="Image 15">
            <a:extLst>
              <a:ext uri="{FF2B5EF4-FFF2-40B4-BE49-F238E27FC236}">
                <a16:creationId xmlns:a16="http://schemas.microsoft.com/office/drawing/2014/main" id="{1BA4A008-D228-3A48-46E4-7438F8BE338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7684" y="4292213"/>
            <a:ext cx="3855501" cy="2027970"/>
          </a:xfrm>
          <a:prstGeom prst="rect">
            <a:avLst/>
          </a:prstGeom>
        </p:spPr>
      </p:pic>
    </p:spTree>
    <p:extLst>
      <p:ext uri="{BB962C8B-B14F-4D97-AF65-F5344CB8AC3E}">
        <p14:creationId xmlns:p14="http://schemas.microsoft.com/office/powerpoint/2010/main" val="2157470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3D14744-C354-4397-942A-99F9A476C4EF}"/>
              </a:ext>
            </a:extLst>
          </p:cNvPr>
          <p:cNvSpPr/>
          <p:nvPr/>
        </p:nvSpPr>
        <p:spPr>
          <a:xfrm>
            <a:off x="152401" y="304801"/>
            <a:ext cx="11120319" cy="414099"/>
          </a:xfrm>
          <a:prstGeom prst="rect">
            <a:avLst/>
          </a:prstGeom>
          <a:ln w="3175">
            <a:miter lim="400000"/>
          </a:ln>
        </p:spPr>
        <p:txBody>
          <a:bodyPr wrap="square" lIns="22167" tIns="22167" rIns="22167" bIns="22167" anchor="ctr">
            <a:spAutoFit/>
          </a:bodyPr>
          <a:lstStyle/>
          <a:p>
            <a:pPr marL="0" marR="0" lvl="0" indent="0" algn="l" defTabSz="640507"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1F497D"/>
                </a:solidFill>
                <a:effectLst/>
                <a:uLnTx/>
                <a:uFillTx/>
                <a:latin typeface="Bebas Neue" panose="020B0606020202050201" pitchFamily="34" charset="0"/>
                <a:ea typeface="+mn-ea"/>
                <a:cs typeface="+mn-cs"/>
                <a:sym typeface="Homemade Apple"/>
              </a:rPr>
              <a:t>UNE MARQUE ICONIQUE DU SANS ALCOOL </a:t>
            </a:r>
          </a:p>
        </p:txBody>
      </p:sp>
      <p:pic>
        <p:nvPicPr>
          <p:cNvPr id="6" name="Image 5">
            <a:extLst>
              <a:ext uri="{FF2B5EF4-FFF2-40B4-BE49-F238E27FC236}">
                <a16:creationId xmlns:a16="http://schemas.microsoft.com/office/drawing/2014/main" id="{2F98BCC1-77F7-6EBC-7718-803035820271}"/>
              </a:ext>
            </a:extLst>
          </p:cNvPr>
          <p:cNvPicPr>
            <a:picLocks noChangeAspect="1"/>
          </p:cNvPicPr>
          <p:nvPr/>
        </p:nvPicPr>
        <p:blipFill>
          <a:blip r:embed="rId2"/>
          <a:stretch>
            <a:fillRect/>
          </a:stretch>
        </p:blipFill>
        <p:spPr>
          <a:xfrm>
            <a:off x="609600" y="757001"/>
            <a:ext cx="11199672" cy="5410200"/>
          </a:xfrm>
          <a:prstGeom prst="rect">
            <a:avLst/>
          </a:prstGeom>
        </p:spPr>
      </p:pic>
    </p:spTree>
    <p:extLst>
      <p:ext uri="{BB962C8B-B14F-4D97-AF65-F5344CB8AC3E}">
        <p14:creationId xmlns:p14="http://schemas.microsoft.com/office/powerpoint/2010/main" val="2423025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F6F1EFA-B80B-DCE2-C450-D7C2E175D1DB}"/>
              </a:ext>
            </a:extLst>
          </p:cNvPr>
          <p:cNvPicPr>
            <a:picLocks noChangeAspect="1"/>
          </p:cNvPicPr>
          <p:nvPr/>
        </p:nvPicPr>
        <p:blipFill rotWithShape="1">
          <a:blip r:embed="rId2"/>
          <a:srcRect r="979"/>
          <a:stretch/>
        </p:blipFill>
        <p:spPr>
          <a:xfrm>
            <a:off x="-60789" y="0"/>
            <a:ext cx="12252790" cy="6858000"/>
          </a:xfrm>
          <a:prstGeom prst="rect">
            <a:avLst/>
          </a:prstGeom>
        </p:spPr>
      </p:pic>
    </p:spTree>
    <p:extLst>
      <p:ext uri="{BB962C8B-B14F-4D97-AF65-F5344CB8AC3E}">
        <p14:creationId xmlns:p14="http://schemas.microsoft.com/office/powerpoint/2010/main" val="344213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Rectangle 1082">
            <a:extLst>
              <a:ext uri="{FF2B5EF4-FFF2-40B4-BE49-F238E27FC236}">
                <a16:creationId xmlns:a16="http://schemas.microsoft.com/office/drawing/2014/main" id="{E88A33B0-C99E-C156-4459-CBA089AF53A2}"/>
              </a:ext>
            </a:extLst>
          </p:cNvPr>
          <p:cNvSpPr/>
          <p:nvPr/>
        </p:nvSpPr>
        <p:spPr>
          <a:xfrm>
            <a:off x="3281289" y="0"/>
            <a:ext cx="4714666" cy="6858000"/>
          </a:xfrm>
          <a:prstGeom prst="rect">
            <a:avLst/>
          </a:prstGeom>
          <a:solidFill>
            <a:srgbClr val="FFF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36" name="Connecteur droit 1035">
            <a:extLst>
              <a:ext uri="{FF2B5EF4-FFF2-40B4-BE49-F238E27FC236}">
                <a16:creationId xmlns:a16="http://schemas.microsoft.com/office/drawing/2014/main" id="{BC791DF1-CC02-163F-116F-F754A5F344EC}"/>
              </a:ext>
            </a:extLst>
          </p:cNvPr>
          <p:cNvCxnSpPr>
            <a:cxnSpLocks/>
            <a:endCxn id="1033" idx="2"/>
          </p:cNvCxnSpPr>
          <p:nvPr/>
        </p:nvCxnSpPr>
        <p:spPr>
          <a:xfrm>
            <a:off x="3267224" y="3359951"/>
            <a:ext cx="1533335" cy="41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160C3C53-779C-B768-48F6-9BD4CC76426C}"/>
              </a:ext>
            </a:extLst>
          </p:cNvPr>
          <p:cNvSpPr txBox="1"/>
          <p:nvPr/>
        </p:nvSpPr>
        <p:spPr>
          <a:xfrm>
            <a:off x="112281" y="209244"/>
            <a:ext cx="2146742" cy="646331"/>
          </a:xfrm>
          <a:prstGeom prst="rect">
            <a:avLst/>
          </a:prstGeom>
          <a:noFill/>
        </p:spPr>
        <p:txBody>
          <a:bodyPr wrap="none" rtlCol="0">
            <a:spAutoFit/>
          </a:bodyPr>
          <a:lstStyle/>
          <a:p>
            <a:r>
              <a:rPr lang="fr-FR" sz="3600" b="1" dirty="0">
                <a:solidFill>
                  <a:srgbClr val="003D53"/>
                </a:solidFill>
                <a:latin typeface="Alegreya Sans Light" panose="00000400000000000000" pitchFamily="2" charset="0"/>
              </a:rPr>
              <a:t>L’HISTOIRE</a:t>
            </a:r>
          </a:p>
        </p:txBody>
      </p:sp>
      <p:cxnSp>
        <p:nvCxnSpPr>
          <p:cNvPr id="6" name="Connecteur droit 5">
            <a:extLst>
              <a:ext uri="{FF2B5EF4-FFF2-40B4-BE49-F238E27FC236}">
                <a16:creationId xmlns:a16="http://schemas.microsoft.com/office/drawing/2014/main" id="{0EAC8A16-7B55-ED4E-7B2E-19D8EEE42951}"/>
              </a:ext>
            </a:extLst>
          </p:cNvPr>
          <p:cNvCxnSpPr>
            <a:cxnSpLocks/>
          </p:cNvCxnSpPr>
          <p:nvPr/>
        </p:nvCxnSpPr>
        <p:spPr>
          <a:xfrm>
            <a:off x="-8114" y="809409"/>
            <a:ext cx="5605849" cy="0"/>
          </a:xfrm>
          <a:prstGeom prst="line">
            <a:avLst/>
          </a:prstGeom>
          <a:ln>
            <a:solidFill>
              <a:srgbClr val="003D53"/>
            </a:solidFill>
          </a:ln>
        </p:spPr>
        <p:style>
          <a:lnRef idx="1">
            <a:schemeClr val="accent1"/>
          </a:lnRef>
          <a:fillRef idx="0">
            <a:schemeClr val="accent1"/>
          </a:fillRef>
          <a:effectRef idx="0">
            <a:schemeClr val="accent1"/>
          </a:effectRef>
          <a:fontRef idx="minor">
            <a:schemeClr val="tx1"/>
          </a:fontRef>
        </p:style>
      </p:cxnSp>
      <p:grpSp>
        <p:nvGrpSpPr>
          <p:cNvPr id="20" name="Groupe 19">
            <a:extLst>
              <a:ext uri="{FF2B5EF4-FFF2-40B4-BE49-F238E27FC236}">
                <a16:creationId xmlns:a16="http://schemas.microsoft.com/office/drawing/2014/main" id="{44B9E986-8960-3C98-3D39-685ED3D62ACF}"/>
              </a:ext>
            </a:extLst>
          </p:cNvPr>
          <p:cNvGrpSpPr/>
          <p:nvPr/>
        </p:nvGrpSpPr>
        <p:grpSpPr>
          <a:xfrm>
            <a:off x="23586325" y="3577652"/>
            <a:ext cx="985316" cy="641735"/>
            <a:chOff x="8255990" y="4825314"/>
            <a:chExt cx="2821504" cy="1751730"/>
          </a:xfrm>
        </p:grpSpPr>
        <p:pic>
          <p:nvPicPr>
            <p:cNvPr id="21" name="Image 20" descr="Une image contenant texte&#10;&#10;Description générée automatiquement">
              <a:extLst>
                <a:ext uri="{FF2B5EF4-FFF2-40B4-BE49-F238E27FC236}">
                  <a16:creationId xmlns:a16="http://schemas.microsoft.com/office/drawing/2014/main" id="{E0B65CA6-44E4-DC68-8BDF-A88AB4CE18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69203" y="5174229"/>
              <a:ext cx="2805630" cy="1402815"/>
            </a:xfrm>
            <a:prstGeom prst="rect">
              <a:avLst/>
            </a:prstGeom>
          </p:spPr>
        </p:pic>
        <p:pic>
          <p:nvPicPr>
            <p:cNvPr id="22" name="Image 21">
              <a:extLst>
                <a:ext uri="{FF2B5EF4-FFF2-40B4-BE49-F238E27FC236}">
                  <a16:creationId xmlns:a16="http://schemas.microsoft.com/office/drawing/2014/main" id="{418FE119-AB6F-431E-3BE2-20D1AEE9D0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55990" y="4825314"/>
              <a:ext cx="2821504" cy="348915"/>
            </a:xfrm>
            <a:prstGeom prst="rect">
              <a:avLst/>
            </a:prstGeom>
          </p:spPr>
        </p:pic>
      </p:grpSp>
      <p:sp>
        <p:nvSpPr>
          <p:cNvPr id="3" name="ZoneTexte 2">
            <a:extLst>
              <a:ext uri="{FF2B5EF4-FFF2-40B4-BE49-F238E27FC236}">
                <a16:creationId xmlns:a16="http://schemas.microsoft.com/office/drawing/2014/main" id="{3ADF8568-A6B5-CAAA-72D6-5773E54CBB28}"/>
              </a:ext>
            </a:extLst>
          </p:cNvPr>
          <p:cNvSpPr txBox="1"/>
          <p:nvPr/>
        </p:nvSpPr>
        <p:spPr>
          <a:xfrm>
            <a:off x="526418" y="2905367"/>
            <a:ext cx="588623" cy="369332"/>
          </a:xfrm>
          <a:prstGeom prst="rect">
            <a:avLst/>
          </a:prstGeom>
          <a:noFill/>
        </p:spPr>
        <p:txBody>
          <a:bodyPr wrap="none" rtlCol="0">
            <a:spAutoFit/>
          </a:bodyPr>
          <a:lstStyle/>
          <a:p>
            <a:r>
              <a:rPr lang="fr-FR" dirty="0">
                <a:latin typeface="Alegreya Sans" panose="00000500000000000000" pitchFamily="2" charset="0"/>
              </a:rPr>
              <a:t>2015</a:t>
            </a:r>
          </a:p>
        </p:txBody>
      </p:sp>
      <p:sp>
        <p:nvSpPr>
          <p:cNvPr id="7" name="ZoneTexte 6">
            <a:extLst>
              <a:ext uri="{FF2B5EF4-FFF2-40B4-BE49-F238E27FC236}">
                <a16:creationId xmlns:a16="http://schemas.microsoft.com/office/drawing/2014/main" id="{3B7EA8CF-976F-463F-91BE-68178F6BE934}"/>
              </a:ext>
            </a:extLst>
          </p:cNvPr>
          <p:cNvSpPr txBox="1"/>
          <p:nvPr/>
        </p:nvSpPr>
        <p:spPr>
          <a:xfrm>
            <a:off x="80783" y="3199686"/>
            <a:ext cx="1479892" cy="461665"/>
          </a:xfrm>
          <a:prstGeom prst="rect">
            <a:avLst/>
          </a:prstGeom>
          <a:noFill/>
        </p:spPr>
        <p:txBody>
          <a:bodyPr wrap="none" rtlCol="0">
            <a:spAutoFit/>
          </a:bodyPr>
          <a:lstStyle/>
          <a:p>
            <a:pPr algn="ctr"/>
            <a:r>
              <a:rPr lang="fr-FR" sz="1200" dirty="0">
                <a:latin typeface="Alegreya Sans" panose="00000500000000000000" pitchFamily="2" charset="0"/>
              </a:rPr>
              <a:t>Création de la société </a:t>
            </a:r>
          </a:p>
          <a:p>
            <a:pPr algn="ctr"/>
            <a:r>
              <a:rPr lang="fr-FR" sz="1200" dirty="0">
                <a:latin typeface="Alegreya Sans" panose="00000500000000000000" pitchFamily="2" charset="0"/>
              </a:rPr>
              <a:t>Petit Béret</a:t>
            </a:r>
          </a:p>
        </p:txBody>
      </p:sp>
      <p:pic>
        <p:nvPicPr>
          <p:cNvPr id="15" name="Image 14">
            <a:extLst>
              <a:ext uri="{FF2B5EF4-FFF2-40B4-BE49-F238E27FC236}">
                <a16:creationId xmlns:a16="http://schemas.microsoft.com/office/drawing/2014/main" id="{9807332A-F8C5-B55A-28CF-F5F1517FE1C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2110" y="3640714"/>
            <a:ext cx="777238" cy="425884"/>
          </a:xfrm>
          <a:prstGeom prst="rect">
            <a:avLst/>
          </a:prstGeom>
        </p:spPr>
      </p:pic>
      <p:sp>
        <p:nvSpPr>
          <p:cNvPr id="30" name="ZoneTexte 29">
            <a:extLst>
              <a:ext uri="{FF2B5EF4-FFF2-40B4-BE49-F238E27FC236}">
                <a16:creationId xmlns:a16="http://schemas.microsoft.com/office/drawing/2014/main" id="{750DD112-E056-D5E0-7AB0-BFEE259D54F2}"/>
              </a:ext>
            </a:extLst>
          </p:cNvPr>
          <p:cNvSpPr txBox="1"/>
          <p:nvPr/>
        </p:nvSpPr>
        <p:spPr>
          <a:xfrm>
            <a:off x="507529" y="4897729"/>
            <a:ext cx="598241" cy="369332"/>
          </a:xfrm>
          <a:prstGeom prst="rect">
            <a:avLst/>
          </a:prstGeom>
          <a:noFill/>
        </p:spPr>
        <p:txBody>
          <a:bodyPr wrap="none" rtlCol="0">
            <a:spAutoFit/>
          </a:bodyPr>
          <a:lstStyle/>
          <a:p>
            <a:r>
              <a:rPr lang="fr-FR" dirty="0">
                <a:latin typeface="Alegreya Sans" panose="00000500000000000000" pitchFamily="2" charset="0"/>
              </a:rPr>
              <a:t>2012</a:t>
            </a:r>
          </a:p>
        </p:txBody>
      </p:sp>
      <p:sp>
        <p:nvSpPr>
          <p:cNvPr id="31" name="ZoneTexte 30">
            <a:extLst>
              <a:ext uri="{FF2B5EF4-FFF2-40B4-BE49-F238E27FC236}">
                <a16:creationId xmlns:a16="http://schemas.microsoft.com/office/drawing/2014/main" id="{1C6038B2-A926-D288-BD3A-B19C3B604242}"/>
              </a:ext>
            </a:extLst>
          </p:cNvPr>
          <p:cNvSpPr txBox="1"/>
          <p:nvPr/>
        </p:nvSpPr>
        <p:spPr>
          <a:xfrm>
            <a:off x="221680" y="5192926"/>
            <a:ext cx="1239443" cy="276999"/>
          </a:xfrm>
          <a:prstGeom prst="rect">
            <a:avLst/>
          </a:prstGeom>
          <a:noFill/>
        </p:spPr>
        <p:txBody>
          <a:bodyPr wrap="none" rtlCol="0">
            <a:spAutoFit/>
          </a:bodyPr>
          <a:lstStyle/>
          <a:p>
            <a:pPr algn="ctr"/>
            <a:r>
              <a:rPr lang="fr-FR" sz="1200" dirty="0">
                <a:latin typeface="Alegreya Sans" panose="00000500000000000000" pitchFamily="2" charset="0"/>
              </a:rPr>
              <a:t>Recherche &amp; Dev.</a:t>
            </a:r>
          </a:p>
        </p:txBody>
      </p:sp>
      <p:pic>
        <p:nvPicPr>
          <p:cNvPr id="1026" name="Picture 2" descr="logo INRA | École Pratique de la Nature et des Savoirs">
            <a:extLst>
              <a:ext uri="{FF2B5EF4-FFF2-40B4-BE49-F238E27FC236}">
                <a16:creationId xmlns:a16="http://schemas.microsoft.com/office/drawing/2014/main" id="{74FEE49C-8A50-7641-998E-5DF30867313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6418" y="5469925"/>
            <a:ext cx="557173" cy="2283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TCPA - Réseau CTI">
            <a:extLst>
              <a:ext uri="{FF2B5EF4-FFF2-40B4-BE49-F238E27FC236}">
                <a16:creationId xmlns:a16="http://schemas.microsoft.com/office/drawing/2014/main" id="{775B123B-9E5B-BD23-801D-ABA0A726A8F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6418" y="5753134"/>
            <a:ext cx="557173" cy="177599"/>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39040CC8-ADDC-C4CD-B32D-6801BAD35217}"/>
              </a:ext>
            </a:extLst>
          </p:cNvPr>
          <p:cNvSpPr txBox="1"/>
          <p:nvPr/>
        </p:nvSpPr>
        <p:spPr>
          <a:xfrm>
            <a:off x="2991553" y="4066598"/>
            <a:ext cx="601447" cy="369332"/>
          </a:xfrm>
          <a:prstGeom prst="rect">
            <a:avLst/>
          </a:prstGeom>
          <a:noFill/>
        </p:spPr>
        <p:txBody>
          <a:bodyPr wrap="none" rtlCol="0">
            <a:spAutoFit/>
          </a:bodyPr>
          <a:lstStyle/>
          <a:p>
            <a:r>
              <a:rPr lang="fr-FR" dirty="0">
                <a:latin typeface="Alegreya Sans" panose="00000500000000000000" pitchFamily="2" charset="0"/>
              </a:rPr>
              <a:t>2016</a:t>
            </a:r>
          </a:p>
        </p:txBody>
      </p:sp>
      <p:sp>
        <p:nvSpPr>
          <p:cNvPr id="33" name="ZoneTexte 32">
            <a:extLst>
              <a:ext uri="{FF2B5EF4-FFF2-40B4-BE49-F238E27FC236}">
                <a16:creationId xmlns:a16="http://schemas.microsoft.com/office/drawing/2014/main" id="{FC9DB9A8-4D52-2830-E47E-FBC79D040EB3}"/>
              </a:ext>
            </a:extLst>
          </p:cNvPr>
          <p:cNvSpPr txBox="1"/>
          <p:nvPr/>
        </p:nvSpPr>
        <p:spPr>
          <a:xfrm>
            <a:off x="2532294" y="4360917"/>
            <a:ext cx="1507144" cy="276999"/>
          </a:xfrm>
          <a:prstGeom prst="rect">
            <a:avLst/>
          </a:prstGeom>
          <a:noFill/>
        </p:spPr>
        <p:txBody>
          <a:bodyPr wrap="none" rtlCol="0">
            <a:spAutoFit/>
          </a:bodyPr>
          <a:lstStyle/>
          <a:p>
            <a:pPr algn="ctr"/>
            <a:r>
              <a:rPr lang="fr-FR" sz="1200" dirty="0">
                <a:latin typeface="Alegreya Sans" panose="00000500000000000000" pitchFamily="2" charset="0"/>
              </a:rPr>
              <a:t>1</a:t>
            </a:r>
            <a:r>
              <a:rPr lang="fr-FR" sz="1200" baseline="30000" dirty="0">
                <a:latin typeface="Alegreya Sans" panose="00000500000000000000" pitchFamily="2" charset="0"/>
              </a:rPr>
              <a:t>ère</a:t>
            </a:r>
            <a:r>
              <a:rPr lang="fr-FR" sz="1200" dirty="0">
                <a:latin typeface="Alegreya Sans" panose="00000500000000000000" pitchFamily="2" charset="0"/>
              </a:rPr>
              <a:t> commercialisation</a:t>
            </a:r>
          </a:p>
        </p:txBody>
      </p:sp>
      <p:pic>
        <p:nvPicPr>
          <p:cNvPr id="35" name="Image 34" descr="Une image contenant texte, boisson, alcool, bouteille&#10;&#10;Description générée automatiquement">
            <a:extLst>
              <a:ext uri="{FF2B5EF4-FFF2-40B4-BE49-F238E27FC236}">
                <a16:creationId xmlns:a16="http://schemas.microsoft.com/office/drawing/2014/main" id="{BCFBB405-105D-8D65-6BDA-6F2A51A15EE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33760" y="4644426"/>
            <a:ext cx="222794" cy="745299"/>
          </a:xfrm>
          <a:prstGeom prst="rect">
            <a:avLst/>
          </a:prstGeom>
        </p:spPr>
      </p:pic>
      <p:pic>
        <p:nvPicPr>
          <p:cNvPr id="37" name="Image 36" descr="Une image contenant texte, boisson, alcool&#10;&#10;Description générée automatiquement">
            <a:extLst>
              <a:ext uri="{FF2B5EF4-FFF2-40B4-BE49-F238E27FC236}">
                <a16:creationId xmlns:a16="http://schemas.microsoft.com/office/drawing/2014/main" id="{B01AC7C1-43B6-CC72-C055-A76189ED52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34483" y="4595641"/>
            <a:ext cx="222794" cy="805401"/>
          </a:xfrm>
          <a:prstGeom prst="rect">
            <a:avLst/>
          </a:prstGeom>
        </p:spPr>
      </p:pic>
      <p:sp>
        <p:nvSpPr>
          <p:cNvPr id="38" name="ZoneTexte 37">
            <a:extLst>
              <a:ext uri="{FF2B5EF4-FFF2-40B4-BE49-F238E27FC236}">
                <a16:creationId xmlns:a16="http://schemas.microsoft.com/office/drawing/2014/main" id="{0728CE39-377F-9EFB-2590-E9A05010CE7F}"/>
              </a:ext>
            </a:extLst>
          </p:cNvPr>
          <p:cNvSpPr txBox="1"/>
          <p:nvPr/>
        </p:nvSpPr>
        <p:spPr>
          <a:xfrm>
            <a:off x="4570441" y="4066598"/>
            <a:ext cx="601447" cy="369332"/>
          </a:xfrm>
          <a:prstGeom prst="rect">
            <a:avLst/>
          </a:prstGeom>
          <a:noFill/>
        </p:spPr>
        <p:txBody>
          <a:bodyPr wrap="none" rtlCol="0">
            <a:spAutoFit/>
          </a:bodyPr>
          <a:lstStyle/>
          <a:p>
            <a:r>
              <a:rPr lang="fr-FR" dirty="0">
                <a:latin typeface="Alegreya Sans" panose="00000500000000000000" pitchFamily="2" charset="0"/>
              </a:rPr>
              <a:t>2018</a:t>
            </a:r>
          </a:p>
        </p:txBody>
      </p:sp>
      <p:sp>
        <p:nvSpPr>
          <p:cNvPr id="39" name="ZoneTexte 38">
            <a:extLst>
              <a:ext uri="{FF2B5EF4-FFF2-40B4-BE49-F238E27FC236}">
                <a16:creationId xmlns:a16="http://schemas.microsoft.com/office/drawing/2014/main" id="{490AFFEA-308B-083A-5CE3-E59099D84313}"/>
              </a:ext>
            </a:extLst>
          </p:cNvPr>
          <p:cNvSpPr txBox="1"/>
          <p:nvPr/>
        </p:nvSpPr>
        <p:spPr>
          <a:xfrm>
            <a:off x="4184924" y="4360917"/>
            <a:ext cx="1359668" cy="461665"/>
          </a:xfrm>
          <a:prstGeom prst="rect">
            <a:avLst/>
          </a:prstGeom>
          <a:noFill/>
        </p:spPr>
        <p:txBody>
          <a:bodyPr wrap="none" rtlCol="0">
            <a:spAutoFit/>
          </a:bodyPr>
          <a:lstStyle/>
          <a:p>
            <a:pPr algn="ctr"/>
            <a:r>
              <a:rPr lang="fr-FR" sz="1200" dirty="0">
                <a:latin typeface="Alegreya Sans" panose="00000500000000000000" pitchFamily="2" charset="0"/>
              </a:rPr>
              <a:t>5 employés – 600k€</a:t>
            </a:r>
          </a:p>
          <a:p>
            <a:pPr algn="ctr"/>
            <a:r>
              <a:rPr lang="fr-FR" sz="1200" dirty="0">
                <a:latin typeface="Alegreya Sans" panose="00000500000000000000" pitchFamily="2" charset="0"/>
              </a:rPr>
              <a:t>French Tech</a:t>
            </a:r>
          </a:p>
        </p:txBody>
      </p:sp>
      <p:pic>
        <p:nvPicPr>
          <p:cNvPr id="1030" name="Picture 6" descr="La promotion 2023 du French Tech Next40/120 dévoilée | economie.gouv.fr">
            <a:extLst>
              <a:ext uri="{FF2B5EF4-FFF2-40B4-BE49-F238E27FC236}">
                <a16:creationId xmlns:a16="http://schemas.microsoft.com/office/drawing/2014/main" id="{DB2A5E79-10FC-E8DD-B2AA-DA53D7539E57}"/>
              </a:ext>
            </a:extLst>
          </p:cNvPr>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36055" y="4897729"/>
            <a:ext cx="870217" cy="506308"/>
          </a:xfrm>
          <a:prstGeom prst="rect">
            <a:avLst/>
          </a:prstGeom>
          <a:noFill/>
          <a:extLst>
            <a:ext uri="{909E8E84-426E-40DD-AFC4-6F175D3DCCD1}">
              <a14:hiddenFill xmlns:a14="http://schemas.microsoft.com/office/drawing/2010/main">
                <a:solidFill>
                  <a:srgbClr val="FFFFFF"/>
                </a:solidFill>
              </a14:hiddenFill>
            </a:ext>
          </a:extLst>
        </p:spPr>
      </p:pic>
      <p:sp>
        <p:nvSpPr>
          <p:cNvPr id="40" name="ZoneTexte 39">
            <a:extLst>
              <a:ext uri="{FF2B5EF4-FFF2-40B4-BE49-F238E27FC236}">
                <a16:creationId xmlns:a16="http://schemas.microsoft.com/office/drawing/2014/main" id="{33E4AD19-8F5F-1869-E0E6-CBCAB3F459C3}"/>
              </a:ext>
            </a:extLst>
          </p:cNvPr>
          <p:cNvSpPr txBox="1"/>
          <p:nvPr/>
        </p:nvSpPr>
        <p:spPr>
          <a:xfrm>
            <a:off x="6303602" y="4066598"/>
            <a:ext cx="639919" cy="369332"/>
          </a:xfrm>
          <a:prstGeom prst="rect">
            <a:avLst/>
          </a:prstGeom>
          <a:noFill/>
        </p:spPr>
        <p:txBody>
          <a:bodyPr wrap="none" rtlCol="0">
            <a:spAutoFit/>
          </a:bodyPr>
          <a:lstStyle/>
          <a:p>
            <a:r>
              <a:rPr lang="fr-FR" dirty="0">
                <a:latin typeface="Alegreya Sans" panose="00000500000000000000" pitchFamily="2" charset="0"/>
              </a:rPr>
              <a:t>2020</a:t>
            </a:r>
          </a:p>
        </p:txBody>
      </p:sp>
      <p:sp>
        <p:nvSpPr>
          <p:cNvPr id="41" name="ZoneTexte 40">
            <a:extLst>
              <a:ext uri="{FF2B5EF4-FFF2-40B4-BE49-F238E27FC236}">
                <a16:creationId xmlns:a16="http://schemas.microsoft.com/office/drawing/2014/main" id="{911BD702-8458-AE28-C1C8-B11768A9CFD3}"/>
              </a:ext>
            </a:extLst>
          </p:cNvPr>
          <p:cNvSpPr txBox="1"/>
          <p:nvPr/>
        </p:nvSpPr>
        <p:spPr>
          <a:xfrm>
            <a:off x="5926102" y="4360917"/>
            <a:ext cx="1343638" cy="461665"/>
          </a:xfrm>
          <a:prstGeom prst="rect">
            <a:avLst/>
          </a:prstGeom>
          <a:noFill/>
        </p:spPr>
        <p:txBody>
          <a:bodyPr wrap="none" rtlCol="0">
            <a:spAutoFit/>
          </a:bodyPr>
          <a:lstStyle/>
          <a:p>
            <a:pPr algn="ctr"/>
            <a:r>
              <a:rPr lang="fr-FR" sz="1200" dirty="0">
                <a:latin typeface="Alegreya Sans" panose="00000500000000000000" pitchFamily="2" charset="0"/>
              </a:rPr>
              <a:t>9 employés – 1,9M€</a:t>
            </a:r>
          </a:p>
          <a:p>
            <a:pPr algn="ctr"/>
            <a:r>
              <a:rPr lang="fr-FR" sz="1200" dirty="0">
                <a:latin typeface="Alegreya Sans" panose="00000500000000000000" pitchFamily="2" charset="0"/>
              </a:rPr>
              <a:t>Partenariat ITM</a:t>
            </a:r>
          </a:p>
        </p:txBody>
      </p:sp>
      <p:pic>
        <p:nvPicPr>
          <p:cNvPr id="1032" name="Picture 8" descr="Logo Intermarché PNG transparents - StickPNG">
            <a:extLst>
              <a:ext uri="{FF2B5EF4-FFF2-40B4-BE49-F238E27FC236}">
                <a16:creationId xmlns:a16="http://schemas.microsoft.com/office/drawing/2014/main" id="{95578FC9-97AF-857A-8BA6-8ED0AA33F2F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07072" y="5117299"/>
            <a:ext cx="832978" cy="161675"/>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C1C8E1CD-AED7-3ADA-A7FA-F7FEACA0E187}"/>
              </a:ext>
            </a:extLst>
          </p:cNvPr>
          <p:cNvSpPr txBox="1"/>
          <p:nvPr/>
        </p:nvSpPr>
        <p:spPr>
          <a:xfrm>
            <a:off x="8196588" y="4066598"/>
            <a:ext cx="598241" cy="369332"/>
          </a:xfrm>
          <a:prstGeom prst="rect">
            <a:avLst/>
          </a:prstGeom>
          <a:noFill/>
        </p:spPr>
        <p:txBody>
          <a:bodyPr wrap="none" rtlCol="0">
            <a:spAutoFit/>
          </a:bodyPr>
          <a:lstStyle/>
          <a:p>
            <a:r>
              <a:rPr lang="fr-FR" dirty="0">
                <a:latin typeface="Alegreya Sans" panose="00000500000000000000" pitchFamily="2" charset="0"/>
              </a:rPr>
              <a:t>2021</a:t>
            </a:r>
          </a:p>
        </p:txBody>
      </p:sp>
      <p:sp>
        <p:nvSpPr>
          <p:cNvPr id="43" name="ZoneTexte 42">
            <a:extLst>
              <a:ext uri="{FF2B5EF4-FFF2-40B4-BE49-F238E27FC236}">
                <a16:creationId xmlns:a16="http://schemas.microsoft.com/office/drawing/2014/main" id="{5DC09CA7-2770-4858-96B6-760265828CB2}"/>
              </a:ext>
            </a:extLst>
          </p:cNvPr>
          <p:cNvSpPr txBox="1"/>
          <p:nvPr/>
        </p:nvSpPr>
        <p:spPr>
          <a:xfrm>
            <a:off x="7742947" y="4360917"/>
            <a:ext cx="1495922" cy="461665"/>
          </a:xfrm>
          <a:prstGeom prst="rect">
            <a:avLst/>
          </a:prstGeom>
          <a:noFill/>
        </p:spPr>
        <p:txBody>
          <a:bodyPr wrap="none" rtlCol="0">
            <a:spAutoFit/>
          </a:bodyPr>
          <a:lstStyle/>
          <a:p>
            <a:pPr algn="ctr"/>
            <a:r>
              <a:rPr lang="fr-FR" sz="1200" dirty="0">
                <a:latin typeface="Alegreya Sans" panose="00000500000000000000" pitchFamily="2" charset="0"/>
              </a:rPr>
              <a:t>11 employés – 2,4M€</a:t>
            </a:r>
          </a:p>
          <a:p>
            <a:pPr algn="ctr"/>
            <a:r>
              <a:rPr lang="fr-FR" sz="1200" dirty="0">
                <a:latin typeface="Alegreya Sans" panose="00000500000000000000" pitchFamily="2" charset="0"/>
              </a:rPr>
              <a:t>Lancement de la bière</a:t>
            </a:r>
          </a:p>
        </p:txBody>
      </p:sp>
      <p:pic>
        <p:nvPicPr>
          <p:cNvPr id="45" name="Image 44" descr="Une image contenant texte, alimentation, boisson, alcool&#10;&#10;Description générée automatiquement">
            <a:extLst>
              <a:ext uri="{FF2B5EF4-FFF2-40B4-BE49-F238E27FC236}">
                <a16:creationId xmlns:a16="http://schemas.microsoft.com/office/drawing/2014/main" id="{5E3A58E0-72DC-4DAC-A802-91B8683DA0B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653765" y="4835355"/>
            <a:ext cx="354253" cy="648062"/>
          </a:xfrm>
          <a:prstGeom prst="rect">
            <a:avLst/>
          </a:prstGeom>
        </p:spPr>
      </p:pic>
      <p:pic>
        <p:nvPicPr>
          <p:cNvPr id="47" name="Image 46" descr="Une image contenant texte, boisson, alcool&#10;&#10;Description générée automatiquement">
            <a:extLst>
              <a:ext uri="{FF2B5EF4-FFF2-40B4-BE49-F238E27FC236}">
                <a16:creationId xmlns:a16="http://schemas.microsoft.com/office/drawing/2014/main" id="{206C9328-455C-B8C8-8A77-D9C65CE6D49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51194" y="4852260"/>
            <a:ext cx="312208" cy="648063"/>
          </a:xfrm>
          <a:prstGeom prst="rect">
            <a:avLst/>
          </a:prstGeom>
        </p:spPr>
      </p:pic>
      <p:pic>
        <p:nvPicPr>
          <p:cNvPr id="49" name="Image 48" descr="Une image contenant alimentation, boisson, alcool&#10;&#10;Description générée automatiquement">
            <a:extLst>
              <a:ext uri="{FF2B5EF4-FFF2-40B4-BE49-F238E27FC236}">
                <a16:creationId xmlns:a16="http://schemas.microsoft.com/office/drawing/2014/main" id="{BC4D9FF3-A13F-3D52-8613-258E6888852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8384519" y="4790895"/>
            <a:ext cx="312209" cy="692522"/>
          </a:xfrm>
          <a:prstGeom prst="rect">
            <a:avLst/>
          </a:prstGeom>
        </p:spPr>
      </p:pic>
      <p:sp>
        <p:nvSpPr>
          <p:cNvPr id="50" name="ZoneTexte 49">
            <a:extLst>
              <a:ext uri="{FF2B5EF4-FFF2-40B4-BE49-F238E27FC236}">
                <a16:creationId xmlns:a16="http://schemas.microsoft.com/office/drawing/2014/main" id="{0FBDA6CE-33DA-4DB7-304A-BB350370F7E6}"/>
              </a:ext>
            </a:extLst>
          </p:cNvPr>
          <p:cNvSpPr txBox="1"/>
          <p:nvPr/>
        </p:nvSpPr>
        <p:spPr>
          <a:xfrm>
            <a:off x="10567597" y="2913532"/>
            <a:ext cx="623889" cy="369332"/>
          </a:xfrm>
          <a:prstGeom prst="rect">
            <a:avLst/>
          </a:prstGeom>
          <a:noFill/>
        </p:spPr>
        <p:txBody>
          <a:bodyPr wrap="none" rtlCol="0">
            <a:spAutoFit/>
          </a:bodyPr>
          <a:lstStyle/>
          <a:p>
            <a:r>
              <a:rPr lang="fr-FR" dirty="0">
                <a:latin typeface="Alegreya Sans" panose="00000500000000000000" pitchFamily="2" charset="0"/>
              </a:rPr>
              <a:t>2022</a:t>
            </a:r>
          </a:p>
        </p:txBody>
      </p:sp>
      <p:sp>
        <p:nvSpPr>
          <p:cNvPr id="51" name="ZoneTexte 50">
            <a:extLst>
              <a:ext uri="{FF2B5EF4-FFF2-40B4-BE49-F238E27FC236}">
                <a16:creationId xmlns:a16="http://schemas.microsoft.com/office/drawing/2014/main" id="{2F5AFE10-1706-56DF-E9D0-5B3D3D855D26}"/>
              </a:ext>
            </a:extLst>
          </p:cNvPr>
          <p:cNvSpPr txBox="1"/>
          <p:nvPr/>
        </p:nvSpPr>
        <p:spPr>
          <a:xfrm>
            <a:off x="10022589" y="3207851"/>
            <a:ext cx="1678665" cy="461665"/>
          </a:xfrm>
          <a:prstGeom prst="rect">
            <a:avLst/>
          </a:prstGeom>
          <a:noFill/>
        </p:spPr>
        <p:txBody>
          <a:bodyPr wrap="none" rtlCol="0">
            <a:spAutoFit/>
          </a:bodyPr>
          <a:lstStyle/>
          <a:p>
            <a:pPr algn="ctr"/>
            <a:r>
              <a:rPr lang="fr-FR" sz="1200" dirty="0">
                <a:latin typeface="Alegreya Sans" panose="00000500000000000000" pitchFamily="2" charset="0"/>
              </a:rPr>
              <a:t>Lancement de la gamme </a:t>
            </a:r>
          </a:p>
          <a:p>
            <a:pPr algn="ctr"/>
            <a:r>
              <a:rPr lang="fr-FR" sz="1200" dirty="0">
                <a:latin typeface="Alegreya Sans" panose="00000500000000000000" pitchFamily="2" charset="0"/>
              </a:rPr>
              <a:t>Virgin</a:t>
            </a:r>
          </a:p>
        </p:txBody>
      </p:sp>
      <p:pic>
        <p:nvPicPr>
          <p:cNvPr id="53" name="Image 52">
            <a:extLst>
              <a:ext uri="{FF2B5EF4-FFF2-40B4-BE49-F238E27FC236}">
                <a16:creationId xmlns:a16="http://schemas.microsoft.com/office/drawing/2014/main" id="{8F273EA6-E3A9-2413-A461-F8C216DB6E7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067537" y="3617828"/>
            <a:ext cx="1655319" cy="692521"/>
          </a:xfrm>
          <a:prstGeom prst="rect">
            <a:avLst/>
          </a:prstGeom>
        </p:spPr>
      </p:pic>
      <p:sp>
        <p:nvSpPr>
          <p:cNvPr id="54" name="Ellipse 53">
            <a:extLst>
              <a:ext uri="{FF2B5EF4-FFF2-40B4-BE49-F238E27FC236}">
                <a16:creationId xmlns:a16="http://schemas.microsoft.com/office/drawing/2014/main" id="{E8938D53-08B4-61E8-5968-B5560AA09394}"/>
              </a:ext>
            </a:extLst>
          </p:cNvPr>
          <p:cNvSpPr/>
          <p:nvPr/>
        </p:nvSpPr>
        <p:spPr>
          <a:xfrm>
            <a:off x="1535623" y="3312462"/>
            <a:ext cx="99348" cy="103335"/>
          </a:xfrm>
          <a:prstGeom prst="ellipse">
            <a:avLst/>
          </a:prstGeom>
          <a:noFill/>
          <a:ln>
            <a:solidFill>
              <a:srgbClr val="B6A2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C89CEE49-F56D-04F8-00FB-A18FD291E8B2}"/>
              </a:ext>
            </a:extLst>
          </p:cNvPr>
          <p:cNvSpPr/>
          <p:nvPr/>
        </p:nvSpPr>
        <p:spPr>
          <a:xfrm>
            <a:off x="1907228" y="3314550"/>
            <a:ext cx="99348" cy="103335"/>
          </a:xfrm>
          <a:prstGeom prst="ellipse">
            <a:avLst/>
          </a:prstGeom>
          <a:solidFill>
            <a:srgbClr val="B6A269"/>
          </a:solidFill>
          <a:ln>
            <a:solidFill>
              <a:srgbClr val="B6A2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7" name="Connecteur droit 56">
            <a:extLst>
              <a:ext uri="{FF2B5EF4-FFF2-40B4-BE49-F238E27FC236}">
                <a16:creationId xmlns:a16="http://schemas.microsoft.com/office/drawing/2014/main" id="{491A0A3E-F873-E279-6B5B-E6E13CE6B490}"/>
              </a:ext>
            </a:extLst>
          </p:cNvPr>
          <p:cNvCxnSpPr>
            <a:stCxn id="54" idx="6"/>
            <a:endCxn id="55" idx="2"/>
          </p:cNvCxnSpPr>
          <p:nvPr/>
        </p:nvCxnSpPr>
        <p:spPr>
          <a:xfrm>
            <a:off x="1634971" y="3364130"/>
            <a:ext cx="272257" cy="2088"/>
          </a:xfrm>
          <a:prstGeom prst="line">
            <a:avLst/>
          </a:prstGeom>
          <a:ln>
            <a:solidFill>
              <a:srgbClr val="B6A269"/>
            </a:solidFill>
          </a:ln>
        </p:spPr>
        <p:style>
          <a:lnRef idx="1">
            <a:schemeClr val="accent1"/>
          </a:lnRef>
          <a:fillRef idx="0">
            <a:schemeClr val="accent1"/>
          </a:fillRef>
          <a:effectRef idx="0">
            <a:schemeClr val="accent1"/>
          </a:effectRef>
          <a:fontRef idx="minor">
            <a:schemeClr val="tx1"/>
          </a:fontRef>
        </p:style>
      </p:cxnSp>
      <p:sp>
        <p:nvSpPr>
          <p:cNvPr id="58" name="Ellipse 57">
            <a:extLst>
              <a:ext uri="{FF2B5EF4-FFF2-40B4-BE49-F238E27FC236}">
                <a16:creationId xmlns:a16="http://schemas.microsoft.com/office/drawing/2014/main" id="{ACCC7724-4902-B039-1411-4CF4F285597B}"/>
              </a:ext>
            </a:extLst>
          </p:cNvPr>
          <p:cNvSpPr/>
          <p:nvPr/>
        </p:nvSpPr>
        <p:spPr>
          <a:xfrm>
            <a:off x="1537711" y="5299921"/>
            <a:ext cx="99348" cy="103335"/>
          </a:xfrm>
          <a:prstGeom prst="ellipse">
            <a:avLst/>
          </a:prstGeom>
          <a:noFill/>
          <a:ln>
            <a:solidFill>
              <a:srgbClr val="B6A2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5AFC659E-8B9E-4D3A-5D9D-36E158B59493}"/>
              </a:ext>
            </a:extLst>
          </p:cNvPr>
          <p:cNvSpPr/>
          <p:nvPr/>
        </p:nvSpPr>
        <p:spPr>
          <a:xfrm>
            <a:off x="1909316" y="5302009"/>
            <a:ext cx="99348" cy="103335"/>
          </a:xfrm>
          <a:prstGeom prst="ellipse">
            <a:avLst/>
          </a:prstGeom>
          <a:solidFill>
            <a:srgbClr val="B6A269"/>
          </a:solidFill>
          <a:ln>
            <a:solidFill>
              <a:srgbClr val="B6A2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droit 59">
            <a:extLst>
              <a:ext uri="{FF2B5EF4-FFF2-40B4-BE49-F238E27FC236}">
                <a16:creationId xmlns:a16="http://schemas.microsoft.com/office/drawing/2014/main" id="{69695258-1A6A-A396-F80A-B7DC3A3E4EB7}"/>
              </a:ext>
            </a:extLst>
          </p:cNvPr>
          <p:cNvCxnSpPr>
            <a:stCxn id="58" idx="6"/>
            <a:endCxn id="59" idx="2"/>
          </p:cNvCxnSpPr>
          <p:nvPr/>
        </p:nvCxnSpPr>
        <p:spPr>
          <a:xfrm>
            <a:off x="1637059" y="5351589"/>
            <a:ext cx="272257" cy="2088"/>
          </a:xfrm>
          <a:prstGeom prst="line">
            <a:avLst/>
          </a:prstGeom>
          <a:ln>
            <a:solidFill>
              <a:srgbClr val="B6A269"/>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5EC7C47-F1C1-9D01-B0CA-76DD0F8CC183}"/>
              </a:ext>
            </a:extLst>
          </p:cNvPr>
          <p:cNvCxnSpPr>
            <a:cxnSpLocks/>
            <a:endCxn id="59" idx="0"/>
          </p:cNvCxnSpPr>
          <p:nvPr/>
        </p:nvCxnSpPr>
        <p:spPr>
          <a:xfrm>
            <a:off x="1956473" y="3418348"/>
            <a:ext cx="2517" cy="1883661"/>
          </a:xfrm>
          <a:prstGeom prst="line">
            <a:avLst/>
          </a:prstGeom>
          <a:ln>
            <a:solidFill>
              <a:srgbClr val="B6A269"/>
            </a:solidFill>
          </a:ln>
        </p:spPr>
        <p:style>
          <a:lnRef idx="1">
            <a:schemeClr val="accent1"/>
          </a:lnRef>
          <a:fillRef idx="0">
            <a:schemeClr val="accent1"/>
          </a:fillRef>
          <a:effectRef idx="0">
            <a:schemeClr val="accent1"/>
          </a:effectRef>
          <a:fontRef idx="minor">
            <a:schemeClr val="tx1"/>
          </a:fontRef>
        </p:style>
      </p:cxnSp>
      <p:sp>
        <p:nvSpPr>
          <p:cNvPr id="63" name="Ellipse 62">
            <a:extLst>
              <a:ext uri="{FF2B5EF4-FFF2-40B4-BE49-F238E27FC236}">
                <a16:creationId xmlns:a16="http://schemas.microsoft.com/office/drawing/2014/main" id="{AA8EA25B-BFA4-BA30-E053-3388346A568D}"/>
              </a:ext>
            </a:extLst>
          </p:cNvPr>
          <p:cNvSpPr/>
          <p:nvPr/>
        </p:nvSpPr>
        <p:spPr>
          <a:xfrm>
            <a:off x="3192928" y="3312461"/>
            <a:ext cx="99348" cy="103335"/>
          </a:xfrm>
          <a:prstGeom prst="ellipse">
            <a:avLst/>
          </a:prstGeom>
          <a:solidFill>
            <a:srgbClr val="25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4" name="Ellipse 1023">
            <a:extLst>
              <a:ext uri="{FF2B5EF4-FFF2-40B4-BE49-F238E27FC236}">
                <a16:creationId xmlns:a16="http://schemas.microsoft.com/office/drawing/2014/main" id="{7D50244B-1653-F5A9-9EA5-A1DE3101E796}"/>
              </a:ext>
            </a:extLst>
          </p:cNvPr>
          <p:cNvSpPr/>
          <p:nvPr/>
        </p:nvSpPr>
        <p:spPr>
          <a:xfrm>
            <a:off x="3192928" y="3745691"/>
            <a:ext cx="99348" cy="103335"/>
          </a:xfrm>
          <a:prstGeom prst="ellipse">
            <a:avLst/>
          </a:prstGeom>
          <a:noFill/>
          <a:ln>
            <a:solidFill>
              <a:srgbClr val="252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25" name="Connecteur droit 1024">
            <a:extLst>
              <a:ext uri="{FF2B5EF4-FFF2-40B4-BE49-F238E27FC236}">
                <a16:creationId xmlns:a16="http://schemas.microsoft.com/office/drawing/2014/main" id="{88C60205-7D8A-9A33-DC39-01EF6F4299A3}"/>
              </a:ext>
            </a:extLst>
          </p:cNvPr>
          <p:cNvCxnSpPr>
            <a:cxnSpLocks/>
            <a:stCxn id="1024" idx="0"/>
          </p:cNvCxnSpPr>
          <p:nvPr/>
        </p:nvCxnSpPr>
        <p:spPr>
          <a:xfrm flipV="1">
            <a:off x="3242602" y="3413495"/>
            <a:ext cx="0" cy="332196"/>
          </a:xfrm>
          <a:prstGeom prst="line">
            <a:avLst/>
          </a:prstGeom>
          <a:ln>
            <a:solidFill>
              <a:srgbClr val="252171"/>
            </a:solidFill>
          </a:ln>
        </p:spPr>
        <p:style>
          <a:lnRef idx="1">
            <a:schemeClr val="accent1"/>
          </a:lnRef>
          <a:fillRef idx="0">
            <a:schemeClr val="accent1"/>
          </a:fillRef>
          <a:effectRef idx="0">
            <a:schemeClr val="accent1"/>
          </a:effectRef>
          <a:fontRef idx="minor">
            <a:schemeClr val="tx1"/>
          </a:fontRef>
        </p:style>
      </p:cxnSp>
      <p:cxnSp>
        <p:nvCxnSpPr>
          <p:cNvPr id="1029" name="Connecteur droit 1028">
            <a:extLst>
              <a:ext uri="{FF2B5EF4-FFF2-40B4-BE49-F238E27FC236}">
                <a16:creationId xmlns:a16="http://schemas.microsoft.com/office/drawing/2014/main" id="{87D8961A-6A0C-64B8-AC85-6C857F9A467F}"/>
              </a:ext>
            </a:extLst>
          </p:cNvPr>
          <p:cNvCxnSpPr>
            <a:cxnSpLocks/>
            <a:endCxn id="63" idx="2"/>
          </p:cNvCxnSpPr>
          <p:nvPr/>
        </p:nvCxnSpPr>
        <p:spPr>
          <a:xfrm>
            <a:off x="1996462" y="3362040"/>
            <a:ext cx="1196466" cy="208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33" name="Ellipse 1032">
            <a:extLst>
              <a:ext uri="{FF2B5EF4-FFF2-40B4-BE49-F238E27FC236}">
                <a16:creationId xmlns:a16="http://schemas.microsoft.com/office/drawing/2014/main" id="{7AEE1626-C8E8-BEBB-82F4-82EF7B21E8B5}"/>
              </a:ext>
            </a:extLst>
          </p:cNvPr>
          <p:cNvSpPr/>
          <p:nvPr/>
        </p:nvSpPr>
        <p:spPr>
          <a:xfrm>
            <a:off x="4800559" y="3312461"/>
            <a:ext cx="99348" cy="103335"/>
          </a:xfrm>
          <a:prstGeom prst="ellipse">
            <a:avLst/>
          </a:prstGeom>
          <a:solidFill>
            <a:srgbClr val="25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4" name="Ellipse 1033">
            <a:extLst>
              <a:ext uri="{FF2B5EF4-FFF2-40B4-BE49-F238E27FC236}">
                <a16:creationId xmlns:a16="http://schemas.microsoft.com/office/drawing/2014/main" id="{224E42E2-569D-EEA5-1A8D-67D4CB11EFA8}"/>
              </a:ext>
            </a:extLst>
          </p:cNvPr>
          <p:cNvSpPr/>
          <p:nvPr/>
        </p:nvSpPr>
        <p:spPr>
          <a:xfrm>
            <a:off x="4800559" y="3745691"/>
            <a:ext cx="99348" cy="103335"/>
          </a:xfrm>
          <a:prstGeom prst="ellipse">
            <a:avLst/>
          </a:prstGeom>
          <a:noFill/>
          <a:ln>
            <a:solidFill>
              <a:srgbClr val="252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35" name="Connecteur droit 1034">
            <a:extLst>
              <a:ext uri="{FF2B5EF4-FFF2-40B4-BE49-F238E27FC236}">
                <a16:creationId xmlns:a16="http://schemas.microsoft.com/office/drawing/2014/main" id="{D9CFDE7A-B529-C9C9-42EE-5A3D50F369FD}"/>
              </a:ext>
            </a:extLst>
          </p:cNvPr>
          <p:cNvCxnSpPr>
            <a:cxnSpLocks/>
            <a:stCxn id="1034" idx="0"/>
          </p:cNvCxnSpPr>
          <p:nvPr/>
        </p:nvCxnSpPr>
        <p:spPr>
          <a:xfrm flipV="1">
            <a:off x="4850233" y="3413495"/>
            <a:ext cx="0" cy="332196"/>
          </a:xfrm>
          <a:prstGeom prst="line">
            <a:avLst/>
          </a:prstGeom>
          <a:ln>
            <a:solidFill>
              <a:srgbClr val="252171"/>
            </a:solidFill>
          </a:ln>
        </p:spPr>
        <p:style>
          <a:lnRef idx="1">
            <a:schemeClr val="accent1"/>
          </a:lnRef>
          <a:fillRef idx="0">
            <a:schemeClr val="accent1"/>
          </a:fillRef>
          <a:effectRef idx="0">
            <a:schemeClr val="accent1"/>
          </a:effectRef>
          <a:fontRef idx="minor">
            <a:schemeClr val="tx1"/>
          </a:fontRef>
        </p:style>
      </p:cxnSp>
      <p:sp>
        <p:nvSpPr>
          <p:cNvPr id="1038" name="Ellipse 1037">
            <a:extLst>
              <a:ext uri="{FF2B5EF4-FFF2-40B4-BE49-F238E27FC236}">
                <a16:creationId xmlns:a16="http://schemas.microsoft.com/office/drawing/2014/main" id="{F10A58A2-BF19-692F-BAA8-7EADA2126C69}"/>
              </a:ext>
            </a:extLst>
          </p:cNvPr>
          <p:cNvSpPr/>
          <p:nvPr/>
        </p:nvSpPr>
        <p:spPr>
          <a:xfrm>
            <a:off x="6578630" y="3320837"/>
            <a:ext cx="99348" cy="103335"/>
          </a:xfrm>
          <a:prstGeom prst="ellipse">
            <a:avLst/>
          </a:prstGeom>
          <a:solidFill>
            <a:srgbClr val="25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9" name="Ellipse 1038">
            <a:extLst>
              <a:ext uri="{FF2B5EF4-FFF2-40B4-BE49-F238E27FC236}">
                <a16:creationId xmlns:a16="http://schemas.microsoft.com/office/drawing/2014/main" id="{2EF8390A-AA8B-AEA4-7637-FF4C3BC5FCD2}"/>
              </a:ext>
            </a:extLst>
          </p:cNvPr>
          <p:cNvSpPr/>
          <p:nvPr/>
        </p:nvSpPr>
        <p:spPr>
          <a:xfrm>
            <a:off x="6578630" y="3754067"/>
            <a:ext cx="99348" cy="103335"/>
          </a:xfrm>
          <a:prstGeom prst="ellipse">
            <a:avLst/>
          </a:prstGeom>
          <a:noFill/>
          <a:ln>
            <a:solidFill>
              <a:srgbClr val="252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40" name="Connecteur droit 1039">
            <a:extLst>
              <a:ext uri="{FF2B5EF4-FFF2-40B4-BE49-F238E27FC236}">
                <a16:creationId xmlns:a16="http://schemas.microsoft.com/office/drawing/2014/main" id="{B53C6C1B-4BF6-2376-9AC7-FE7FE47D8006}"/>
              </a:ext>
            </a:extLst>
          </p:cNvPr>
          <p:cNvCxnSpPr>
            <a:cxnSpLocks/>
            <a:stCxn id="1039" idx="0"/>
          </p:cNvCxnSpPr>
          <p:nvPr/>
        </p:nvCxnSpPr>
        <p:spPr>
          <a:xfrm flipV="1">
            <a:off x="6628304" y="3421871"/>
            <a:ext cx="0" cy="332196"/>
          </a:xfrm>
          <a:prstGeom prst="line">
            <a:avLst/>
          </a:prstGeom>
          <a:ln>
            <a:solidFill>
              <a:srgbClr val="252171"/>
            </a:solidFill>
          </a:ln>
        </p:spPr>
        <p:style>
          <a:lnRef idx="1">
            <a:schemeClr val="accent1"/>
          </a:lnRef>
          <a:fillRef idx="0">
            <a:schemeClr val="accent1"/>
          </a:fillRef>
          <a:effectRef idx="0">
            <a:schemeClr val="accent1"/>
          </a:effectRef>
          <a:fontRef idx="minor">
            <a:schemeClr val="tx1"/>
          </a:fontRef>
        </p:style>
      </p:cxnSp>
      <p:cxnSp>
        <p:nvCxnSpPr>
          <p:cNvPr id="1041" name="Connecteur droit 1040">
            <a:extLst>
              <a:ext uri="{FF2B5EF4-FFF2-40B4-BE49-F238E27FC236}">
                <a16:creationId xmlns:a16="http://schemas.microsoft.com/office/drawing/2014/main" id="{3A5E4787-780A-E662-3DA4-98589DEC59CA}"/>
              </a:ext>
            </a:extLst>
          </p:cNvPr>
          <p:cNvCxnSpPr>
            <a:cxnSpLocks/>
            <a:stCxn id="1033" idx="6"/>
            <a:endCxn id="1038" idx="2"/>
          </p:cNvCxnSpPr>
          <p:nvPr/>
        </p:nvCxnSpPr>
        <p:spPr>
          <a:xfrm>
            <a:off x="4899907" y="3364129"/>
            <a:ext cx="1678723" cy="837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43" name="Ellipse 1042">
            <a:extLst>
              <a:ext uri="{FF2B5EF4-FFF2-40B4-BE49-F238E27FC236}">
                <a16:creationId xmlns:a16="http://schemas.microsoft.com/office/drawing/2014/main" id="{AF52CF70-47CC-4007-CD0C-294072984869}"/>
              </a:ext>
            </a:extLst>
          </p:cNvPr>
          <p:cNvSpPr/>
          <p:nvPr/>
        </p:nvSpPr>
        <p:spPr>
          <a:xfrm>
            <a:off x="8406374" y="3315460"/>
            <a:ext cx="99348" cy="103335"/>
          </a:xfrm>
          <a:prstGeom prst="ellipse">
            <a:avLst/>
          </a:prstGeom>
          <a:solidFill>
            <a:srgbClr val="25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4" name="Ellipse 1043">
            <a:extLst>
              <a:ext uri="{FF2B5EF4-FFF2-40B4-BE49-F238E27FC236}">
                <a16:creationId xmlns:a16="http://schemas.microsoft.com/office/drawing/2014/main" id="{1D784423-E3B9-737C-D4FB-6523EA3963B5}"/>
              </a:ext>
            </a:extLst>
          </p:cNvPr>
          <p:cNvSpPr/>
          <p:nvPr/>
        </p:nvSpPr>
        <p:spPr>
          <a:xfrm>
            <a:off x="8406374" y="3748690"/>
            <a:ext cx="99348" cy="103335"/>
          </a:xfrm>
          <a:prstGeom prst="ellipse">
            <a:avLst/>
          </a:prstGeom>
          <a:noFill/>
          <a:ln>
            <a:solidFill>
              <a:srgbClr val="252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45" name="Connecteur droit 1044">
            <a:extLst>
              <a:ext uri="{FF2B5EF4-FFF2-40B4-BE49-F238E27FC236}">
                <a16:creationId xmlns:a16="http://schemas.microsoft.com/office/drawing/2014/main" id="{E13CD5E5-93AF-D27D-A5D3-A1BA5F0E2943}"/>
              </a:ext>
            </a:extLst>
          </p:cNvPr>
          <p:cNvCxnSpPr>
            <a:cxnSpLocks/>
            <a:stCxn id="1044" idx="0"/>
          </p:cNvCxnSpPr>
          <p:nvPr/>
        </p:nvCxnSpPr>
        <p:spPr>
          <a:xfrm flipV="1">
            <a:off x="8456048" y="3416494"/>
            <a:ext cx="0" cy="332196"/>
          </a:xfrm>
          <a:prstGeom prst="line">
            <a:avLst/>
          </a:prstGeom>
          <a:ln>
            <a:solidFill>
              <a:srgbClr val="252171"/>
            </a:solidFill>
          </a:ln>
        </p:spPr>
        <p:style>
          <a:lnRef idx="1">
            <a:schemeClr val="accent1"/>
          </a:lnRef>
          <a:fillRef idx="0">
            <a:schemeClr val="accent1"/>
          </a:fillRef>
          <a:effectRef idx="0">
            <a:schemeClr val="accent1"/>
          </a:effectRef>
          <a:fontRef idx="minor">
            <a:schemeClr val="tx1"/>
          </a:fontRef>
        </p:style>
      </p:cxnSp>
      <p:cxnSp>
        <p:nvCxnSpPr>
          <p:cNvPr id="1046" name="Connecteur droit 1045">
            <a:extLst>
              <a:ext uri="{FF2B5EF4-FFF2-40B4-BE49-F238E27FC236}">
                <a16:creationId xmlns:a16="http://schemas.microsoft.com/office/drawing/2014/main" id="{D8A226D0-C674-0E20-AD70-3A50385E21EB}"/>
              </a:ext>
            </a:extLst>
          </p:cNvPr>
          <p:cNvCxnSpPr>
            <a:cxnSpLocks/>
            <a:stCxn id="1038" idx="6"/>
            <a:endCxn id="1043" idx="2"/>
          </p:cNvCxnSpPr>
          <p:nvPr/>
        </p:nvCxnSpPr>
        <p:spPr>
          <a:xfrm flipV="1">
            <a:off x="6677978" y="3367128"/>
            <a:ext cx="1728396" cy="537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48" name="Ellipse 1047">
            <a:extLst>
              <a:ext uri="{FF2B5EF4-FFF2-40B4-BE49-F238E27FC236}">
                <a16:creationId xmlns:a16="http://schemas.microsoft.com/office/drawing/2014/main" id="{4210AC98-D890-81A0-2C67-726D7AA0996D}"/>
              </a:ext>
            </a:extLst>
          </p:cNvPr>
          <p:cNvSpPr/>
          <p:nvPr/>
        </p:nvSpPr>
        <p:spPr>
          <a:xfrm>
            <a:off x="9843905" y="3318536"/>
            <a:ext cx="99348" cy="103335"/>
          </a:xfrm>
          <a:prstGeom prst="ellipse">
            <a:avLst/>
          </a:prstGeom>
          <a:noFill/>
          <a:ln>
            <a:solidFill>
              <a:srgbClr val="B6A2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9" name="Ellipse 1048">
            <a:extLst>
              <a:ext uri="{FF2B5EF4-FFF2-40B4-BE49-F238E27FC236}">
                <a16:creationId xmlns:a16="http://schemas.microsoft.com/office/drawing/2014/main" id="{CFEDE3E0-D15A-5499-2510-3D0613C1E22F}"/>
              </a:ext>
            </a:extLst>
          </p:cNvPr>
          <p:cNvSpPr/>
          <p:nvPr/>
        </p:nvSpPr>
        <p:spPr>
          <a:xfrm>
            <a:off x="9404947" y="3320575"/>
            <a:ext cx="99348" cy="103335"/>
          </a:xfrm>
          <a:prstGeom prst="ellipse">
            <a:avLst/>
          </a:prstGeom>
          <a:solidFill>
            <a:srgbClr val="B6A269"/>
          </a:solidFill>
          <a:ln>
            <a:solidFill>
              <a:srgbClr val="B6A2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50" name="Connecteur droit 1049">
            <a:extLst>
              <a:ext uri="{FF2B5EF4-FFF2-40B4-BE49-F238E27FC236}">
                <a16:creationId xmlns:a16="http://schemas.microsoft.com/office/drawing/2014/main" id="{3BFE26E5-EE1C-1F11-F9C7-424C3A8E2963}"/>
              </a:ext>
            </a:extLst>
          </p:cNvPr>
          <p:cNvCxnSpPr>
            <a:cxnSpLocks/>
            <a:stCxn id="1048" idx="2"/>
            <a:endCxn id="1049" idx="2"/>
          </p:cNvCxnSpPr>
          <p:nvPr/>
        </p:nvCxnSpPr>
        <p:spPr>
          <a:xfrm flipH="1">
            <a:off x="9404947" y="3370204"/>
            <a:ext cx="438958" cy="2039"/>
          </a:xfrm>
          <a:prstGeom prst="line">
            <a:avLst/>
          </a:prstGeom>
          <a:ln>
            <a:solidFill>
              <a:srgbClr val="B6A269"/>
            </a:solidFill>
          </a:ln>
        </p:spPr>
        <p:style>
          <a:lnRef idx="1">
            <a:schemeClr val="accent1"/>
          </a:lnRef>
          <a:fillRef idx="0">
            <a:schemeClr val="accent1"/>
          </a:fillRef>
          <a:effectRef idx="0">
            <a:schemeClr val="accent1"/>
          </a:effectRef>
          <a:fontRef idx="minor">
            <a:schemeClr val="tx1"/>
          </a:fontRef>
        </p:style>
      </p:cxnSp>
      <p:cxnSp>
        <p:nvCxnSpPr>
          <p:cNvPr id="1054" name="Connecteur droit 1053">
            <a:extLst>
              <a:ext uri="{FF2B5EF4-FFF2-40B4-BE49-F238E27FC236}">
                <a16:creationId xmlns:a16="http://schemas.microsoft.com/office/drawing/2014/main" id="{96BA77A2-5632-5827-F9AF-A6D0C01DE60F}"/>
              </a:ext>
            </a:extLst>
          </p:cNvPr>
          <p:cNvCxnSpPr>
            <a:cxnSpLocks/>
            <a:stCxn id="1043" idx="6"/>
            <a:endCxn id="1049" idx="2"/>
          </p:cNvCxnSpPr>
          <p:nvPr/>
        </p:nvCxnSpPr>
        <p:spPr>
          <a:xfrm>
            <a:off x="8505722" y="3367128"/>
            <a:ext cx="899225" cy="51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8" name="Connecteur droit 1057">
            <a:extLst>
              <a:ext uri="{FF2B5EF4-FFF2-40B4-BE49-F238E27FC236}">
                <a16:creationId xmlns:a16="http://schemas.microsoft.com/office/drawing/2014/main" id="{DD10EFA9-5C49-586D-DE97-6F41FDCC14AA}"/>
              </a:ext>
            </a:extLst>
          </p:cNvPr>
          <p:cNvCxnSpPr>
            <a:cxnSpLocks/>
          </p:cNvCxnSpPr>
          <p:nvPr/>
        </p:nvCxnSpPr>
        <p:spPr>
          <a:xfrm>
            <a:off x="9454620" y="1471808"/>
            <a:ext cx="0" cy="1880909"/>
          </a:xfrm>
          <a:prstGeom prst="line">
            <a:avLst/>
          </a:prstGeom>
          <a:ln>
            <a:solidFill>
              <a:srgbClr val="B6A269"/>
            </a:solidFill>
          </a:ln>
        </p:spPr>
        <p:style>
          <a:lnRef idx="1">
            <a:schemeClr val="accent1"/>
          </a:lnRef>
          <a:fillRef idx="0">
            <a:schemeClr val="accent1"/>
          </a:fillRef>
          <a:effectRef idx="0">
            <a:schemeClr val="accent1"/>
          </a:effectRef>
          <a:fontRef idx="minor">
            <a:schemeClr val="tx1"/>
          </a:fontRef>
        </p:style>
      </p:cxnSp>
      <p:sp>
        <p:nvSpPr>
          <p:cNvPr id="1061" name="Ellipse 1060">
            <a:extLst>
              <a:ext uri="{FF2B5EF4-FFF2-40B4-BE49-F238E27FC236}">
                <a16:creationId xmlns:a16="http://schemas.microsoft.com/office/drawing/2014/main" id="{6621F557-3B9B-15C5-3F0C-704E1889DD4F}"/>
              </a:ext>
            </a:extLst>
          </p:cNvPr>
          <p:cNvSpPr/>
          <p:nvPr/>
        </p:nvSpPr>
        <p:spPr>
          <a:xfrm>
            <a:off x="9843905" y="1384937"/>
            <a:ext cx="99348" cy="103335"/>
          </a:xfrm>
          <a:prstGeom prst="ellipse">
            <a:avLst/>
          </a:prstGeom>
          <a:noFill/>
          <a:ln>
            <a:solidFill>
              <a:srgbClr val="B6A2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2" name="Ellipse 1061">
            <a:extLst>
              <a:ext uri="{FF2B5EF4-FFF2-40B4-BE49-F238E27FC236}">
                <a16:creationId xmlns:a16="http://schemas.microsoft.com/office/drawing/2014/main" id="{BAD64795-B2DD-169F-7887-CE6A81BED45C}"/>
              </a:ext>
            </a:extLst>
          </p:cNvPr>
          <p:cNvSpPr/>
          <p:nvPr/>
        </p:nvSpPr>
        <p:spPr>
          <a:xfrm>
            <a:off x="9404947" y="1386976"/>
            <a:ext cx="99348" cy="103335"/>
          </a:xfrm>
          <a:prstGeom prst="ellipse">
            <a:avLst/>
          </a:prstGeom>
          <a:solidFill>
            <a:srgbClr val="B6A269"/>
          </a:solidFill>
          <a:ln>
            <a:solidFill>
              <a:srgbClr val="B6A2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63" name="Connecteur droit 1062">
            <a:extLst>
              <a:ext uri="{FF2B5EF4-FFF2-40B4-BE49-F238E27FC236}">
                <a16:creationId xmlns:a16="http://schemas.microsoft.com/office/drawing/2014/main" id="{22E34A6D-8D89-CB00-C812-7A06AD271A3A}"/>
              </a:ext>
            </a:extLst>
          </p:cNvPr>
          <p:cNvCxnSpPr>
            <a:cxnSpLocks/>
            <a:stCxn id="1061" idx="2"/>
          </p:cNvCxnSpPr>
          <p:nvPr/>
        </p:nvCxnSpPr>
        <p:spPr>
          <a:xfrm flipH="1">
            <a:off x="9478974" y="1436605"/>
            <a:ext cx="364931" cy="3144"/>
          </a:xfrm>
          <a:prstGeom prst="line">
            <a:avLst/>
          </a:prstGeom>
          <a:ln>
            <a:solidFill>
              <a:srgbClr val="B6A269"/>
            </a:solidFill>
          </a:ln>
        </p:spPr>
        <p:style>
          <a:lnRef idx="1">
            <a:schemeClr val="accent1"/>
          </a:lnRef>
          <a:fillRef idx="0">
            <a:schemeClr val="accent1"/>
          </a:fillRef>
          <a:effectRef idx="0">
            <a:schemeClr val="accent1"/>
          </a:effectRef>
          <a:fontRef idx="minor">
            <a:schemeClr val="tx1"/>
          </a:fontRef>
        </p:style>
      </p:cxnSp>
      <p:sp>
        <p:nvSpPr>
          <p:cNvPr id="1064" name="ZoneTexte 1063">
            <a:extLst>
              <a:ext uri="{FF2B5EF4-FFF2-40B4-BE49-F238E27FC236}">
                <a16:creationId xmlns:a16="http://schemas.microsoft.com/office/drawing/2014/main" id="{CE2F4DD8-79A9-FFA2-A8B0-323D30D94F36}"/>
              </a:ext>
            </a:extLst>
          </p:cNvPr>
          <p:cNvSpPr txBox="1"/>
          <p:nvPr/>
        </p:nvSpPr>
        <p:spPr>
          <a:xfrm>
            <a:off x="10220956" y="927177"/>
            <a:ext cx="1253869" cy="369332"/>
          </a:xfrm>
          <a:prstGeom prst="rect">
            <a:avLst/>
          </a:prstGeom>
          <a:noFill/>
        </p:spPr>
        <p:txBody>
          <a:bodyPr wrap="none" rtlCol="0">
            <a:spAutoFit/>
          </a:bodyPr>
          <a:lstStyle/>
          <a:p>
            <a:r>
              <a:rPr lang="fr-FR" dirty="0">
                <a:latin typeface="Alegreya Sans" panose="00000500000000000000" pitchFamily="2" charset="0"/>
              </a:rPr>
              <a:t>Aujourd’hui</a:t>
            </a:r>
          </a:p>
        </p:txBody>
      </p:sp>
      <p:sp>
        <p:nvSpPr>
          <p:cNvPr id="1065" name="ZoneTexte 1064">
            <a:extLst>
              <a:ext uri="{FF2B5EF4-FFF2-40B4-BE49-F238E27FC236}">
                <a16:creationId xmlns:a16="http://schemas.microsoft.com/office/drawing/2014/main" id="{2E17F8AD-A6D1-A061-A5B1-84D76FF42793}"/>
              </a:ext>
            </a:extLst>
          </p:cNvPr>
          <p:cNvSpPr txBox="1"/>
          <p:nvPr/>
        </p:nvSpPr>
        <p:spPr>
          <a:xfrm>
            <a:off x="9933220" y="1262141"/>
            <a:ext cx="1829347" cy="461665"/>
          </a:xfrm>
          <a:prstGeom prst="rect">
            <a:avLst/>
          </a:prstGeom>
          <a:noFill/>
        </p:spPr>
        <p:txBody>
          <a:bodyPr wrap="none" rtlCol="0">
            <a:spAutoFit/>
          </a:bodyPr>
          <a:lstStyle/>
          <a:p>
            <a:pPr algn="ctr"/>
            <a:r>
              <a:rPr lang="fr-FR" sz="1200" dirty="0">
                <a:latin typeface="Alegreya Sans" panose="00000500000000000000" pitchFamily="2" charset="0"/>
              </a:rPr>
              <a:t>Lancement de la gamme de</a:t>
            </a:r>
          </a:p>
          <a:p>
            <a:pPr algn="ctr"/>
            <a:r>
              <a:rPr lang="fr-FR" sz="1200" dirty="0">
                <a:latin typeface="Alegreya Sans" panose="00000500000000000000" pitchFamily="2" charset="0"/>
              </a:rPr>
              <a:t>spiritueux</a:t>
            </a:r>
          </a:p>
        </p:txBody>
      </p:sp>
      <p:pic>
        <p:nvPicPr>
          <p:cNvPr id="1067" name="Image 1066" descr="Une image contenant texte, alimentation, boisson, alcool&#10;&#10;Description générée automatiquement">
            <a:extLst>
              <a:ext uri="{FF2B5EF4-FFF2-40B4-BE49-F238E27FC236}">
                <a16:creationId xmlns:a16="http://schemas.microsoft.com/office/drawing/2014/main" id="{18D3DB10-9B5F-4198-E70D-FA98C19781C5}"/>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415920" y="1642592"/>
            <a:ext cx="795571" cy="795571"/>
          </a:xfrm>
          <a:prstGeom prst="rect">
            <a:avLst/>
          </a:prstGeom>
        </p:spPr>
      </p:pic>
      <p:pic>
        <p:nvPicPr>
          <p:cNvPr id="1069" name="Image 1068" descr="Une image contenant texte, bouteille, alimentation, boisson&#10;&#10;Description générée automatiquement">
            <a:extLst>
              <a:ext uri="{FF2B5EF4-FFF2-40B4-BE49-F238E27FC236}">
                <a16:creationId xmlns:a16="http://schemas.microsoft.com/office/drawing/2014/main" id="{63A31B03-9D7D-CDD2-88E2-166D1DC338AA}"/>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1370754" y="1586754"/>
            <a:ext cx="872061" cy="872061"/>
          </a:xfrm>
          <a:prstGeom prst="rect">
            <a:avLst/>
          </a:prstGeom>
        </p:spPr>
      </p:pic>
      <p:pic>
        <p:nvPicPr>
          <p:cNvPr id="1071" name="Image 1070" descr="Une image contenant texte, boisson, alcool&#10;&#10;Description générée automatiquement">
            <a:extLst>
              <a:ext uri="{FF2B5EF4-FFF2-40B4-BE49-F238E27FC236}">
                <a16:creationId xmlns:a16="http://schemas.microsoft.com/office/drawing/2014/main" id="{7CAFEC7B-4952-7261-948C-8CD218867C42}"/>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1073969" y="1669675"/>
            <a:ext cx="744961" cy="744961"/>
          </a:xfrm>
          <a:prstGeom prst="rect">
            <a:avLst/>
          </a:prstGeom>
        </p:spPr>
      </p:pic>
      <p:pic>
        <p:nvPicPr>
          <p:cNvPr id="1073" name="Image 1072" descr="Une image contenant bouteille, boisson, alcool, alimentation&#10;&#10;Description générée automatiquement">
            <a:extLst>
              <a:ext uri="{FF2B5EF4-FFF2-40B4-BE49-F238E27FC236}">
                <a16:creationId xmlns:a16="http://schemas.microsoft.com/office/drawing/2014/main" id="{8ECEE163-31D5-14F6-F7D8-EF16D78AA839}"/>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0802529" y="1684017"/>
            <a:ext cx="744961" cy="744961"/>
          </a:xfrm>
          <a:prstGeom prst="rect">
            <a:avLst/>
          </a:prstGeom>
        </p:spPr>
      </p:pic>
      <p:pic>
        <p:nvPicPr>
          <p:cNvPr id="1075" name="Image 1074" descr="Une image contenant texte, bouteille, boisson, alcool&#10;&#10;Description générée automatiquement">
            <a:extLst>
              <a:ext uri="{FF2B5EF4-FFF2-40B4-BE49-F238E27FC236}">
                <a16:creationId xmlns:a16="http://schemas.microsoft.com/office/drawing/2014/main" id="{44DF550D-46C0-F1A8-5F16-0D960557F793}"/>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0468261" y="1684219"/>
            <a:ext cx="744961" cy="744961"/>
          </a:xfrm>
          <a:prstGeom prst="rect">
            <a:avLst/>
          </a:prstGeom>
        </p:spPr>
      </p:pic>
      <p:pic>
        <p:nvPicPr>
          <p:cNvPr id="1077" name="Image 1076" descr="Une image contenant texte, bouteille, vin, intérieur&#10;&#10;Description générée automatiquement">
            <a:extLst>
              <a:ext uri="{FF2B5EF4-FFF2-40B4-BE49-F238E27FC236}">
                <a16:creationId xmlns:a16="http://schemas.microsoft.com/office/drawing/2014/main" id="{1FA416DB-3599-9022-E8D1-55905A50D367}"/>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0190987" y="1681537"/>
            <a:ext cx="744961" cy="744961"/>
          </a:xfrm>
          <a:prstGeom prst="rect">
            <a:avLst/>
          </a:prstGeom>
        </p:spPr>
      </p:pic>
      <p:pic>
        <p:nvPicPr>
          <p:cNvPr id="1079" name="Image 1078" descr="Une image contenant texte, bouteille, boisson, alimentation&#10;&#10;Description générée automatiquement">
            <a:extLst>
              <a:ext uri="{FF2B5EF4-FFF2-40B4-BE49-F238E27FC236}">
                <a16:creationId xmlns:a16="http://schemas.microsoft.com/office/drawing/2014/main" id="{7018AEA1-06B4-B50D-EA3D-326C1C63A5E4}"/>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9784766" y="1707591"/>
            <a:ext cx="744961" cy="744961"/>
          </a:xfrm>
          <a:prstGeom prst="rect">
            <a:avLst/>
          </a:prstGeom>
        </p:spPr>
      </p:pic>
      <p:pic>
        <p:nvPicPr>
          <p:cNvPr id="1082" name="Image 1081" descr="Une image contenant texte&#10;&#10;Description générée automatiquement">
            <a:extLst>
              <a:ext uri="{FF2B5EF4-FFF2-40B4-BE49-F238E27FC236}">
                <a16:creationId xmlns:a16="http://schemas.microsoft.com/office/drawing/2014/main" id="{C423BCCB-A57D-89C1-9CCA-631AFC4D169A}"/>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449595" y="1573929"/>
            <a:ext cx="6093483" cy="1203604"/>
          </a:xfrm>
          <a:prstGeom prst="rect">
            <a:avLst/>
          </a:prstGeom>
        </p:spPr>
      </p:pic>
      <p:pic>
        <p:nvPicPr>
          <p:cNvPr id="2" name="Picture 6" descr="Acheter Drapeau Damitié USA Canada 90 X 150 Cm Polyester Combinaison Combo Canada  Canada De 5,21 € Du Kklele886 | Fr.DHgate.Com">
            <a:extLst>
              <a:ext uri="{FF2B5EF4-FFF2-40B4-BE49-F238E27FC236}">
                <a16:creationId xmlns:a16="http://schemas.microsoft.com/office/drawing/2014/main" id="{AC8AA1B4-3B4C-1833-3D37-43B2CABAAB18}"/>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6679096" y="5531773"/>
            <a:ext cx="466904" cy="2817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a:extLst>
              <a:ext uri="{FF2B5EF4-FFF2-40B4-BE49-F238E27FC236}">
                <a16:creationId xmlns:a16="http://schemas.microsoft.com/office/drawing/2014/main" id="{4D2920F3-E350-CC86-31B2-C18BF945CA0C}"/>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6188127" y="5513217"/>
            <a:ext cx="412269" cy="2739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Brèves bimensuelles Japon–Corée, Période du 8 au 21 février 2021 |  Direction générale du Trésor">
            <a:extLst>
              <a:ext uri="{FF2B5EF4-FFF2-40B4-BE49-F238E27FC236}">
                <a16:creationId xmlns:a16="http://schemas.microsoft.com/office/drawing/2014/main" id="{86560AB7-EC85-7C54-E4CE-602C56861614}"/>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8522468" y="5559302"/>
            <a:ext cx="440688" cy="2762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Drapeau de l'Arabie saoudite, image et signification drapeau de l'Arabie  saoudite - Country flags">
            <a:extLst>
              <a:ext uri="{FF2B5EF4-FFF2-40B4-BE49-F238E27FC236}">
                <a16:creationId xmlns:a16="http://schemas.microsoft.com/office/drawing/2014/main" id="{9B72F9BF-9BD7-F742-5213-4DEF55FA0150}"/>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8020295" y="5556429"/>
            <a:ext cx="422931" cy="281953"/>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12B116D3-E4F6-DF7C-112E-DA4FD41DA9BB}"/>
              </a:ext>
            </a:extLst>
          </p:cNvPr>
          <p:cNvSpPr txBox="1"/>
          <p:nvPr/>
        </p:nvSpPr>
        <p:spPr>
          <a:xfrm>
            <a:off x="8653765" y="4922137"/>
            <a:ext cx="402118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effectLst/>
                <a:uLnTx/>
                <a:uFillTx/>
                <a:latin typeface="Alegreya" panose="02000503050000020004" pitchFamily="2" charset="0"/>
                <a:ea typeface="+mn-ea"/>
                <a:cs typeface="+mn-cs"/>
              </a:rPr>
              <a:t>Présent dans 45 pays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effectLst/>
                <a:uLnTx/>
                <a:uFillTx/>
                <a:latin typeface="Alegreya" panose="02000503050000020004" pitchFamily="2" charset="0"/>
                <a:ea typeface="+mn-ea"/>
                <a:cs typeface="+mn-cs"/>
              </a:rPr>
              <a:t>1 M </a:t>
            </a:r>
            <a:r>
              <a:rPr lang="fr-FR" sz="1600" dirty="0">
                <a:latin typeface="Alegreya" panose="02000503050000020004" pitchFamily="2" charset="0"/>
              </a:rPr>
              <a:t>visiteurs sur le </a:t>
            </a:r>
            <a:r>
              <a:rPr kumimoji="0" lang="fr-FR" sz="1600" b="0" i="0" u="none" strike="noStrike" kern="1200" cap="none" spc="0" normalizeH="0" baseline="0" noProof="0" dirty="0">
                <a:ln>
                  <a:noFill/>
                </a:ln>
                <a:effectLst/>
                <a:uLnTx/>
                <a:uFillTx/>
                <a:latin typeface="Alegreya" panose="02000503050000020004" pitchFamily="2" charset="0"/>
                <a:ea typeface="+mn-ea"/>
                <a:cs typeface="+mn-cs"/>
              </a:rPr>
              <a:t>site internet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effectLst/>
                <a:uLnTx/>
                <a:uFillTx/>
                <a:latin typeface="Alegreya" panose="02000503050000020004" pitchFamily="2" charset="0"/>
                <a:ea typeface="+mn-ea"/>
                <a:cs typeface="+mn-cs"/>
              </a:rPr>
              <a:t>+300% on line CA</a:t>
            </a:r>
            <a:endParaRPr kumimoji="0" lang="fr-FR" sz="180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1004744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5A386A0F-398F-6568-EAC2-CC0729AA9439}"/>
              </a:ext>
            </a:extLst>
          </p:cNvPr>
          <p:cNvCxnSpPr>
            <a:cxnSpLocks/>
          </p:cNvCxnSpPr>
          <p:nvPr/>
        </p:nvCxnSpPr>
        <p:spPr>
          <a:xfrm>
            <a:off x="695271" y="811982"/>
            <a:ext cx="5605849" cy="0"/>
          </a:xfrm>
          <a:prstGeom prst="line">
            <a:avLst/>
          </a:prstGeom>
          <a:ln>
            <a:solidFill>
              <a:srgbClr val="003D53"/>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10CD076-BCD0-1F0F-A947-0406085E35B0}"/>
              </a:ext>
            </a:extLst>
          </p:cNvPr>
          <p:cNvSpPr/>
          <p:nvPr/>
        </p:nvSpPr>
        <p:spPr>
          <a:xfrm>
            <a:off x="-1936" y="1834979"/>
            <a:ext cx="5543941" cy="5025075"/>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699730C-4E3A-49DB-44FD-3096860FFBB6}"/>
              </a:ext>
            </a:extLst>
          </p:cNvPr>
          <p:cNvSpPr txBox="1"/>
          <p:nvPr/>
        </p:nvSpPr>
        <p:spPr>
          <a:xfrm>
            <a:off x="6096000" y="2954586"/>
            <a:ext cx="5822092" cy="3323987"/>
          </a:xfrm>
          <a:prstGeom prst="rect">
            <a:avLst/>
          </a:prstGeom>
          <a:noFill/>
        </p:spPr>
        <p:txBody>
          <a:bodyPr wrap="square" rtlCol="0">
            <a:spAutoFit/>
          </a:bodyPr>
          <a:lstStyle/>
          <a:p>
            <a:r>
              <a:rPr lang="fr-FR" sz="1400" dirty="0">
                <a:latin typeface="Alegreya Sans Light" panose="00000400000000000000" pitchFamily="2" charset="0"/>
              </a:rPr>
              <a:t>Un duo dans la vie comme au travail.</a:t>
            </a:r>
          </a:p>
          <a:p>
            <a:endParaRPr lang="fr-FR" sz="1400" dirty="0">
              <a:latin typeface="Alegreya Sans Light" panose="00000400000000000000" pitchFamily="2" charset="0"/>
            </a:endParaRPr>
          </a:p>
          <a:p>
            <a:r>
              <a:rPr lang="fr-FR" sz="1400" b="1" dirty="0">
                <a:solidFill>
                  <a:srgbClr val="B6A269"/>
                </a:solidFill>
                <a:latin typeface="Alegreya Sans Light" panose="00000400000000000000" pitchFamily="2" charset="0"/>
              </a:rPr>
              <a:t>Fathi BENNI </a:t>
            </a:r>
          </a:p>
          <a:p>
            <a:r>
              <a:rPr lang="fr-FR" sz="1400" dirty="0">
                <a:latin typeface="Alegreya Sans Light" panose="00000400000000000000" pitchFamily="2" charset="0"/>
              </a:rPr>
              <a:t>Après plus de 15 ans chez Mondelez International (Kraft Food), le jeune entrepreneur a décidé de se lancer dans l’entreprenariat.</a:t>
            </a:r>
          </a:p>
          <a:p>
            <a:r>
              <a:rPr lang="fr-FR" sz="1400" dirty="0">
                <a:latin typeface="Alegreya Sans Light" panose="00000400000000000000" pitchFamily="2" charset="0"/>
              </a:rPr>
              <a:t>N’étant, lui-même, pas consommateur de boissons alcoolisées, il s’est donc mis à la recherche d’une alternative qui pourrait s’apparenter à ce produit emblématique, </a:t>
            </a:r>
          </a:p>
          <a:p>
            <a:r>
              <a:rPr lang="fr-FR" sz="1400" dirty="0">
                <a:latin typeface="Alegreya Sans Light" panose="00000400000000000000" pitchFamily="2" charset="0"/>
              </a:rPr>
              <a:t>le vin.</a:t>
            </a:r>
          </a:p>
          <a:p>
            <a:r>
              <a:rPr lang="fr-FR" sz="1400" dirty="0">
                <a:latin typeface="Alegreya Sans Light" panose="00000400000000000000" pitchFamily="2" charset="0"/>
              </a:rPr>
              <a:t>Fathi occupe aujourd’hui la fonction de Président. Il donne l’orientation stratégique de l’entreprise.</a:t>
            </a:r>
          </a:p>
          <a:p>
            <a:endParaRPr lang="fr-FR" sz="1400" dirty="0">
              <a:latin typeface="Alegreya Sans Light" panose="00000400000000000000" pitchFamily="2" charset="0"/>
            </a:endParaRPr>
          </a:p>
          <a:p>
            <a:r>
              <a:rPr lang="fr-FR" sz="1400" b="1" dirty="0">
                <a:solidFill>
                  <a:srgbClr val="B6A269"/>
                </a:solidFill>
                <a:latin typeface="Alegreya Sans Light" panose="00000400000000000000" pitchFamily="2" charset="0"/>
              </a:rPr>
              <a:t>Betty CARME</a:t>
            </a:r>
          </a:p>
          <a:p>
            <a:r>
              <a:rPr lang="fr-FR" sz="1400" dirty="0">
                <a:latin typeface="Alegreya Sans Light" panose="00000400000000000000" pitchFamily="2" charset="0"/>
              </a:rPr>
              <a:t>Après 16 ans d’ancienneté au sein du groupe L’Oréal sur des postes d’encadrement, elle intègre Petit Béret pour apporter une dimension prémium à la marque, structurer la mise en place opérationnelle et définir la stratégie de formation.</a:t>
            </a:r>
          </a:p>
        </p:txBody>
      </p:sp>
      <p:sp>
        <p:nvSpPr>
          <p:cNvPr id="13" name="ZoneTexte 12">
            <a:extLst>
              <a:ext uri="{FF2B5EF4-FFF2-40B4-BE49-F238E27FC236}">
                <a16:creationId xmlns:a16="http://schemas.microsoft.com/office/drawing/2014/main" id="{13744329-AC52-EC2C-4E89-8ED3000C865E}"/>
              </a:ext>
            </a:extLst>
          </p:cNvPr>
          <p:cNvSpPr txBox="1"/>
          <p:nvPr/>
        </p:nvSpPr>
        <p:spPr>
          <a:xfrm>
            <a:off x="6096000" y="2392690"/>
            <a:ext cx="1669047" cy="646331"/>
          </a:xfrm>
          <a:prstGeom prst="rect">
            <a:avLst/>
          </a:prstGeom>
          <a:noFill/>
        </p:spPr>
        <p:txBody>
          <a:bodyPr wrap="none" rtlCol="0">
            <a:spAutoFit/>
          </a:bodyPr>
          <a:lstStyle/>
          <a:p>
            <a:r>
              <a:rPr lang="fr-FR" sz="3600" dirty="0">
                <a:solidFill>
                  <a:srgbClr val="B6A269"/>
                </a:solidFill>
                <a:latin typeface="Bebas Neue" panose="020B0606020202050201" pitchFamily="34" charset="0"/>
              </a:rPr>
              <a:t>STRATEGIE</a:t>
            </a:r>
          </a:p>
        </p:txBody>
      </p:sp>
      <p:pic>
        <p:nvPicPr>
          <p:cNvPr id="9" name="Image 8" descr="Une image contenant personne, jaune, debout, posant&#10;&#10;Description générée automatiquement">
            <a:extLst>
              <a:ext uri="{FF2B5EF4-FFF2-40B4-BE49-F238E27FC236}">
                <a16:creationId xmlns:a16="http://schemas.microsoft.com/office/drawing/2014/main" id="{5DBF9FBB-8F98-4883-1565-9C1339B20B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14" y="1902937"/>
            <a:ext cx="5486227" cy="4988853"/>
          </a:xfrm>
          <a:prstGeom prst="rect">
            <a:avLst/>
          </a:prstGeom>
        </p:spPr>
      </p:pic>
      <p:sp>
        <p:nvSpPr>
          <p:cNvPr id="21" name="Rectangle 20">
            <a:extLst>
              <a:ext uri="{FF2B5EF4-FFF2-40B4-BE49-F238E27FC236}">
                <a16:creationId xmlns:a16="http://schemas.microsoft.com/office/drawing/2014/main" id="{FDBC3967-1E63-E18D-6FFA-FB872E03B43A}"/>
              </a:ext>
            </a:extLst>
          </p:cNvPr>
          <p:cNvSpPr/>
          <p:nvPr/>
        </p:nvSpPr>
        <p:spPr>
          <a:xfrm rot="21420720">
            <a:off x="4229774" y="1742179"/>
            <a:ext cx="2279822" cy="259492"/>
          </a:xfrm>
          <a:prstGeom prst="rect">
            <a:avLst/>
          </a:prstGeom>
          <a:solidFill>
            <a:srgbClr val="B6A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Alegreya Sans" panose="00000500000000000000" pitchFamily="2" charset="0"/>
            </a:endParaRPr>
          </a:p>
        </p:txBody>
      </p:sp>
      <p:sp>
        <p:nvSpPr>
          <p:cNvPr id="22" name="Rectangle 21">
            <a:extLst>
              <a:ext uri="{FF2B5EF4-FFF2-40B4-BE49-F238E27FC236}">
                <a16:creationId xmlns:a16="http://schemas.microsoft.com/office/drawing/2014/main" id="{3E07EB6E-0B3B-9143-D10F-220915FB6D4B}"/>
              </a:ext>
            </a:extLst>
          </p:cNvPr>
          <p:cNvSpPr/>
          <p:nvPr/>
        </p:nvSpPr>
        <p:spPr>
          <a:xfrm rot="21420720">
            <a:off x="4293757" y="1962145"/>
            <a:ext cx="2279822" cy="312707"/>
          </a:xfrm>
          <a:prstGeom prst="rect">
            <a:avLst/>
          </a:prstGeom>
          <a:solidFill>
            <a:srgbClr val="B6A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Alegreya Sans" panose="00000500000000000000" pitchFamily="2" charset="0"/>
            </a:endParaRPr>
          </a:p>
        </p:txBody>
      </p:sp>
      <p:sp>
        <p:nvSpPr>
          <p:cNvPr id="10" name="ZoneTexte 9">
            <a:extLst>
              <a:ext uri="{FF2B5EF4-FFF2-40B4-BE49-F238E27FC236}">
                <a16:creationId xmlns:a16="http://schemas.microsoft.com/office/drawing/2014/main" id="{27D28BFA-3AC2-184E-5AEE-70CC45B66702}"/>
              </a:ext>
            </a:extLst>
          </p:cNvPr>
          <p:cNvSpPr txBox="1"/>
          <p:nvPr/>
        </p:nvSpPr>
        <p:spPr>
          <a:xfrm>
            <a:off x="4504480" y="1686420"/>
            <a:ext cx="875303" cy="646331"/>
          </a:xfrm>
          <a:prstGeom prst="rect">
            <a:avLst/>
          </a:prstGeom>
          <a:noFill/>
        </p:spPr>
        <p:txBody>
          <a:bodyPr wrap="square">
            <a:spAutoFit/>
          </a:bodyPr>
          <a:lstStyle/>
          <a:p>
            <a:pPr algn="ctr"/>
            <a:r>
              <a:rPr lang="fr-FR" sz="1800" dirty="0">
                <a:solidFill>
                  <a:schemeClr val="bg1"/>
                </a:solidFill>
                <a:latin typeface="Alegreya Sans" panose="00000500000000000000" pitchFamily="2" charset="0"/>
              </a:rPr>
              <a:t>Fathi </a:t>
            </a:r>
          </a:p>
          <a:p>
            <a:pPr algn="ctr"/>
            <a:r>
              <a:rPr lang="fr-FR" sz="1800" dirty="0">
                <a:solidFill>
                  <a:schemeClr val="bg1"/>
                </a:solidFill>
                <a:latin typeface="Alegreya Sans" panose="00000500000000000000" pitchFamily="2" charset="0"/>
              </a:rPr>
              <a:t>BENNI</a:t>
            </a:r>
          </a:p>
        </p:txBody>
      </p:sp>
      <p:sp>
        <p:nvSpPr>
          <p:cNvPr id="11" name="ZoneTexte 10">
            <a:extLst>
              <a:ext uri="{FF2B5EF4-FFF2-40B4-BE49-F238E27FC236}">
                <a16:creationId xmlns:a16="http://schemas.microsoft.com/office/drawing/2014/main" id="{4A822763-43EA-E900-2B6F-09C637908CF8}"/>
              </a:ext>
            </a:extLst>
          </p:cNvPr>
          <p:cNvSpPr txBox="1"/>
          <p:nvPr/>
        </p:nvSpPr>
        <p:spPr>
          <a:xfrm>
            <a:off x="5460335" y="1678401"/>
            <a:ext cx="971037" cy="646331"/>
          </a:xfrm>
          <a:prstGeom prst="rect">
            <a:avLst/>
          </a:prstGeom>
          <a:noFill/>
        </p:spPr>
        <p:txBody>
          <a:bodyPr wrap="square">
            <a:spAutoFit/>
          </a:bodyPr>
          <a:lstStyle/>
          <a:p>
            <a:pPr algn="ctr"/>
            <a:r>
              <a:rPr lang="fr-FR" sz="1800" dirty="0">
                <a:solidFill>
                  <a:schemeClr val="bg1"/>
                </a:solidFill>
                <a:latin typeface="Alegreya Sans" panose="00000500000000000000" pitchFamily="2" charset="0"/>
              </a:rPr>
              <a:t>Betty </a:t>
            </a:r>
          </a:p>
          <a:p>
            <a:pPr algn="ctr"/>
            <a:r>
              <a:rPr lang="fr-FR" sz="1800" dirty="0">
                <a:solidFill>
                  <a:schemeClr val="bg1"/>
                </a:solidFill>
                <a:latin typeface="Alegreya Sans" panose="00000500000000000000" pitchFamily="2" charset="0"/>
              </a:rPr>
              <a:t>CARME</a:t>
            </a:r>
          </a:p>
        </p:txBody>
      </p:sp>
      <p:sp>
        <p:nvSpPr>
          <p:cNvPr id="12" name="ZoneTexte 11">
            <a:extLst>
              <a:ext uri="{FF2B5EF4-FFF2-40B4-BE49-F238E27FC236}">
                <a16:creationId xmlns:a16="http://schemas.microsoft.com/office/drawing/2014/main" id="{C33B08D6-DF35-6799-8D0C-300F722C3E8B}"/>
              </a:ext>
            </a:extLst>
          </p:cNvPr>
          <p:cNvSpPr txBox="1"/>
          <p:nvPr/>
        </p:nvSpPr>
        <p:spPr>
          <a:xfrm>
            <a:off x="4942131" y="1770086"/>
            <a:ext cx="971037" cy="369332"/>
          </a:xfrm>
          <a:prstGeom prst="rect">
            <a:avLst/>
          </a:prstGeom>
          <a:noFill/>
        </p:spPr>
        <p:txBody>
          <a:bodyPr wrap="square">
            <a:spAutoFit/>
          </a:bodyPr>
          <a:lstStyle/>
          <a:p>
            <a:pPr algn="ctr"/>
            <a:r>
              <a:rPr lang="fr-FR" sz="1800" dirty="0">
                <a:solidFill>
                  <a:schemeClr val="bg1"/>
                </a:solidFill>
                <a:latin typeface="Alegreya Sans" panose="00000500000000000000" pitchFamily="2" charset="0"/>
              </a:rPr>
              <a:t>&amp;</a:t>
            </a:r>
          </a:p>
        </p:txBody>
      </p:sp>
      <p:sp>
        <p:nvSpPr>
          <p:cNvPr id="14" name="ZoneTexte 13">
            <a:extLst>
              <a:ext uri="{FF2B5EF4-FFF2-40B4-BE49-F238E27FC236}">
                <a16:creationId xmlns:a16="http://schemas.microsoft.com/office/drawing/2014/main" id="{01221BB7-D555-BA70-C43E-E43FD1D11754}"/>
              </a:ext>
            </a:extLst>
          </p:cNvPr>
          <p:cNvSpPr txBox="1"/>
          <p:nvPr/>
        </p:nvSpPr>
        <p:spPr>
          <a:xfrm>
            <a:off x="606533" y="197124"/>
            <a:ext cx="6401111" cy="1200329"/>
          </a:xfrm>
          <a:prstGeom prst="rect">
            <a:avLst/>
          </a:prstGeom>
          <a:noFill/>
        </p:spPr>
        <p:txBody>
          <a:bodyPr wrap="none" rtlCol="0">
            <a:spAutoFit/>
          </a:bodyPr>
          <a:lstStyle/>
          <a:p>
            <a:pPr algn="r"/>
            <a:r>
              <a:rPr lang="fr-FR" sz="3600" b="1" dirty="0">
                <a:solidFill>
                  <a:srgbClr val="003D53"/>
                </a:solidFill>
                <a:latin typeface="Alegreya Sans Light" panose="00000400000000000000" pitchFamily="2" charset="0"/>
              </a:rPr>
              <a:t>DES ASSOCIÉS </a:t>
            </a:r>
          </a:p>
          <a:p>
            <a:pPr algn="r"/>
            <a:r>
              <a:rPr lang="fr-FR" sz="3600" b="1" dirty="0">
                <a:solidFill>
                  <a:srgbClr val="003D53"/>
                </a:solidFill>
                <a:latin typeface="Alegreya Sans Light" panose="00000400000000000000" pitchFamily="2" charset="0"/>
              </a:rPr>
              <a:t>IMPLIQUÉS ET COMPLÉMENTAIRES</a:t>
            </a:r>
          </a:p>
        </p:txBody>
      </p:sp>
    </p:spTree>
    <p:extLst>
      <p:ext uri="{BB962C8B-B14F-4D97-AF65-F5344CB8AC3E}">
        <p14:creationId xmlns:p14="http://schemas.microsoft.com/office/powerpoint/2010/main" val="114354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5A386A0F-398F-6568-EAC2-CC0729AA9439}"/>
              </a:ext>
            </a:extLst>
          </p:cNvPr>
          <p:cNvCxnSpPr>
            <a:cxnSpLocks/>
          </p:cNvCxnSpPr>
          <p:nvPr/>
        </p:nvCxnSpPr>
        <p:spPr>
          <a:xfrm>
            <a:off x="531148" y="875280"/>
            <a:ext cx="5605849" cy="0"/>
          </a:xfrm>
          <a:prstGeom prst="line">
            <a:avLst/>
          </a:prstGeom>
          <a:ln>
            <a:solidFill>
              <a:srgbClr val="003D53"/>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10CD076-BCD0-1F0F-A947-0406085E35B0}"/>
              </a:ext>
            </a:extLst>
          </p:cNvPr>
          <p:cNvSpPr/>
          <p:nvPr/>
        </p:nvSpPr>
        <p:spPr>
          <a:xfrm>
            <a:off x="-1936" y="1834979"/>
            <a:ext cx="5543941" cy="5025075"/>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699730C-4E3A-49DB-44FD-3096860FFBB6}"/>
              </a:ext>
            </a:extLst>
          </p:cNvPr>
          <p:cNvSpPr txBox="1"/>
          <p:nvPr/>
        </p:nvSpPr>
        <p:spPr>
          <a:xfrm>
            <a:off x="6096000" y="3249219"/>
            <a:ext cx="5159971" cy="2677656"/>
          </a:xfrm>
          <a:prstGeom prst="rect">
            <a:avLst/>
          </a:prstGeom>
          <a:noFill/>
        </p:spPr>
        <p:txBody>
          <a:bodyPr wrap="square" rtlCol="0">
            <a:spAutoFit/>
          </a:bodyPr>
          <a:lstStyle/>
          <a:p>
            <a:r>
              <a:rPr lang="fr-FR" sz="1400" dirty="0">
                <a:latin typeface="Alegreya Sans Light" panose="00000400000000000000" pitchFamily="2" charset="0"/>
              </a:rPr>
              <a:t>Élu Meilleur Sommelier de France et Meilleur Ouvrier de France en sommellerie en 2004, Dominique Laporte est une référence mondiale dans le milieu de la sommellerie et de l’œnologie. Il a été sommelier de palaces tels que l’Hôtel Meurice à Paris ou encore, le Connaught and le Great </a:t>
            </a:r>
            <a:r>
              <a:rPr lang="fr-FR" sz="1400" dirty="0" err="1">
                <a:latin typeface="Alegreya Sans Light" panose="00000400000000000000" pitchFamily="2" charset="0"/>
              </a:rPr>
              <a:t>Eastern</a:t>
            </a:r>
            <a:r>
              <a:rPr lang="fr-FR" sz="1400" dirty="0">
                <a:latin typeface="Alegreya Sans Light" panose="00000400000000000000" pitchFamily="2" charset="0"/>
              </a:rPr>
              <a:t> </a:t>
            </a:r>
            <a:r>
              <a:rPr lang="fr-FR" sz="1400" dirty="0" err="1">
                <a:latin typeface="Alegreya Sans Light" panose="00000400000000000000" pitchFamily="2" charset="0"/>
              </a:rPr>
              <a:t>Hotel</a:t>
            </a:r>
            <a:r>
              <a:rPr lang="fr-FR" sz="1400" dirty="0">
                <a:latin typeface="Alegreya Sans Light" panose="00000400000000000000" pitchFamily="2" charset="0"/>
              </a:rPr>
              <a:t> à Londres avec Gordon Ramsay. </a:t>
            </a:r>
          </a:p>
          <a:p>
            <a:endParaRPr lang="fr-FR" sz="1400" dirty="0">
              <a:latin typeface="Alegreya Sans Light" panose="00000400000000000000" pitchFamily="2" charset="0"/>
            </a:endParaRPr>
          </a:p>
          <a:p>
            <a:r>
              <a:rPr lang="fr-FR" sz="1400" dirty="0">
                <a:latin typeface="Alegreya Sans Light" panose="00000400000000000000" pitchFamily="2" charset="0"/>
              </a:rPr>
              <a:t>Dominique réalise l’ensemble des assemblages et recettes des boissons Petit Béret. </a:t>
            </a:r>
          </a:p>
          <a:p>
            <a:r>
              <a:rPr lang="fr-FR" sz="1400" dirty="0">
                <a:latin typeface="Alegreya Sans Light" panose="00000400000000000000" pitchFamily="2" charset="0"/>
              </a:rPr>
              <a:t>Son exigence et son expertise permet à la marque d’avoir toujours une longueur d’avance, avec des produits gustativement de qualité. </a:t>
            </a:r>
          </a:p>
          <a:p>
            <a:r>
              <a:rPr lang="fr-FR" sz="1400" dirty="0">
                <a:latin typeface="Alegreya Sans Light" panose="00000400000000000000" pitchFamily="2" charset="0"/>
              </a:rPr>
              <a:t>En parallèle, il développe les accords mets et vins sans alcool qui seront ensuite utilisés dans les plus grands restaurants étoilés.</a:t>
            </a:r>
          </a:p>
        </p:txBody>
      </p:sp>
      <p:sp>
        <p:nvSpPr>
          <p:cNvPr id="9" name="ZoneTexte 8">
            <a:extLst>
              <a:ext uri="{FF2B5EF4-FFF2-40B4-BE49-F238E27FC236}">
                <a16:creationId xmlns:a16="http://schemas.microsoft.com/office/drawing/2014/main" id="{EE1C70DB-DD03-9D95-CA56-526CCF37CFBB}"/>
              </a:ext>
            </a:extLst>
          </p:cNvPr>
          <p:cNvSpPr txBox="1"/>
          <p:nvPr/>
        </p:nvSpPr>
        <p:spPr>
          <a:xfrm>
            <a:off x="6096000" y="2392690"/>
            <a:ext cx="1669047" cy="646331"/>
          </a:xfrm>
          <a:prstGeom prst="rect">
            <a:avLst/>
          </a:prstGeom>
          <a:noFill/>
        </p:spPr>
        <p:txBody>
          <a:bodyPr wrap="none" rtlCol="0">
            <a:spAutoFit/>
          </a:bodyPr>
          <a:lstStyle/>
          <a:p>
            <a:r>
              <a:rPr lang="fr-FR" sz="3600" dirty="0">
                <a:solidFill>
                  <a:srgbClr val="B6A269"/>
                </a:solidFill>
                <a:latin typeface="Bebas Neue" panose="020B0606020202050201" pitchFamily="34" charset="0"/>
              </a:rPr>
              <a:t>EXPERTISE</a:t>
            </a:r>
          </a:p>
        </p:txBody>
      </p:sp>
      <p:pic>
        <p:nvPicPr>
          <p:cNvPr id="10" name="Image 9">
            <a:extLst>
              <a:ext uri="{FF2B5EF4-FFF2-40B4-BE49-F238E27FC236}">
                <a16:creationId xmlns:a16="http://schemas.microsoft.com/office/drawing/2014/main" id="{F1FBA10C-83BE-38BA-2D6F-F91DA1D0FB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15" y="1902936"/>
            <a:ext cx="5501051" cy="4955057"/>
          </a:xfrm>
          <a:prstGeom prst="rect">
            <a:avLst/>
          </a:prstGeom>
        </p:spPr>
      </p:pic>
      <p:sp>
        <p:nvSpPr>
          <p:cNvPr id="21" name="Rectangle 20">
            <a:extLst>
              <a:ext uri="{FF2B5EF4-FFF2-40B4-BE49-F238E27FC236}">
                <a16:creationId xmlns:a16="http://schemas.microsoft.com/office/drawing/2014/main" id="{FDBC3967-1E63-E18D-6FFA-FB872E03B43A}"/>
              </a:ext>
            </a:extLst>
          </p:cNvPr>
          <p:cNvSpPr/>
          <p:nvPr/>
        </p:nvSpPr>
        <p:spPr>
          <a:xfrm rot="21420720">
            <a:off x="4229774" y="1742179"/>
            <a:ext cx="2279822" cy="259492"/>
          </a:xfrm>
          <a:prstGeom prst="rect">
            <a:avLst/>
          </a:prstGeom>
          <a:solidFill>
            <a:srgbClr val="B6A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Alegreya Sans" panose="00000500000000000000" pitchFamily="2" charset="0"/>
            </a:endParaRPr>
          </a:p>
        </p:txBody>
      </p:sp>
      <p:sp>
        <p:nvSpPr>
          <p:cNvPr id="22" name="Rectangle 21">
            <a:extLst>
              <a:ext uri="{FF2B5EF4-FFF2-40B4-BE49-F238E27FC236}">
                <a16:creationId xmlns:a16="http://schemas.microsoft.com/office/drawing/2014/main" id="{3E07EB6E-0B3B-9143-D10F-220915FB6D4B}"/>
              </a:ext>
            </a:extLst>
          </p:cNvPr>
          <p:cNvSpPr/>
          <p:nvPr/>
        </p:nvSpPr>
        <p:spPr>
          <a:xfrm rot="21420720">
            <a:off x="4293757" y="1962145"/>
            <a:ext cx="2279822" cy="312707"/>
          </a:xfrm>
          <a:prstGeom prst="rect">
            <a:avLst/>
          </a:prstGeom>
          <a:solidFill>
            <a:srgbClr val="B6A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Alegreya Sans" panose="00000500000000000000" pitchFamily="2" charset="0"/>
            </a:endParaRPr>
          </a:p>
        </p:txBody>
      </p:sp>
      <p:sp>
        <p:nvSpPr>
          <p:cNvPr id="24" name="ZoneTexte 23">
            <a:extLst>
              <a:ext uri="{FF2B5EF4-FFF2-40B4-BE49-F238E27FC236}">
                <a16:creationId xmlns:a16="http://schemas.microsoft.com/office/drawing/2014/main" id="{02446751-13D8-FAF5-82AA-BDF2CD9E6027}"/>
              </a:ext>
            </a:extLst>
          </p:cNvPr>
          <p:cNvSpPr txBox="1"/>
          <p:nvPr/>
        </p:nvSpPr>
        <p:spPr>
          <a:xfrm>
            <a:off x="4565932" y="1683436"/>
            <a:ext cx="1694827" cy="646331"/>
          </a:xfrm>
          <a:prstGeom prst="rect">
            <a:avLst/>
          </a:prstGeom>
          <a:noFill/>
        </p:spPr>
        <p:txBody>
          <a:bodyPr wrap="square">
            <a:spAutoFit/>
          </a:bodyPr>
          <a:lstStyle/>
          <a:p>
            <a:pPr algn="ctr"/>
            <a:r>
              <a:rPr lang="fr-FR" sz="1800" dirty="0">
                <a:latin typeface="Alegreya Sans" panose="00000500000000000000" pitchFamily="2" charset="0"/>
              </a:rPr>
              <a:t>Dominique LAPORTE</a:t>
            </a:r>
          </a:p>
        </p:txBody>
      </p:sp>
      <p:sp>
        <p:nvSpPr>
          <p:cNvPr id="2" name="ZoneTexte 1">
            <a:extLst>
              <a:ext uri="{FF2B5EF4-FFF2-40B4-BE49-F238E27FC236}">
                <a16:creationId xmlns:a16="http://schemas.microsoft.com/office/drawing/2014/main" id="{CFDBCBAE-7505-3EE8-6F78-6002460767BB}"/>
              </a:ext>
            </a:extLst>
          </p:cNvPr>
          <p:cNvSpPr txBox="1"/>
          <p:nvPr/>
        </p:nvSpPr>
        <p:spPr>
          <a:xfrm>
            <a:off x="442410" y="260422"/>
            <a:ext cx="6401111" cy="1200329"/>
          </a:xfrm>
          <a:prstGeom prst="rect">
            <a:avLst/>
          </a:prstGeom>
          <a:noFill/>
        </p:spPr>
        <p:txBody>
          <a:bodyPr wrap="none" rtlCol="0">
            <a:spAutoFit/>
          </a:bodyPr>
          <a:lstStyle/>
          <a:p>
            <a:pPr algn="r"/>
            <a:r>
              <a:rPr lang="fr-FR" sz="3600" b="1" dirty="0">
                <a:solidFill>
                  <a:srgbClr val="003D53"/>
                </a:solidFill>
                <a:latin typeface="Alegreya Sans Light" panose="00000400000000000000" pitchFamily="2" charset="0"/>
              </a:rPr>
              <a:t>DES ASSOCIÉS </a:t>
            </a:r>
          </a:p>
          <a:p>
            <a:pPr algn="r"/>
            <a:r>
              <a:rPr lang="fr-FR" sz="3600" b="1" dirty="0">
                <a:solidFill>
                  <a:srgbClr val="003D53"/>
                </a:solidFill>
                <a:latin typeface="Alegreya Sans Light" panose="00000400000000000000" pitchFamily="2" charset="0"/>
              </a:rPr>
              <a:t>IMPLIQUÉS ET COMPLÉMENTAIRES</a:t>
            </a:r>
          </a:p>
        </p:txBody>
      </p:sp>
    </p:spTree>
    <p:extLst>
      <p:ext uri="{BB962C8B-B14F-4D97-AF65-F5344CB8AC3E}">
        <p14:creationId xmlns:p14="http://schemas.microsoft.com/office/powerpoint/2010/main" val="235694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8A18CE-A241-3D61-8999-CBF2099B4091}"/>
              </a:ext>
            </a:extLst>
          </p:cNvPr>
          <p:cNvSpPr/>
          <p:nvPr/>
        </p:nvSpPr>
        <p:spPr>
          <a:xfrm>
            <a:off x="6783859" y="1"/>
            <a:ext cx="4528751" cy="5875636"/>
          </a:xfrm>
          <a:prstGeom prst="rect">
            <a:avLst/>
          </a:prstGeom>
          <a:solidFill>
            <a:srgbClr val="FFF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160C3C53-779C-B768-48F6-9BD4CC76426C}"/>
              </a:ext>
            </a:extLst>
          </p:cNvPr>
          <p:cNvSpPr txBox="1"/>
          <p:nvPr/>
        </p:nvSpPr>
        <p:spPr>
          <a:xfrm>
            <a:off x="112281" y="209244"/>
            <a:ext cx="3348994" cy="1200329"/>
          </a:xfrm>
          <a:prstGeom prst="rect">
            <a:avLst/>
          </a:prstGeom>
          <a:noFill/>
        </p:spPr>
        <p:txBody>
          <a:bodyPr wrap="none" rtlCol="0">
            <a:spAutoFit/>
          </a:bodyPr>
          <a:lstStyle/>
          <a:p>
            <a:r>
              <a:rPr lang="fr-FR" sz="3600" b="1" dirty="0">
                <a:solidFill>
                  <a:srgbClr val="003D53"/>
                </a:solidFill>
                <a:latin typeface="Alegreya Sans Light" panose="00000400000000000000" pitchFamily="2" charset="0"/>
              </a:rPr>
              <a:t>UNE ENTREPRISE </a:t>
            </a:r>
          </a:p>
          <a:p>
            <a:r>
              <a:rPr lang="fr-FR" sz="3600" b="1" dirty="0">
                <a:solidFill>
                  <a:srgbClr val="003D53"/>
                </a:solidFill>
                <a:latin typeface="Alegreya Sans Light" panose="00000400000000000000" pitchFamily="2" charset="0"/>
              </a:rPr>
              <a:t>           </a:t>
            </a:r>
            <a:r>
              <a:rPr lang="fr-FR" sz="2800" b="1" dirty="0">
                <a:solidFill>
                  <a:srgbClr val="003D53"/>
                </a:solidFill>
                <a:latin typeface="Alegreya Sans Light" panose="00000400000000000000" pitchFamily="2" charset="0"/>
              </a:rPr>
              <a:t>  </a:t>
            </a:r>
            <a:r>
              <a:rPr lang="fr-FR" sz="3600" b="1" dirty="0">
                <a:solidFill>
                  <a:srgbClr val="003D53"/>
                </a:solidFill>
                <a:latin typeface="Alegreya Sans Light" panose="00000400000000000000" pitchFamily="2" charset="0"/>
              </a:rPr>
              <a:t>RECONNUE</a:t>
            </a:r>
          </a:p>
        </p:txBody>
      </p:sp>
      <p:cxnSp>
        <p:nvCxnSpPr>
          <p:cNvPr id="6" name="Connecteur droit 5">
            <a:extLst>
              <a:ext uri="{FF2B5EF4-FFF2-40B4-BE49-F238E27FC236}">
                <a16:creationId xmlns:a16="http://schemas.microsoft.com/office/drawing/2014/main" id="{0EAC8A16-7B55-ED4E-7B2E-19D8EEE42951}"/>
              </a:ext>
            </a:extLst>
          </p:cNvPr>
          <p:cNvCxnSpPr>
            <a:cxnSpLocks/>
          </p:cNvCxnSpPr>
          <p:nvPr/>
        </p:nvCxnSpPr>
        <p:spPr>
          <a:xfrm>
            <a:off x="-8114" y="809409"/>
            <a:ext cx="5605849" cy="0"/>
          </a:xfrm>
          <a:prstGeom prst="line">
            <a:avLst/>
          </a:prstGeom>
          <a:ln>
            <a:solidFill>
              <a:srgbClr val="003D53"/>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DA11537B-BFD0-A954-4469-F1FBD2B4DA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853411">
            <a:off x="173143" y="1668185"/>
            <a:ext cx="3601946" cy="2202871"/>
          </a:xfrm>
          <a:prstGeom prst="rect">
            <a:avLst/>
          </a:prstGeom>
        </p:spPr>
      </p:pic>
      <p:grpSp>
        <p:nvGrpSpPr>
          <p:cNvPr id="20" name="Groupe 19">
            <a:extLst>
              <a:ext uri="{FF2B5EF4-FFF2-40B4-BE49-F238E27FC236}">
                <a16:creationId xmlns:a16="http://schemas.microsoft.com/office/drawing/2014/main" id="{44B9E986-8960-3C98-3D39-685ED3D62ACF}"/>
              </a:ext>
            </a:extLst>
          </p:cNvPr>
          <p:cNvGrpSpPr/>
          <p:nvPr/>
        </p:nvGrpSpPr>
        <p:grpSpPr>
          <a:xfrm>
            <a:off x="23586325" y="3577652"/>
            <a:ext cx="985316" cy="641735"/>
            <a:chOff x="8255990" y="4825314"/>
            <a:chExt cx="2821504" cy="1751730"/>
          </a:xfrm>
        </p:grpSpPr>
        <p:pic>
          <p:nvPicPr>
            <p:cNvPr id="21" name="Image 20" descr="Une image contenant texte&#10;&#10;Description générée automatiquement">
              <a:extLst>
                <a:ext uri="{FF2B5EF4-FFF2-40B4-BE49-F238E27FC236}">
                  <a16:creationId xmlns:a16="http://schemas.microsoft.com/office/drawing/2014/main" id="{E0B65CA6-44E4-DC68-8BDF-A88AB4CE18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9203" y="5174229"/>
              <a:ext cx="2805630" cy="1402815"/>
            </a:xfrm>
            <a:prstGeom prst="rect">
              <a:avLst/>
            </a:prstGeom>
          </p:spPr>
        </p:pic>
        <p:pic>
          <p:nvPicPr>
            <p:cNvPr id="22" name="Image 21">
              <a:extLst>
                <a:ext uri="{FF2B5EF4-FFF2-40B4-BE49-F238E27FC236}">
                  <a16:creationId xmlns:a16="http://schemas.microsoft.com/office/drawing/2014/main" id="{418FE119-AB6F-431E-3BE2-20D1AEE9D0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55990" y="4825314"/>
              <a:ext cx="2821504" cy="348915"/>
            </a:xfrm>
            <a:prstGeom prst="rect">
              <a:avLst/>
            </a:prstGeom>
          </p:spPr>
        </p:pic>
      </p:grpSp>
      <p:grpSp>
        <p:nvGrpSpPr>
          <p:cNvPr id="24" name="Groupe 23">
            <a:extLst>
              <a:ext uri="{FF2B5EF4-FFF2-40B4-BE49-F238E27FC236}">
                <a16:creationId xmlns:a16="http://schemas.microsoft.com/office/drawing/2014/main" id="{2C4C3E76-FC76-205D-AD1B-5194609E0D7A}"/>
              </a:ext>
            </a:extLst>
          </p:cNvPr>
          <p:cNvGrpSpPr/>
          <p:nvPr/>
        </p:nvGrpSpPr>
        <p:grpSpPr>
          <a:xfrm>
            <a:off x="373143" y="4066462"/>
            <a:ext cx="2114745" cy="2659897"/>
            <a:chOff x="11042656" y="3467400"/>
            <a:chExt cx="2085993" cy="3034903"/>
          </a:xfrm>
        </p:grpSpPr>
        <p:pic>
          <p:nvPicPr>
            <p:cNvPr id="2050" name="Picture 2">
              <a:extLst>
                <a:ext uri="{FF2B5EF4-FFF2-40B4-BE49-F238E27FC236}">
                  <a16:creationId xmlns:a16="http://schemas.microsoft.com/office/drawing/2014/main" id="{DAAA9C7D-B26B-709D-429D-C3106BCD06B4}"/>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1043585" y="3586438"/>
              <a:ext cx="2085064" cy="29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a:extLst>
                <a:ext uri="{FF2B5EF4-FFF2-40B4-BE49-F238E27FC236}">
                  <a16:creationId xmlns:a16="http://schemas.microsoft.com/office/drawing/2014/main" id="{68DA5DA6-4888-3C1E-9A1D-F402ECBACBDD}"/>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1042656" y="3467400"/>
              <a:ext cx="1259792" cy="23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Image 25">
            <a:extLst>
              <a:ext uri="{FF2B5EF4-FFF2-40B4-BE49-F238E27FC236}">
                <a16:creationId xmlns:a16="http://schemas.microsoft.com/office/drawing/2014/main" id="{5129632E-9873-DE4A-E5AB-35090FF8B77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189993">
            <a:off x="6039045" y="291896"/>
            <a:ext cx="2686639" cy="3466291"/>
          </a:xfrm>
          <a:prstGeom prst="rect">
            <a:avLst/>
          </a:prstGeom>
        </p:spPr>
      </p:pic>
      <p:grpSp>
        <p:nvGrpSpPr>
          <p:cNvPr id="19" name="Groupe 18">
            <a:extLst>
              <a:ext uri="{FF2B5EF4-FFF2-40B4-BE49-F238E27FC236}">
                <a16:creationId xmlns:a16="http://schemas.microsoft.com/office/drawing/2014/main" id="{E48A6131-F53A-1B82-A4F5-F329988CFAD0}"/>
              </a:ext>
            </a:extLst>
          </p:cNvPr>
          <p:cNvGrpSpPr/>
          <p:nvPr/>
        </p:nvGrpSpPr>
        <p:grpSpPr>
          <a:xfrm>
            <a:off x="8048131" y="4353493"/>
            <a:ext cx="3654554" cy="2187073"/>
            <a:chOff x="8255990" y="4825314"/>
            <a:chExt cx="2821504" cy="1751730"/>
          </a:xfrm>
        </p:grpSpPr>
        <p:pic>
          <p:nvPicPr>
            <p:cNvPr id="16" name="Image 15" descr="Une image contenant texte&#10;&#10;Description générée automatiquement">
              <a:extLst>
                <a:ext uri="{FF2B5EF4-FFF2-40B4-BE49-F238E27FC236}">
                  <a16:creationId xmlns:a16="http://schemas.microsoft.com/office/drawing/2014/main" id="{BB9EDF0A-1C84-8BFA-4A40-DC714C77BB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69203" y="5174229"/>
              <a:ext cx="2805630" cy="1402815"/>
            </a:xfrm>
            <a:prstGeom prst="rect">
              <a:avLst/>
            </a:prstGeom>
          </p:spPr>
        </p:pic>
        <p:pic>
          <p:nvPicPr>
            <p:cNvPr id="18" name="Image 17">
              <a:extLst>
                <a:ext uri="{FF2B5EF4-FFF2-40B4-BE49-F238E27FC236}">
                  <a16:creationId xmlns:a16="http://schemas.microsoft.com/office/drawing/2014/main" id="{3C126102-2292-DDDA-57DE-83E38CBC430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255990" y="4825314"/>
              <a:ext cx="2821504" cy="348915"/>
            </a:xfrm>
            <a:prstGeom prst="rect">
              <a:avLst/>
            </a:prstGeom>
          </p:spPr>
        </p:pic>
      </p:grpSp>
      <p:grpSp>
        <p:nvGrpSpPr>
          <p:cNvPr id="29" name="Groupe 28">
            <a:extLst>
              <a:ext uri="{FF2B5EF4-FFF2-40B4-BE49-F238E27FC236}">
                <a16:creationId xmlns:a16="http://schemas.microsoft.com/office/drawing/2014/main" id="{768F37C6-13B2-1094-B021-7A1EEFCF5CFD}"/>
              </a:ext>
            </a:extLst>
          </p:cNvPr>
          <p:cNvGrpSpPr/>
          <p:nvPr/>
        </p:nvGrpSpPr>
        <p:grpSpPr>
          <a:xfrm>
            <a:off x="3123604" y="1231034"/>
            <a:ext cx="3143712" cy="2868535"/>
            <a:chOff x="2562596" y="978814"/>
            <a:chExt cx="3143712" cy="2868535"/>
          </a:xfrm>
        </p:grpSpPr>
        <p:pic>
          <p:nvPicPr>
            <p:cNvPr id="25" name="Image 24">
              <a:extLst>
                <a:ext uri="{FF2B5EF4-FFF2-40B4-BE49-F238E27FC236}">
                  <a16:creationId xmlns:a16="http://schemas.microsoft.com/office/drawing/2014/main" id="{0EBEEE71-9B01-1295-7E5F-67DFB8C2C39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562596" y="1187451"/>
              <a:ext cx="3143712" cy="2659898"/>
            </a:xfrm>
            <a:prstGeom prst="rect">
              <a:avLst/>
            </a:prstGeom>
          </p:spPr>
        </p:pic>
        <p:pic>
          <p:nvPicPr>
            <p:cNvPr id="28" name="Image 27">
              <a:extLst>
                <a:ext uri="{FF2B5EF4-FFF2-40B4-BE49-F238E27FC236}">
                  <a16:creationId xmlns:a16="http://schemas.microsoft.com/office/drawing/2014/main" id="{E26B873B-5AC2-A8CD-784A-431DEA9777E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12833" y="978814"/>
              <a:ext cx="552829" cy="352121"/>
            </a:xfrm>
            <a:prstGeom prst="rect">
              <a:avLst/>
            </a:prstGeom>
          </p:spPr>
        </p:pic>
      </p:grpSp>
      <p:pic>
        <p:nvPicPr>
          <p:cNvPr id="8" name="Image 7">
            <a:extLst>
              <a:ext uri="{FF2B5EF4-FFF2-40B4-BE49-F238E27FC236}">
                <a16:creationId xmlns:a16="http://schemas.microsoft.com/office/drawing/2014/main" id="{651E4555-0EB9-B0AE-94EA-1E86D1AF22F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349738">
            <a:off x="8557832" y="1031873"/>
            <a:ext cx="3229083" cy="2891258"/>
          </a:xfrm>
          <a:prstGeom prst="rect">
            <a:avLst/>
          </a:prstGeom>
        </p:spPr>
      </p:pic>
      <p:grpSp>
        <p:nvGrpSpPr>
          <p:cNvPr id="14" name="Groupe 13">
            <a:extLst>
              <a:ext uri="{FF2B5EF4-FFF2-40B4-BE49-F238E27FC236}">
                <a16:creationId xmlns:a16="http://schemas.microsoft.com/office/drawing/2014/main" id="{91D129CF-59B0-CB19-C818-48F4DBF0989F}"/>
              </a:ext>
            </a:extLst>
          </p:cNvPr>
          <p:cNvGrpSpPr/>
          <p:nvPr/>
        </p:nvGrpSpPr>
        <p:grpSpPr>
          <a:xfrm>
            <a:off x="5291691" y="4015317"/>
            <a:ext cx="2489100" cy="2759097"/>
            <a:chOff x="2919042" y="4064868"/>
            <a:chExt cx="2489100" cy="2759097"/>
          </a:xfrm>
        </p:grpSpPr>
        <p:pic>
          <p:nvPicPr>
            <p:cNvPr id="11" name="Image 10">
              <a:extLst>
                <a:ext uri="{FF2B5EF4-FFF2-40B4-BE49-F238E27FC236}">
                  <a16:creationId xmlns:a16="http://schemas.microsoft.com/office/drawing/2014/main" id="{B081C24C-FB92-CC0F-77D4-340DF026530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919042" y="4312508"/>
              <a:ext cx="2489100" cy="2511457"/>
            </a:xfrm>
            <a:prstGeom prst="rect">
              <a:avLst/>
            </a:prstGeom>
          </p:spPr>
        </p:pic>
        <p:pic>
          <p:nvPicPr>
            <p:cNvPr id="13" name="Image 12">
              <a:extLst>
                <a:ext uri="{FF2B5EF4-FFF2-40B4-BE49-F238E27FC236}">
                  <a16:creationId xmlns:a16="http://schemas.microsoft.com/office/drawing/2014/main" id="{5F5219A5-463C-7D2B-F39A-75DC7695356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868222" y="4064868"/>
              <a:ext cx="524606" cy="247640"/>
            </a:xfrm>
            <a:prstGeom prst="rect">
              <a:avLst/>
            </a:prstGeom>
          </p:spPr>
        </p:pic>
      </p:grpSp>
      <p:grpSp>
        <p:nvGrpSpPr>
          <p:cNvPr id="27" name="Groupe 26">
            <a:extLst>
              <a:ext uri="{FF2B5EF4-FFF2-40B4-BE49-F238E27FC236}">
                <a16:creationId xmlns:a16="http://schemas.microsoft.com/office/drawing/2014/main" id="{0454C450-B128-2A44-F7FA-303E38EB8F79}"/>
              </a:ext>
            </a:extLst>
          </p:cNvPr>
          <p:cNvGrpSpPr/>
          <p:nvPr/>
        </p:nvGrpSpPr>
        <p:grpSpPr>
          <a:xfrm rot="21361117">
            <a:off x="2644777" y="4749436"/>
            <a:ext cx="2489100" cy="1447419"/>
            <a:chOff x="2165159" y="4918193"/>
            <a:chExt cx="2588784" cy="1624714"/>
          </a:xfrm>
        </p:grpSpPr>
        <p:pic>
          <p:nvPicPr>
            <p:cNvPr id="12" name="Image 11">
              <a:extLst>
                <a:ext uri="{FF2B5EF4-FFF2-40B4-BE49-F238E27FC236}">
                  <a16:creationId xmlns:a16="http://schemas.microsoft.com/office/drawing/2014/main" id="{8BC6AF9B-49D7-23AA-7182-7D737683BFA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168606" y="4933169"/>
              <a:ext cx="2585337" cy="1609738"/>
            </a:xfrm>
            <a:prstGeom prst="rect">
              <a:avLst/>
            </a:prstGeom>
          </p:spPr>
        </p:pic>
        <p:pic>
          <p:nvPicPr>
            <p:cNvPr id="17" name="Image 16">
              <a:extLst>
                <a:ext uri="{FF2B5EF4-FFF2-40B4-BE49-F238E27FC236}">
                  <a16:creationId xmlns:a16="http://schemas.microsoft.com/office/drawing/2014/main" id="{B2068696-EDE0-06D6-AFA5-65E3A0FF33C2}"/>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165159" y="4918193"/>
              <a:ext cx="1351104" cy="367960"/>
            </a:xfrm>
            <a:prstGeom prst="rect">
              <a:avLst/>
            </a:prstGeom>
          </p:spPr>
        </p:pic>
      </p:grpSp>
    </p:spTree>
    <p:extLst>
      <p:ext uri="{BB962C8B-B14F-4D97-AF65-F5344CB8AC3E}">
        <p14:creationId xmlns:p14="http://schemas.microsoft.com/office/powerpoint/2010/main" val="408553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8A18CE-A241-3D61-8999-CBF2099B4091}"/>
              </a:ext>
            </a:extLst>
          </p:cNvPr>
          <p:cNvSpPr/>
          <p:nvPr/>
        </p:nvSpPr>
        <p:spPr>
          <a:xfrm>
            <a:off x="200772" y="1409573"/>
            <a:ext cx="2793150" cy="5448427"/>
          </a:xfrm>
          <a:prstGeom prst="rect">
            <a:avLst/>
          </a:prstGeom>
          <a:solidFill>
            <a:srgbClr val="FFF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160C3C53-779C-B768-48F6-9BD4CC76426C}"/>
              </a:ext>
            </a:extLst>
          </p:cNvPr>
          <p:cNvSpPr txBox="1"/>
          <p:nvPr/>
        </p:nvSpPr>
        <p:spPr>
          <a:xfrm>
            <a:off x="112281" y="209244"/>
            <a:ext cx="5649303" cy="1200329"/>
          </a:xfrm>
          <a:prstGeom prst="rect">
            <a:avLst/>
          </a:prstGeom>
          <a:noFill/>
        </p:spPr>
        <p:txBody>
          <a:bodyPr wrap="none" rtlCol="0">
            <a:spAutoFit/>
          </a:bodyPr>
          <a:lstStyle/>
          <a:p>
            <a:r>
              <a:rPr lang="fr-FR" sz="3600" b="1" dirty="0">
                <a:solidFill>
                  <a:srgbClr val="003D53"/>
                </a:solidFill>
                <a:latin typeface="Alegreya Sans Light" panose="00000400000000000000" pitchFamily="2" charset="0"/>
              </a:rPr>
              <a:t>A LA TABLE DES </a:t>
            </a:r>
          </a:p>
          <a:p>
            <a:r>
              <a:rPr lang="fr-FR" sz="3600" b="1" dirty="0">
                <a:solidFill>
                  <a:srgbClr val="003D53"/>
                </a:solidFill>
                <a:latin typeface="Alegreya Sans Light" panose="00000400000000000000" pitchFamily="2" charset="0"/>
              </a:rPr>
              <a:t>PLUS BEAUX ETABLISSEMENTS</a:t>
            </a:r>
          </a:p>
        </p:txBody>
      </p:sp>
      <p:cxnSp>
        <p:nvCxnSpPr>
          <p:cNvPr id="6" name="Connecteur droit 5">
            <a:extLst>
              <a:ext uri="{FF2B5EF4-FFF2-40B4-BE49-F238E27FC236}">
                <a16:creationId xmlns:a16="http://schemas.microsoft.com/office/drawing/2014/main" id="{0EAC8A16-7B55-ED4E-7B2E-19D8EEE42951}"/>
              </a:ext>
            </a:extLst>
          </p:cNvPr>
          <p:cNvCxnSpPr>
            <a:cxnSpLocks/>
          </p:cNvCxnSpPr>
          <p:nvPr/>
        </p:nvCxnSpPr>
        <p:spPr>
          <a:xfrm>
            <a:off x="-8114" y="809409"/>
            <a:ext cx="5605849" cy="0"/>
          </a:xfrm>
          <a:prstGeom prst="line">
            <a:avLst/>
          </a:prstGeom>
          <a:ln>
            <a:solidFill>
              <a:srgbClr val="003D53"/>
            </a:solidFill>
          </a:ln>
        </p:spPr>
        <p:style>
          <a:lnRef idx="1">
            <a:schemeClr val="accent1"/>
          </a:lnRef>
          <a:fillRef idx="0">
            <a:schemeClr val="accent1"/>
          </a:fillRef>
          <a:effectRef idx="0">
            <a:schemeClr val="accent1"/>
          </a:effectRef>
          <a:fontRef idx="minor">
            <a:schemeClr val="tx1"/>
          </a:fontRef>
        </p:style>
      </p:cxnSp>
      <p:grpSp>
        <p:nvGrpSpPr>
          <p:cNvPr id="20" name="Groupe 19">
            <a:extLst>
              <a:ext uri="{FF2B5EF4-FFF2-40B4-BE49-F238E27FC236}">
                <a16:creationId xmlns:a16="http://schemas.microsoft.com/office/drawing/2014/main" id="{44B9E986-8960-3C98-3D39-685ED3D62ACF}"/>
              </a:ext>
            </a:extLst>
          </p:cNvPr>
          <p:cNvGrpSpPr/>
          <p:nvPr/>
        </p:nvGrpSpPr>
        <p:grpSpPr>
          <a:xfrm>
            <a:off x="23586325" y="3577652"/>
            <a:ext cx="985316" cy="641735"/>
            <a:chOff x="8255990" y="4825314"/>
            <a:chExt cx="2821504" cy="1751730"/>
          </a:xfrm>
        </p:grpSpPr>
        <p:pic>
          <p:nvPicPr>
            <p:cNvPr id="21" name="Image 20" descr="Une image contenant texte&#10;&#10;Description générée automatiquement">
              <a:extLst>
                <a:ext uri="{FF2B5EF4-FFF2-40B4-BE49-F238E27FC236}">
                  <a16:creationId xmlns:a16="http://schemas.microsoft.com/office/drawing/2014/main" id="{E0B65CA6-44E4-DC68-8BDF-A88AB4CE18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69203" y="5174229"/>
              <a:ext cx="2805630" cy="1402815"/>
            </a:xfrm>
            <a:prstGeom prst="rect">
              <a:avLst/>
            </a:prstGeom>
          </p:spPr>
        </p:pic>
        <p:pic>
          <p:nvPicPr>
            <p:cNvPr id="22" name="Image 21">
              <a:extLst>
                <a:ext uri="{FF2B5EF4-FFF2-40B4-BE49-F238E27FC236}">
                  <a16:creationId xmlns:a16="http://schemas.microsoft.com/office/drawing/2014/main" id="{418FE119-AB6F-431E-3BE2-20D1AEE9D0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55990" y="4825314"/>
              <a:ext cx="2821504" cy="348915"/>
            </a:xfrm>
            <a:prstGeom prst="rect">
              <a:avLst/>
            </a:prstGeom>
          </p:spPr>
        </p:pic>
      </p:grpSp>
      <p:pic>
        <p:nvPicPr>
          <p:cNvPr id="7170" name="Picture 2" descr="Gilles Goujon répond aux accusations - Hérault - Béziers - Le Petit Journal">
            <a:extLst>
              <a:ext uri="{FF2B5EF4-FFF2-40B4-BE49-F238E27FC236}">
                <a16:creationId xmlns:a16="http://schemas.microsoft.com/office/drawing/2014/main" id="{CCE04046-A38D-C41E-14C5-38A2AA5F24A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21774" y="1622323"/>
            <a:ext cx="2698956" cy="2728451"/>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65A6A806-B58E-800E-1A7C-F49F6AF2EE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1523" y="4350774"/>
            <a:ext cx="2793150" cy="1025379"/>
          </a:xfrm>
          <a:prstGeom prst="rect">
            <a:avLst/>
          </a:prstGeom>
        </p:spPr>
      </p:pic>
      <p:pic>
        <p:nvPicPr>
          <p:cNvPr id="7176" name="Picture 8" descr="Guide MICHELIN France 2021 : toutes les nouvelles étoiles">
            <a:extLst>
              <a:ext uri="{FF2B5EF4-FFF2-40B4-BE49-F238E27FC236}">
                <a16:creationId xmlns:a16="http://schemas.microsoft.com/office/drawing/2014/main" id="{1E13B7D5-DE35-DA4E-5140-12D280091C44}"/>
              </a:ext>
            </a:extLst>
          </p:cNvPr>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531563" y="4391548"/>
            <a:ext cx="288221" cy="3141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Guide MICHELIN France 2021 : toutes les nouvelles étoiles">
            <a:extLst>
              <a:ext uri="{FF2B5EF4-FFF2-40B4-BE49-F238E27FC236}">
                <a16:creationId xmlns:a16="http://schemas.microsoft.com/office/drawing/2014/main" id="{3B940188-C8E3-2F56-05E5-6E8785D42B41}"/>
              </a:ext>
            </a:extLst>
          </p:cNvPr>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386452" y="5032171"/>
            <a:ext cx="288221" cy="3141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Guide MICHELIN France 2021 : toutes les nouvelles étoiles">
            <a:extLst>
              <a:ext uri="{FF2B5EF4-FFF2-40B4-BE49-F238E27FC236}">
                <a16:creationId xmlns:a16="http://schemas.microsoft.com/office/drawing/2014/main" id="{6D7E10DE-6A15-4BB9-1436-5BA67A75AA26}"/>
              </a:ext>
            </a:extLst>
          </p:cNvPr>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705867" y="4768023"/>
            <a:ext cx="288221" cy="314187"/>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a:extLst>
              <a:ext uri="{FF2B5EF4-FFF2-40B4-BE49-F238E27FC236}">
                <a16:creationId xmlns:a16="http://schemas.microsoft.com/office/drawing/2014/main" id="{F5CEB538-750D-8341-5177-2402922BB3B2}"/>
              </a:ext>
            </a:extLst>
          </p:cNvPr>
          <p:cNvSpPr txBox="1"/>
          <p:nvPr/>
        </p:nvSpPr>
        <p:spPr>
          <a:xfrm>
            <a:off x="825910" y="5812311"/>
            <a:ext cx="10628677" cy="738664"/>
          </a:xfrm>
          <a:prstGeom prst="rect">
            <a:avLst/>
          </a:prstGeom>
          <a:noFill/>
        </p:spPr>
        <p:txBody>
          <a:bodyPr wrap="square">
            <a:spAutoFit/>
          </a:bodyPr>
          <a:lstStyle/>
          <a:p>
            <a:r>
              <a:rPr lang="fr-FR" sz="1400" dirty="0">
                <a:latin typeface="Alegreya Sans Light" panose="00000400000000000000" pitchFamily="2" charset="0"/>
              </a:rPr>
              <a:t>En 2020, Dominique crée le 1er accord mets et sans alcool de l’histoire de la gastronomie avec Gilles Goujon dont l’établissement, 3 étoiles au Guide Michelin, est élu meilleur restaurant au monde. Petit Béret collabore désormais avec de nombreux chefs étoilés Michelin aux quatre coins du monde, des Etats Unis au Moyen Orient en passant par l’Asie et bien entendu l’Europe. </a:t>
            </a:r>
          </a:p>
        </p:txBody>
      </p:sp>
      <p:pic>
        <p:nvPicPr>
          <p:cNvPr id="7178" name="Picture 10">
            <a:extLst>
              <a:ext uri="{FF2B5EF4-FFF2-40B4-BE49-F238E27FC236}">
                <a16:creationId xmlns:a16="http://schemas.microsoft.com/office/drawing/2014/main" id="{9230EB38-2580-144D-64DB-16FC803B0B1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602022" y="1633168"/>
            <a:ext cx="2706065" cy="2717606"/>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Black Friday opening stores earlier this year">
            <a:extLst>
              <a:ext uri="{FF2B5EF4-FFF2-40B4-BE49-F238E27FC236}">
                <a16:creationId xmlns:a16="http://schemas.microsoft.com/office/drawing/2014/main" id="{0AE286A1-D2E5-DEBF-2964-474F7855C31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73954" y="4350774"/>
            <a:ext cx="2376948" cy="71308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Guide MICHELIN France 2021 : toutes les nouvelles étoiles">
            <a:extLst>
              <a:ext uri="{FF2B5EF4-FFF2-40B4-BE49-F238E27FC236}">
                <a16:creationId xmlns:a16="http://schemas.microsoft.com/office/drawing/2014/main" id="{9311D4EC-170C-265E-A9A7-96501C911B1D}"/>
              </a:ext>
            </a:extLst>
          </p:cNvPr>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062199" y="4868512"/>
            <a:ext cx="288221" cy="3141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Guide MICHELIN France 2021 : toutes les nouvelles étoiles">
            <a:extLst>
              <a:ext uri="{FF2B5EF4-FFF2-40B4-BE49-F238E27FC236}">
                <a16:creationId xmlns:a16="http://schemas.microsoft.com/office/drawing/2014/main" id="{930D02B7-513D-6D42-579F-97DAA6BFFE22}"/>
              </a:ext>
            </a:extLst>
          </p:cNvPr>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164977" y="4474540"/>
            <a:ext cx="288221" cy="314187"/>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Les recettes de fêtes d'Alain Ducasse - Elle">
            <a:extLst>
              <a:ext uri="{FF2B5EF4-FFF2-40B4-BE49-F238E27FC236}">
                <a16:creationId xmlns:a16="http://schemas.microsoft.com/office/drawing/2014/main" id="{CA1DF87E-7C04-3EDA-F39F-D51DD4DCD0C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38063" y="1633168"/>
            <a:ext cx="2722071" cy="2722071"/>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Le Meurice Alain Ducasse | Paris Fine-dining Restaurant">
            <a:extLst>
              <a:ext uri="{FF2B5EF4-FFF2-40B4-BE49-F238E27FC236}">
                <a16:creationId xmlns:a16="http://schemas.microsoft.com/office/drawing/2014/main" id="{26333905-21F2-2E07-3C20-267AE6EBD9EF}"/>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8226997" y="4474460"/>
            <a:ext cx="3144201" cy="3570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Guide MICHELIN France 2021 : toutes les nouvelles étoiles">
            <a:extLst>
              <a:ext uri="{FF2B5EF4-FFF2-40B4-BE49-F238E27FC236}">
                <a16:creationId xmlns:a16="http://schemas.microsoft.com/office/drawing/2014/main" id="{D6CEDEA2-B29A-38D5-9935-75F9A4D8E50D}"/>
              </a:ext>
            </a:extLst>
          </p:cNvPr>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063588" y="4847808"/>
            <a:ext cx="288221" cy="31418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Guide MICHELIN France 2021 : toutes les nouvelles étoiles">
            <a:extLst>
              <a:ext uri="{FF2B5EF4-FFF2-40B4-BE49-F238E27FC236}">
                <a16:creationId xmlns:a16="http://schemas.microsoft.com/office/drawing/2014/main" id="{3833EC74-2A57-B44D-AFF3-C3D4ED801869}"/>
              </a:ext>
            </a:extLst>
          </p:cNvPr>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166366" y="4453836"/>
            <a:ext cx="288221" cy="31418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A8CD1FA5-5FA0-E66B-0215-E91251A36F45}"/>
              </a:ext>
            </a:extLst>
          </p:cNvPr>
          <p:cNvSpPr txBox="1"/>
          <p:nvPr/>
        </p:nvSpPr>
        <p:spPr>
          <a:xfrm rot="16200000">
            <a:off x="44125" y="3495476"/>
            <a:ext cx="1563570" cy="369332"/>
          </a:xfrm>
          <a:prstGeom prst="rect">
            <a:avLst/>
          </a:prstGeom>
          <a:noFill/>
        </p:spPr>
        <p:txBody>
          <a:bodyPr wrap="none" rtlCol="0">
            <a:spAutoFit/>
          </a:bodyPr>
          <a:lstStyle/>
          <a:p>
            <a:r>
              <a:rPr lang="fr-FR" dirty="0">
                <a:latin typeface="Alegreya Sans" panose="00000500000000000000" pitchFamily="2" charset="0"/>
              </a:rPr>
              <a:t>Gilles GOUJON</a:t>
            </a:r>
          </a:p>
        </p:txBody>
      </p:sp>
      <p:sp>
        <p:nvSpPr>
          <p:cNvPr id="3" name="ZoneTexte 2">
            <a:extLst>
              <a:ext uri="{FF2B5EF4-FFF2-40B4-BE49-F238E27FC236}">
                <a16:creationId xmlns:a16="http://schemas.microsoft.com/office/drawing/2014/main" id="{E90F2A0E-1493-0000-FF5F-AB88EC5F110B}"/>
              </a:ext>
            </a:extLst>
          </p:cNvPr>
          <p:cNvSpPr txBox="1"/>
          <p:nvPr/>
        </p:nvSpPr>
        <p:spPr>
          <a:xfrm rot="16200000">
            <a:off x="3275760" y="3052331"/>
            <a:ext cx="2454518" cy="369332"/>
          </a:xfrm>
          <a:prstGeom prst="rect">
            <a:avLst/>
          </a:prstGeom>
          <a:noFill/>
        </p:spPr>
        <p:txBody>
          <a:bodyPr wrap="none" rtlCol="0">
            <a:spAutoFit/>
          </a:bodyPr>
          <a:lstStyle/>
          <a:p>
            <a:r>
              <a:rPr lang="fr-FR" dirty="0">
                <a:latin typeface="Alegreya Sans" panose="00000500000000000000" pitchFamily="2" charset="0"/>
              </a:rPr>
              <a:t>Philip CHRONOPOULOS</a:t>
            </a:r>
          </a:p>
        </p:txBody>
      </p:sp>
      <p:sp>
        <p:nvSpPr>
          <p:cNvPr id="7" name="ZoneTexte 6">
            <a:extLst>
              <a:ext uri="{FF2B5EF4-FFF2-40B4-BE49-F238E27FC236}">
                <a16:creationId xmlns:a16="http://schemas.microsoft.com/office/drawing/2014/main" id="{2956B9CB-6B25-8AE6-36B7-C32AF6F8E765}"/>
              </a:ext>
            </a:extLst>
          </p:cNvPr>
          <p:cNvSpPr txBox="1"/>
          <p:nvPr/>
        </p:nvSpPr>
        <p:spPr>
          <a:xfrm rot="16200000">
            <a:off x="7665890" y="3589749"/>
            <a:ext cx="1351652" cy="369332"/>
          </a:xfrm>
          <a:prstGeom prst="rect">
            <a:avLst/>
          </a:prstGeom>
          <a:noFill/>
        </p:spPr>
        <p:txBody>
          <a:bodyPr wrap="none" rtlCol="0">
            <a:spAutoFit/>
          </a:bodyPr>
          <a:lstStyle/>
          <a:p>
            <a:r>
              <a:rPr lang="fr-FR" dirty="0">
                <a:latin typeface="Alegreya Sans" panose="00000500000000000000" pitchFamily="2" charset="0"/>
              </a:rPr>
              <a:t>Alain DUCAS</a:t>
            </a:r>
          </a:p>
        </p:txBody>
      </p:sp>
    </p:spTree>
    <p:extLst>
      <p:ext uri="{BB962C8B-B14F-4D97-AF65-F5344CB8AC3E}">
        <p14:creationId xmlns:p14="http://schemas.microsoft.com/office/powerpoint/2010/main" val="46360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60C3C53-779C-B768-48F6-9BD4CC76426C}"/>
              </a:ext>
            </a:extLst>
          </p:cNvPr>
          <p:cNvSpPr txBox="1"/>
          <p:nvPr/>
        </p:nvSpPr>
        <p:spPr>
          <a:xfrm>
            <a:off x="8598223" y="806554"/>
            <a:ext cx="3270447" cy="1200329"/>
          </a:xfrm>
          <a:prstGeom prst="rect">
            <a:avLst/>
          </a:prstGeom>
          <a:noFill/>
        </p:spPr>
        <p:txBody>
          <a:bodyPr wrap="none" rtlCol="0">
            <a:spAutoFit/>
          </a:bodyPr>
          <a:lstStyle/>
          <a:p>
            <a:pPr algn="r"/>
            <a:r>
              <a:rPr lang="fr-FR" sz="3600" b="1" dirty="0">
                <a:solidFill>
                  <a:srgbClr val="003D53"/>
                </a:solidFill>
                <a:latin typeface="Alegreya Sans Light" panose="00000400000000000000" pitchFamily="2" charset="0"/>
              </a:rPr>
              <a:t>UNE ENTREPRISE</a:t>
            </a:r>
          </a:p>
          <a:p>
            <a:pPr algn="r"/>
            <a:r>
              <a:rPr lang="fr-FR" sz="3600" b="1" dirty="0">
                <a:solidFill>
                  <a:srgbClr val="003D53"/>
                </a:solidFill>
                <a:latin typeface="Alegreya Sans Light" panose="00000400000000000000" pitchFamily="2" charset="0"/>
              </a:rPr>
              <a:t>UNIQUE</a:t>
            </a:r>
          </a:p>
        </p:txBody>
      </p:sp>
      <p:cxnSp>
        <p:nvCxnSpPr>
          <p:cNvPr id="6" name="Connecteur droit 5">
            <a:extLst>
              <a:ext uri="{FF2B5EF4-FFF2-40B4-BE49-F238E27FC236}">
                <a16:creationId xmlns:a16="http://schemas.microsoft.com/office/drawing/2014/main" id="{0EAC8A16-7B55-ED4E-7B2E-19D8EEE42951}"/>
              </a:ext>
            </a:extLst>
          </p:cNvPr>
          <p:cNvCxnSpPr>
            <a:cxnSpLocks/>
          </p:cNvCxnSpPr>
          <p:nvPr/>
        </p:nvCxnSpPr>
        <p:spPr>
          <a:xfrm>
            <a:off x="8930148" y="1406718"/>
            <a:ext cx="3261852" cy="1"/>
          </a:xfrm>
          <a:prstGeom prst="line">
            <a:avLst/>
          </a:prstGeom>
          <a:ln>
            <a:solidFill>
              <a:srgbClr val="003D53"/>
            </a:solidFill>
          </a:ln>
        </p:spPr>
        <p:style>
          <a:lnRef idx="1">
            <a:schemeClr val="accent1"/>
          </a:lnRef>
          <a:fillRef idx="0">
            <a:schemeClr val="accent1"/>
          </a:fillRef>
          <a:effectRef idx="0">
            <a:schemeClr val="accent1"/>
          </a:effectRef>
          <a:fontRef idx="minor">
            <a:schemeClr val="tx1"/>
          </a:fontRef>
        </p:style>
      </p:cxnSp>
      <p:grpSp>
        <p:nvGrpSpPr>
          <p:cNvPr id="20" name="Groupe 19">
            <a:extLst>
              <a:ext uri="{FF2B5EF4-FFF2-40B4-BE49-F238E27FC236}">
                <a16:creationId xmlns:a16="http://schemas.microsoft.com/office/drawing/2014/main" id="{44B9E986-8960-3C98-3D39-685ED3D62ACF}"/>
              </a:ext>
            </a:extLst>
          </p:cNvPr>
          <p:cNvGrpSpPr/>
          <p:nvPr/>
        </p:nvGrpSpPr>
        <p:grpSpPr>
          <a:xfrm>
            <a:off x="23586325" y="3577652"/>
            <a:ext cx="985316" cy="641735"/>
            <a:chOff x="8255990" y="4825314"/>
            <a:chExt cx="2821504" cy="1751730"/>
          </a:xfrm>
        </p:grpSpPr>
        <p:pic>
          <p:nvPicPr>
            <p:cNvPr id="21" name="Image 20" descr="Une image contenant texte&#10;&#10;Description générée automatiquement">
              <a:extLst>
                <a:ext uri="{FF2B5EF4-FFF2-40B4-BE49-F238E27FC236}">
                  <a16:creationId xmlns:a16="http://schemas.microsoft.com/office/drawing/2014/main" id="{E0B65CA6-44E4-DC68-8BDF-A88AB4CE18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69203" y="5174229"/>
              <a:ext cx="2805630" cy="1402815"/>
            </a:xfrm>
            <a:prstGeom prst="rect">
              <a:avLst/>
            </a:prstGeom>
          </p:spPr>
        </p:pic>
        <p:pic>
          <p:nvPicPr>
            <p:cNvPr id="22" name="Image 21">
              <a:extLst>
                <a:ext uri="{FF2B5EF4-FFF2-40B4-BE49-F238E27FC236}">
                  <a16:creationId xmlns:a16="http://schemas.microsoft.com/office/drawing/2014/main" id="{418FE119-AB6F-431E-3BE2-20D1AEE9D0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55990" y="4825314"/>
              <a:ext cx="2821504" cy="348915"/>
            </a:xfrm>
            <a:prstGeom prst="rect">
              <a:avLst/>
            </a:prstGeom>
          </p:spPr>
        </p:pic>
      </p:grpSp>
      <p:pic>
        <p:nvPicPr>
          <p:cNvPr id="8" name="Image 7">
            <a:extLst>
              <a:ext uri="{FF2B5EF4-FFF2-40B4-BE49-F238E27FC236}">
                <a16:creationId xmlns:a16="http://schemas.microsoft.com/office/drawing/2014/main" id="{91EB2513-F95B-B125-1445-0B6C03F5EB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3619" y="188772"/>
            <a:ext cx="5330703" cy="6429151"/>
          </a:xfrm>
          <a:prstGeom prst="rect">
            <a:avLst/>
          </a:prstGeom>
        </p:spPr>
      </p:pic>
      <p:pic>
        <p:nvPicPr>
          <p:cNvPr id="11" name="Image 10" descr="Une image contenant personne, bouteille, homme, bière&#10;&#10;Description générée automatiquement">
            <a:extLst>
              <a:ext uri="{FF2B5EF4-FFF2-40B4-BE49-F238E27FC236}">
                <a16:creationId xmlns:a16="http://schemas.microsoft.com/office/drawing/2014/main" id="{9666BF0A-06C9-1E13-5E13-0E1066E8CF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5619" y="2186790"/>
            <a:ext cx="4846381" cy="4671210"/>
          </a:xfrm>
          <a:prstGeom prst="rect">
            <a:avLst/>
          </a:prstGeom>
        </p:spPr>
      </p:pic>
    </p:spTree>
    <p:extLst>
      <p:ext uri="{BB962C8B-B14F-4D97-AF65-F5344CB8AC3E}">
        <p14:creationId xmlns:p14="http://schemas.microsoft.com/office/powerpoint/2010/main" val="2703979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3D14744-C354-4397-942A-99F9A476C4EF}"/>
              </a:ext>
            </a:extLst>
          </p:cNvPr>
          <p:cNvSpPr/>
          <p:nvPr/>
        </p:nvSpPr>
        <p:spPr>
          <a:xfrm>
            <a:off x="254001" y="126007"/>
            <a:ext cx="11120319" cy="598765"/>
          </a:xfrm>
          <a:prstGeom prst="rect">
            <a:avLst/>
          </a:prstGeom>
          <a:ln w="3175">
            <a:miter lim="400000"/>
          </a:ln>
        </p:spPr>
        <p:txBody>
          <a:bodyPr wrap="square" lIns="22167" tIns="22167" rIns="22167" bIns="22167"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44546A"/>
                </a:solidFill>
                <a:effectLst/>
                <a:uLnTx/>
                <a:uFillTx/>
                <a:latin typeface="Bebas Neue" panose="020B0606020202050201" pitchFamily="34" charset="0"/>
                <a:ea typeface="+mn-ea"/>
                <a:cs typeface="+mn-cs"/>
                <a:sym typeface="Homemade Apple"/>
              </a:rPr>
              <a:t>notre positionnement </a:t>
            </a:r>
          </a:p>
        </p:txBody>
      </p:sp>
      <p:grpSp>
        <p:nvGrpSpPr>
          <p:cNvPr id="35" name="Groupe 34">
            <a:extLst>
              <a:ext uri="{FF2B5EF4-FFF2-40B4-BE49-F238E27FC236}">
                <a16:creationId xmlns:a16="http://schemas.microsoft.com/office/drawing/2014/main" id="{9BE841D5-D545-A938-2FDD-8914910EE49A}"/>
              </a:ext>
            </a:extLst>
          </p:cNvPr>
          <p:cNvGrpSpPr/>
          <p:nvPr/>
        </p:nvGrpSpPr>
        <p:grpSpPr>
          <a:xfrm>
            <a:off x="583500" y="981266"/>
            <a:ext cx="10535079" cy="4632522"/>
            <a:chOff x="583500" y="981266"/>
            <a:chExt cx="10535079" cy="4632522"/>
          </a:xfrm>
        </p:grpSpPr>
        <p:pic>
          <p:nvPicPr>
            <p:cNvPr id="5" name="Image 4" descr="Une image contenant alimentation, fermer&#10;&#10;Description générée automatiquement">
              <a:extLst>
                <a:ext uri="{FF2B5EF4-FFF2-40B4-BE49-F238E27FC236}">
                  <a16:creationId xmlns:a16="http://schemas.microsoft.com/office/drawing/2014/main" id="{A61527E8-1F4B-1A6D-97A7-1892EF5ADD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650" y="981266"/>
              <a:ext cx="3409730" cy="2274472"/>
            </a:xfrm>
            <a:prstGeom prst="rect">
              <a:avLst/>
            </a:prstGeom>
          </p:spPr>
        </p:pic>
        <p:pic>
          <p:nvPicPr>
            <p:cNvPr id="13" name="Image 12" descr="Une image contenant ciel, vin, extérieur, boisson&#10;&#10;Description générée automatiquement">
              <a:extLst>
                <a:ext uri="{FF2B5EF4-FFF2-40B4-BE49-F238E27FC236}">
                  <a16:creationId xmlns:a16="http://schemas.microsoft.com/office/drawing/2014/main" id="{C5BEFC66-E644-6B57-C0AD-35CE21F513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1506" y="3283722"/>
              <a:ext cx="3321971" cy="2330066"/>
            </a:xfrm>
            <a:prstGeom prst="rect">
              <a:avLst/>
            </a:prstGeom>
          </p:spPr>
        </p:pic>
        <p:pic>
          <p:nvPicPr>
            <p:cNvPr id="20" name="Image 19" descr="Une image contenant assiette, alimentation, table, repas&#10;&#10;Description générée automatiquement">
              <a:extLst>
                <a:ext uri="{FF2B5EF4-FFF2-40B4-BE49-F238E27FC236}">
                  <a16:creationId xmlns:a16="http://schemas.microsoft.com/office/drawing/2014/main" id="{FF165F52-9F05-B0C1-E000-7F424F8E10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9311" y="981266"/>
              <a:ext cx="2287178" cy="2296793"/>
            </a:xfrm>
            <a:prstGeom prst="rect">
              <a:avLst/>
            </a:prstGeom>
          </p:spPr>
        </p:pic>
        <p:pic>
          <p:nvPicPr>
            <p:cNvPr id="22" name="Image 21" descr="Une image contenant bouteille, intérieur, alimentation, boisson&#10;&#10;Description générée automatiquement">
              <a:extLst>
                <a:ext uri="{FF2B5EF4-FFF2-40B4-BE49-F238E27FC236}">
                  <a16:creationId xmlns:a16="http://schemas.microsoft.com/office/drawing/2014/main" id="{6B27E113-90EE-298B-187F-E08199D428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3477" y="3274878"/>
              <a:ext cx="2288995" cy="2338910"/>
            </a:xfrm>
            <a:prstGeom prst="rect">
              <a:avLst/>
            </a:prstGeom>
          </p:spPr>
        </p:pic>
        <p:pic>
          <p:nvPicPr>
            <p:cNvPr id="26" name="Image 25" descr="Une image contenant arbre, vin, boisson, alcool&#10;&#10;Description générée automatiquement">
              <a:extLst>
                <a:ext uri="{FF2B5EF4-FFF2-40B4-BE49-F238E27FC236}">
                  <a16:creationId xmlns:a16="http://schemas.microsoft.com/office/drawing/2014/main" id="{2377C17F-6E59-4690-0CDB-B571E5DA18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91656" y="981266"/>
              <a:ext cx="3317805" cy="2297918"/>
            </a:xfrm>
            <a:prstGeom prst="rect">
              <a:avLst/>
            </a:prstGeom>
          </p:spPr>
        </p:pic>
        <p:pic>
          <p:nvPicPr>
            <p:cNvPr id="28" name="Image 27" descr="Une image contenant vin, fleur, rose&#10;&#10;Description générée automatiquement">
              <a:extLst>
                <a:ext uri="{FF2B5EF4-FFF2-40B4-BE49-F238E27FC236}">
                  <a16:creationId xmlns:a16="http://schemas.microsoft.com/office/drawing/2014/main" id="{FEE79BDC-8BAA-0C8C-FDF9-63CFA5D1468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3500" y="3255738"/>
              <a:ext cx="3409730" cy="2358050"/>
            </a:xfrm>
            <a:prstGeom prst="rect">
              <a:avLst/>
            </a:prstGeom>
          </p:spPr>
        </p:pic>
        <p:pic>
          <p:nvPicPr>
            <p:cNvPr id="32" name="Image 31" descr="Une image contenant vin, bouteille, arbre, table&#10;&#10;Description générée automatiquement">
              <a:extLst>
                <a:ext uri="{FF2B5EF4-FFF2-40B4-BE49-F238E27FC236}">
                  <a16:creationId xmlns:a16="http://schemas.microsoft.com/office/drawing/2014/main" id="{D9677425-6B05-52FD-3FC8-9F05C8D8F8D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85220" y="981266"/>
              <a:ext cx="1533359" cy="2302456"/>
            </a:xfrm>
            <a:prstGeom prst="rect">
              <a:avLst/>
            </a:prstGeom>
          </p:spPr>
        </p:pic>
        <p:pic>
          <p:nvPicPr>
            <p:cNvPr id="34" name="Image 33" descr="Une image contenant vin, bouteille, intérieur, boisson&#10;&#10;Description générée automatiquement">
              <a:extLst>
                <a:ext uri="{FF2B5EF4-FFF2-40B4-BE49-F238E27FC236}">
                  <a16:creationId xmlns:a16="http://schemas.microsoft.com/office/drawing/2014/main" id="{7EB2BE57-1D77-1BD2-00D8-A642CA8341E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75275" y="3255738"/>
              <a:ext cx="1526479" cy="2358050"/>
            </a:xfrm>
            <a:prstGeom prst="rect">
              <a:avLst/>
            </a:prstGeom>
          </p:spPr>
        </p:pic>
      </p:grpSp>
      <p:sp>
        <p:nvSpPr>
          <p:cNvPr id="37" name="ZoneTexte 36">
            <a:extLst>
              <a:ext uri="{FF2B5EF4-FFF2-40B4-BE49-F238E27FC236}">
                <a16:creationId xmlns:a16="http://schemas.microsoft.com/office/drawing/2014/main" id="{9E7E9F16-F9BD-760E-31D8-5A3E1520E166}"/>
              </a:ext>
            </a:extLst>
          </p:cNvPr>
          <p:cNvSpPr txBox="1"/>
          <p:nvPr/>
        </p:nvSpPr>
        <p:spPr>
          <a:xfrm>
            <a:off x="574599" y="1996285"/>
            <a:ext cx="3359869" cy="707886"/>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4000" b="1" i="0" u="none" strike="noStrike" cap="none" spc="0" normalizeH="0" baseline="0">
                <a:ln>
                  <a:noFill/>
                </a:ln>
                <a:solidFill>
                  <a:schemeClr val="bg1"/>
                </a:solidFill>
                <a:effectLst/>
                <a:uLnTx/>
                <a:uFillTx/>
                <a:latin typeface="Bebas Neue" panose="020B0606020202050201"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white"/>
                </a:solidFill>
                <a:effectLst/>
                <a:uLnTx/>
                <a:uFillTx/>
                <a:latin typeface="Bebas Neue" panose="020B0606020202050201" pitchFamily="34" charset="0"/>
                <a:ea typeface="+mn-ea"/>
                <a:cs typeface="+mn-cs"/>
              </a:rPr>
              <a:t>BIEN ETRE</a:t>
            </a:r>
          </a:p>
        </p:txBody>
      </p:sp>
      <p:sp>
        <p:nvSpPr>
          <p:cNvPr id="38" name="ZoneTexte 37">
            <a:extLst>
              <a:ext uri="{FF2B5EF4-FFF2-40B4-BE49-F238E27FC236}">
                <a16:creationId xmlns:a16="http://schemas.microsoft.com/office/drawing/2014/main" id="{D52FBBEE-7224-911F-B4B2-F670B9757C19}"/>
              </a:ext>
            </a:extLst>
          </p:cNvPr>
          <p:cNvSpPr txBox="1"/>
          <p:nvPr/>
        </p:nvSpPr>
        <p:spPr>
          <a:xfrm>
            <a:off x="3902499" y="1889054"/>
            <a:ext cx="3359869" cy="707886"/>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4000" b="1" i="0" u="none" strike="noStrike" cap="none" spc="0" normalizeH="0" baseline="0">
                <a:ln>
                  <a:noFill/>
                </a:ln>
                <a:solidFill>
                  <a:schemeClr val="bg1"/>
                </a:solidFill>
                <a:effectLst/>
                <a:uLnTx/>
                <a:uFillTx/>
                <a:latin typeface="Bebas Neue" panose="020B0606020202050201"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white"/>
                </a:solidFill>
                <a:effectLst/>
                <a:uLnTx/>
                <a:uFillTx/>
                <a:latin typeface="Bebas Neue" panose="020B0606020202050201" pitchFamily="34" charset="0"/>
                <a:ea typeface="+mn-ea"/>
                <a:cs typeface="+mn-cs"/>
              </a:rPr>
              <a:t>PLAISIR</a:t>
            </a:r>
          </a:p>
        </p:txBody>
      </p:sp>
      <p:sp>
        <p:nvSpPr>
          <p:cNvPr id="39" name="ZoneTexte 38">
            <a:extLst>
              <a:ext uri="{FF2B5EF4-FFF2-40B4-BE49-F238E27FC236}">
                <a16:creationId xmlns:a16="http://schemas.microsoft.com/office/drawing/2014/main" id="{62C99610-02EC-6C5A-F54C-2A0353676CE6}"/>
              </a:ext>
            </a:extLst>
          </p:cNvPr>
          <p:cNvSpPr txBox="1"/>
          <p:nvPr/>
        </p:nvSpPr>
        <p:spPr>
          <a:xfrm>
            <a:off x="6762965" y="1889054"/>
            <a:ext cx="3359869" cy="707886"/>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4000" b="1" i="0" u="none" strike="noStrike" cap="none" spc="0" normalizeH="0" baseline="0">
                <a:ln>
                  <a:noFill/>
                </a:ln>
                <a:solidFill>
                  <a:schemeClr val="bg1"/>
                </a:solidFill>
                <a:effectLst/>
                <a:uLnTx/>
                <a:uFillTx/>
                <a:latin typeface="Bebas Neue" panose="020B0606020202050201"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white"/>
                </a:solidFill>
                <a:effectLst/>
                <a:uLnTx/>
                <a:uFillTx/>
                <a:latin typeface="Bebas Neue" panose="020B0606020202050201" pitchFamily="34" charset="0"/>
                <a:ea typeface="+mn-ea"/>
                <a:cs typeface="+mn-cs"/>
              </a:rPr>
              <a:t>PREMIUM</a:t>
            </a:r>
          </a:p>
        </p:txBody>
      </p:sp>
      <p:sp>
        <p:nvSpPr>
          <p:cNvPr id="40" name="ZoneTexte 39">
            <a:extLst>
              <a:ext uri="{FF2B5EF4-FFF2-40B4-BE49-F238E27FC236}">
                <a16:creationId xmlns:a16="http://schemas.microsoft.com/office/drawing/2014/main" id="{F26E8293-EDB3-33A9-2821-1F2E6AC4708A}"/>
              </a:ext>
            </a:extLst>
          </p:cNvPr>
          <p:cNvSpPr txBox="1"/>
          <p:nvPr/>
        </p:nvSpPr>
        <p:spPr>
          <a:xfrm>
            <a:off x="8711072" y="1866595"/>
            <a:ext cx="3359869" cy="707886"/>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4000" b="1" i="0" u="none" strike="noStrike" cap="none" spc="0" normalizeH="0" baseline="0">
                <a:ln>
                  <a:noFill/>
                </a:ln>
                <a:solidFill>
                  <a:schemeClr val="bg1"/>
                </a:solidFill>
                <a:effectLst/>
                <a:uLnTx/>
                <a:uFillTx/>
                <a:latin typeface="Bebas Neue" panose="020B0606020202050201"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white"/>
                </a:solidFill>
                <a:effectLst/>
                <a:uLnTx/>
                <a:uFillTx/>
                <a:latin typeface="Bebas Neue" panose="020B0606020202050201" pitchFamily="34" charset="0"/>
                <a:ea typeface="+mn-ea"/>
                <a:cs typeface="+mn-cs"/>
              </a:rPr>
              <a:t>LEGER</a:t>
            </a:r>
          </a:p>
        </p:txBody>
      </p:sp>
      <p:sp>
        <p:nvSpPr>
          <p:cNvPr id="41" name="ZoneTexte 40">
            <a:extLst>
              <a:ext uri="{FF2B5EF4-FFF2-40B4-BE49-F238E27FC236}">
                <a16:creationId xmlns:a16="http://schemas.microsoft.com/office/drawing/2014/main" id="{DB645809-3B9C-609E-8D87-57A8DD019834}"/>
              </a:ext>
            </a:extLst>
          </p:cNvPr>
          <p:cNvSpPr txBox="1"/>
          <p:nvPr/>
        </p:nvSpPr>
        <p:spPr>
          <a:xfrm>
            <a:off x="542630" y="4315502"/>
            <a:ext cx="3359869" cy="707886"/>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4000" b="1" i="0" u="none" strike="noStrike" cap="none" spc="0" normalizeH="0" baseline="0">
                <a:ln>
                  <a:noFill/>
                </a:ln>
                <a:solidFill>
                  <a:schemeClr val="bg1"/>
                </a:solidFill>
                <a:effectLst/>
                <a:uLnTx/>
                <a:uFillTx/>
                <a:latin typeface="Bebas Neue" panose="020B0606020202050201"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white"/>
                </a:solidFill>
                <a:effectLst/>
                <a:uLnTx/>
                <a:uFillTx/>
                <a:latin typeface="Bebas Neue" panose="020B0606020202050201" pitchFamily="34" charset="0"/>
                <a:ea typeface="+mn-ea"/>
                <a:cs typeface="+mn-cs"/>
              </a:rPr>
              <a:t>PARTAGE</a:t>
            </a:r>
          </a:p>
        </p:txBody>
      </p:sp>
      <p:sp>
        <p:nvSpPr>
          <p:cNvPr id="43" name="ZoneTexte 42">
            <a:extLst>
              <a:ext uri="{FF2B5EF4-FFF2-40B4-BE49-F238E27FC236}">
                <a16:creationId xmlns:a16="http://schemas.microsoft.com/office/drawing/2014/main" id="{05B71FBE-8205-8D04-5483-20CCA8D87E5F}"/>
              </a:ext>
            </a:extLst>
          </p:cNvPr>
          <p:cNvSpPr txBox="1"/>
          <p:nvPr/>
        </p:nvSpPr>
        <p:spPr>
          <a:xfrm>
            <a:off x="3870530" y="4208271"/>
            <a:ext cx="3359869" cy="707886"/>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4000" b="1" i="0" u="none" strike="noStrike" cap="none" spc="0" normalizeH="0" baseline="0">
                <a:ln>
                  <a:noFill/>
                </a:ln>
                <a:solidFill>
                  <a:schemeClr val="bg1"/>
                </a:solidFill>
                <a:effectLst/>
                <a:uLnTx/>
                <a:uFillTx/>
                <a:latin typeface="Bebas Neue" panose="020B0606020202050201"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white"/>
                </a:solidFill>
                <a:effectLst/>
                <a:uLnTx/>
                <a:uFillTx/>
                <a:latin typeface="Bebas Neue" panose="020B0606020202050201" pitchFamily="34" charset="0"/>
                <a:ea typeface="+mn-ea"/>
                <a:cs typeface="+mn-cs"/>
              </a:rPr>
              <a:t>GOURMANDISE</a:t>
            </a:r>
          </a:p>
        </p:txBody>
      </p:sp>
      <p:sp>
        <p:nvSpPr>
          <p:cNvPr id="44" name="ZoneTexte 43">
            <a:extLst>
              <a:ext uri="{FF2B5EF4-FFF2-40B4-BE49-F238E27FC236}">
                <a16:creationId xmlns:a16="http://schemas.microsoft.com/office/drawing/2014/main" id="{51E6429B-0A89-79E0-8D6A-9544F2A67C95}"/>
              </a:ext>
            </a:extLst>
          </p:cNvPr>
          <p:cNvSpPr txBox="1"/>
          <p:nvPr/>
        </p:nvSpPr>
        <p:spPr>
          <a:xfrm>
            <a:off x="6730996" y="4208271"/>
            <a:ext cx="3359869" cy="707886"/>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4000" b="1" i="0" u="none" strike="noStrike" cap="none" spc="0" normalizeH="0" baseline="0">
                <a:ln>
                  <a:noFill/>
                </a:ln>
                <a:solidFill>
                  <a:schemeClr val="bg1"/>
                </a:solidFill>
                <a:effectLst/>
                <a:uLnTx/>
                <a:uFillTx/>
                <a:latin typeface="Bebas Neue" panose="020B0606020202050201"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white"/>
                </a:solidFill>
                <a:effectLst/>
                <a:uLnTx/>
                <a:uFillTx/>
                <a:latin typeface="Bebas Neue" panose="020B0606020202050201" pitchFamily="34" charset="0"/>
                <a:ea typeface="+mn-ea"/>
                <a:cs typeface="+mn-cs"/>
              </a:rPr>
              <a:t>FESTIF</a:t>
            </a:r>
          </a:p>
        </p:txBody>
      </p:sp>
      <p:sp>
        <p:nvSpPr>
          <p:cNvPr id="45" name="ZoneTexte 44">
            <a:extLst>
              <a:ext uri="{FF2B5EF4-FFF2-40B4-BE49-F238E27FC236}">
                <a16:creationId xmlns:a16="http://schemas.microsoft.com/office/drawing/2014/main" id="{60E8D3EB-00E9-C4A3-660B-B599175115AC}"/>
              </a:ext>
            </a:extLst>
          </p:cNvPr>
          <p:cNvSpPr txBox="1"/>
          <p:nvPr/>
        </p:nvSpPr>
        <p:spPr>
          <a:xfrm>
            <a:off x="8679103" y="4185812"/>
            <a:ext cx="3359869" cy="707886"/>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sz="4000" b="1" i="0" u="none" strike="noStrike" cap="none" spc="0" normalizeH="0" baseline="0">
                <a:ln>
                  <a:noFill/>
                </a:ln>
                <a:solidFill>
                  <a:schemeClr val="bg1"/>
                </a:solidFill>
                <a:effectLst/>
                <a:uLnTx/>
                <a:uFillTx/>
                <a:latin typeface="Bebas Neue" panose="020B0606020202050201"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white"/>
                </a:solidFill>
                <a:effectLst/>
                <a:uLnTx/>
                <a:uFillTx/>
                <a:latin typeface="Bebas Neue" panose="020B0606020202050201" pitchFamily="34" charset="0"/>
                <a:ea typeface="+mn-ea"/>
                <a:cs typeface="+mn-cs"/>
              </a:rPr>
              <a:t>FRAIS</a:t>
            </a:r>
          </a:p>
        </p:txBody>
      </p:sp>
    </p:spTree>
    <p:extLst>
      <p:ext uri="{BB962C8B-B14F-4D97-AF65-F5344CB8AC3E}">
        <p14:creationId xmlns:p14="http://schemas.microsoft.com/office/powerpoint/2010/main" val="368779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3" grpId="0"/>
      <p:bldP spid="44" grpId="0"/>
      <p:bldP spid="4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14113</TotalTime>
  <Words>862</Words>
  <Application>Microsoft Office PowerPoint</Application>
  <PresentationFormat>Grand écran</PresentationFormat>
  <Paragraphs>149</Paragraphs>
  <Slides>29</Slides>
  <Notes>2</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29</vt:i4>
      </vt:variant>
    </vt:vector>
  </HeadingPairs>
  <TitlesOfParts>
    <vt:vector size="44" baseType="lpstr">
      <vt:lpstr>Aktiv Grotesk</vt:lpstr>
      <vt:lpstr>Alegreya</vt:lpstr>
      <vt:lpstr>Alegreya Sans</vt:lpstr>
      <vt:lpstr>Alegreya Sans Light</vt:lpstr>
      <vt:lpstr>Arial</vt:lpstr>
      <vt:lpstr>Arial Black</vt:lpstr>
      <vt:lpstr>Avenir Next</vt:lpstr>
      <vt:lpstr>Bebas Neue</vt:lpstr>
      <vt:lpstr>Calibri</vt:lpstr>
      <vt:lpstr>Calibri Light</vt:lpstr>
      <vt:lpstr>DM Serif Text</vt:lpstr>
      <vt:lpstr>Homemade Apple</vt:lpstr>
      <vt:lpstr>Montserrat</vt:lpstr>
      <vt:lpstr>Montserrat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santé plus que jamais au coeur des préoccupations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Contexte</dc:title>
  <dc:creator>Le Petit Béret</dc:creator>
  <cp:lastModifiedBy>Léon Cambier</cp:lastModifiedBy>
  <cp:revision>111</cp:revision>
  <dcterms:created xsi:type="dcterms:W3CDTF">2022-05-10T14:28:22Z</dcterms:created>
  <dcterms:modified xsi:type="dcterms:W3CDTF">2023-04-12T11:59:18Z</dcterms:modified>
</cp:coreProperties>
</file>