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277" r:id="rId3"/>
    <p:sldId id="294" r:id="rId4"/>
    <p:sldId id="295" r:id="rId5"/>
    <p:sldId id="296" r:id="rId6"/>
    <p:sldId id="308" r:id="rId7"/>
    <p:sldId id="297" r:id="rId8"/>
    <p:sldId id="303" r:id="rId9"/>
    <p:sldId id="304" r:id="rId10"/>
    <p:sldId id="305" r:id="rId11"/>
    <p:sldId id="306" r:id="rId12"/>
    <p:sldId id="363" r:id="rId13"/>
    <p:sldId id="373" r:id="rId14"/>
    <p:sldId id="374" r:id="rId15"/>
    <p:sldId id="30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07" autoAdjust="0"/>
  </p:normalViewPr>
  <p:slideViewPr>
    <p:cSldViewPr snapToGrid="0">
      <p:cViewPr varScale="1">
        <p:scale>
          <a:sx n="85" d="100"/>
          <a:sy n="85" d="100"/>
        </p:scale>
        <p:origin x="442" y="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1181-2F7F-4FD9-94A7-CB2A99C5F915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A71FC-DCD4-47D8-927B-59732129D1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86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F9C8C5-E349-4B63-8E6D-1778C2045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E1F212-6E91-4D91-9598-91AB0C067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01A504-48D3-4DF5-85F6-D10467373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C29EFD-CA28-42C9-AE97-5542EF80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E4B998-BE65-4469-9823-38702CE5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22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8DF99-38ED-47AD-90C1-E9E30D4D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9FB79B-6F3D-48B9-A028-0CE6E832D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5844E4-4E0E-40D4-8E2B-E8AF0116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4738F7-AC5B-4CEB-A138-BA59F3A7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B2E44B-7B61-4576-A19D-BA44BE2F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78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EC55D9F-9C3A-4BD3-B418-B6F7DAFC6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32609D-12AB-46C6-9974-F155A5233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48DBB7-DB91-49EF-BCCE-5B33D004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7ED00C-EAC3-47C1-A003-7365368C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B53ADC-85A2-4460-8FBE-0651543D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579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B164F-3FBE-47F8-8CF9-366695B2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333123-C710-45D1-B8CD-0F9331DCB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46D401-0C0E-4D9C-9F78-8FEAF0DD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59E53-8375-48A8-BA61-A4033AF8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3971CF-E69B-4DB3-8E2E-2E167E5D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69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65775-B5F6-46BC-A665-75802CE7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424EEF-2B95-4718-8750-55F7C91D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7F97DF-0DBF-44BD-A9A0-2A1700118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BF9010-BBAA-4D40-8532-EB2C2115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916A9C-91A5-4F50-8DEA-B6600222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91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B7145-C240-4A18-8A1B-7DCEF94F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0EF86-25EA-402B-AD61-8E5A71C14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51A118-B5C9-407A-A99D-7C9233E88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7BE4B6-D810-4982-8C6A-573D1393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22CE0F-85AB-402C-AEF8-485D44F0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126377-FA5A-4940-8375-6FFB7995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998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A6488-9F22-4725-81FC-F417C469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69C5C9-28D2-4B50-883D-A53CE784E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53CFCA-6CE2-4665-922F-94AACEDDE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2F43949-DA6D-41E8-9205-3188F817D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289BD6C-CAF7-470D-A6FF-B5F12D2956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3FA9E9F-A6A1-49BC-9B86-C3020005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3DDDB2-5DA1-4700-921C-4499F735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CB4A568-BE07-4351-A0FF-79633774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79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42616-5105-47C2-8917-C382B8FD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21B326B-C349-40AC-941E-A3364F59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B2C8B2A-7E81-4355-B3E4-DDC3412B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17512B-43F0-4012-A455-6239BF7A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50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BEC722A-0E08-4C2F-9420-EDA15674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4A8AC91-B36A-43CA-ACE7-EF0A1279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EEBCEF-98E9-4EA3-B73C-40D1F9DF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50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38AFC-B48F-42A1-AF7A-AC1DAECE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CB4E1-5AC9-4AED-90C7-9C290D7B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6EE39D-B2A6-4BE5-8263-DFB09977B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980A5A-7873-4DB1-9BD3-756E862B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ED6D02-F795-4EFB-9D1E-EC98D09E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798E01-9818-4191-A13E-77774F08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98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8781F-D172-4A50-A794-A9C0F9C2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162109-D171-48FC-8DB0-348EEA042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2D8F3D-07F2-4F47-B04E-4BDAE94F4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705A76-905A-4F07-90C9-D9E54F4D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6A2E17-B24D-416E-8FEA-319A690C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28BC58-7CEF-4BC5-9C0A-E00CC895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06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12BCA1-827C-48C7-834C-97AB7D72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EE251E-293A-492F-A329-FE6AFEC0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BE07FB-14E2-4735-96F9-E132DC62E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5B6B5-00F2-4ABE-87A6-431E2B35A4B2}" type="datetimeFigureOut">
              <a:rPr lang="nl-NL" smtClean="0"/>
              <a:t>22-4-2025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E98BDB-71C3-4CA1-AE75-B3073D74E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6136ED-8A00-42CD-9B0F-131B197E1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BD33-9151-453D-BB62-45F389EF415A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57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392B93E-5A89-FF25-03A7-8E7B3B19D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21" y="1118586"/>
            <a:ext cx="5535968" cy="553596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6CA6B2-C899-F4A7-6BB2-55F2283A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246" y="313578"/>
            <a:ext cx="3310919" cy="80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7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1884A-4DB4-2684-C2EA-54669A93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BAC28D-2616-2B09-48F0-2F72F06C1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3E09021-F759-5770-5176-4A08C76AD2C6}"/>
              </a:ext>
            </a:extLst>
          </p:cNvPr>
          <p:cNvSpPr txBox="1"/>
          <p:nvPr/>
        </p:nvSpPr>
        <p:spPr>
          <a:xfrm>
            <a:off x="950538" y="342758"/>
            <a:ext cx="10530905" cy="518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 err="1">
                <a:solidFill>
                  <a:srgbClr val="0070C0"/>
                </a:solidFill>
              </a:rPr>
              <a:t>Cordier</a:t>
            </a:r>
            <a:r>
              <a:rPr lang="nl-NL" sz="2800" b="1" dirty="0">
                <a:solidFill>
                  <a:srgbClr val="0070C0"/>
                </a:solidFill>
              </a:rPr>
              <a:t> (</a:t>
            </a:r>
            <a:r>
              <a:rPr lang="nl-NL" sz="2800" b="1" dirty="0" err="1">
                <a:solidFill>
                  <a:srgbClr val="0070C0"/>
                </a:solidFill>
              </a:rPr>
              <a:t>Keykegs</a:t>
            </a:r>
            <a:r>
              <a:rPr lang="nl-NL" sz="2800" b="1" dirty="0">
                <a:solidFill>
                  <a:srgbClr val="0070C0"/>
                </a:solidFill>
              </a:rPr>
              <a:t>): </a:t>
            </a:r>
          </a:p>
          <a:p>
            <a:endParaRPr lang="nl-NL" sz="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Enterprise Internationale (base en France)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Les </a:t>
            </a:r>
            <a:r>
              <a:rPr lang="nl-NL" sz="2000" dirty="0" err="1"/>
              <a:t>Keykegs</a:t>
            </a:r>
            <a:r>
              <a:rPr lang="nl-NL" sz="2000" dirty="0"/>
              <a:t> </a:t>
            </a:r>
            <a:r>
              <a:rPr lang="nl-NL" sz="2000" dirty="0" err="1"/>
              <a:t>sont</a:t>
            </a:r>
            <a:r>
              <a:rPr lang="nl-NL" sz="2000" dirty="0"/>
              <a:t> </a:t>
            </a:r>
            <a:r>
              <a:rPr lang="nl-NL" sz="2000" dirty="0" err="1"/>
              <a:t>surtout</a:t>
            </a:r>
            <a:r>
              <a:rPr lang="nl-NL" sz="2000" dirty="0"/>
              <a:t> </a:t>
            </a:r>
            <a:r>
              <a:rPr lang="nl-NL" sz="2000" dirty="0" err="1"/>
              <a:t>un</a:t>
            </a:r>
            <a:r>
              <a:rPr lang="nl-NL" sz="2000" dirty="0"/>
              <a:t> </a:t>
            </a:r>
            <a:r>
              <a:rPr lang="nl-NL" sz="2000" dirty="0" err="1"/>
              <a:t>initiative</a:t>
            </a:r>
            <a:r>
              <a:rPr lang="nl-NL" sz="2000" dirty="0"/>
              <a:t> de </a:t>
            </a:r>
            <a:r>
              <a:rPr lang="nl-NL" sz="2000" dirty="0" err="1"/>
              <a:t>Cordier</a:t>
            </a:r>
            <a:r>
              <a:rPr lang="nl-NL" sz="2000" dirty="0"/>
              <a:t> Netherlands (Oud </a:t>
            </a:r>
            <a:r>
              <a:rPr lang="nl-NL" sz="2000" dirty="0" err="1"/>
              <a:t>Reuchlin</a:t>
            </a:r>
            <a:r>
              <a:rPr lang="nl-NL" sz="2000" dirty="0"/>
              <a:t> &amp; Boelen)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Pas de très bonne qualité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S’il faut, ils peuvent baisser leurs prix. Mais jusqu'à récemment, la concurrence était quasi inexistante.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Nous pensons qu'ils sont déjà entrés sur le marché belge avec des </a:t>
            </a:r>
            <a:r>
              <a:rPr lang="fr-FR" sz="2000" dirty="0" err="1"/>
              <a:t>Keykegs</a:t>
            </a:r>
            <a:endParaRPr lang="fr-FR" sz="2000" dirty="0"/>
          </a:p>
          <a:p>
            <a:pPr lvl="1">
              <a:lnSpc>
                <a:spcPct val="150000"/>
              </a:lnSpc>
            </a:pPr>
            <a:endParaRPr lang="fr-FR" sz="2000" dirty="0"/>
          </a:p>
          <a:p>
            <a:pPr lvl="1">
              <a:lnSpc>
                <a:spcPct val="150000"/>
              </a:lnSpc>
            </a:pPr>
            <a:r>
              <a:rPr lang="fr-FR" sz="2000" b="1" u="sng" dirty="0"/>
              <a:t>Nos victoires les plus faciles sont avec Cordier. Nous pouvons vous aider si vous êtes en compétition avec eux</a:t>
            </a:r>
            <a:endParaRPr lang="nl-NL" sz="2000" b="1" u="sng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2D7B3C-E6BD-0E75-011F-686E05AC8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335" y="342758"/>
            <a:ext cx="1878322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5443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16EB0-9B3A-01F5-581E-7CD581D1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1F96CCB-E2D6-C69A-6A0E-E945D51E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EE40CA-49B4-6281-7690-B4EF801C02EA}"/>
              </a:ext>
            </a:extLst>
          </p:cNvPr>
          <p:cNvSpPr txBox="1"/>
          <p:nvPr/>
        </p:nvSpPr>
        <p:spPr>
          <a:xfrm>
            <a:off x="950538" y="342758"/>
            <a:ext cx="10530905" cy="484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>
                <a:solidFill>
                  <a:srgbClr val="0070C0"/>
                </a:solidFill>
              </a:rPr>
              <a:t>Sligro (</a:t>
            </a:r>
            <a:r>
              <a:rPr lang="nl-NL" sz="2800" b="1" dirty="0" err="1">
                <a:solidFill>
                  <a:srgbClr val="0070C0"/>
                </a:solidFill>
              </a:rPr>
              <a:t>Keykegs</a:t>
            </a:r>
            <a:r>
              <a:rPr lang="nl-NL" sz="2800" b="1" dirty="0">
                <a:solidFill>
                  <a:srgbClr val="0070C0"/>
                </a:solidFill>
              </a:rPr>
              <a:t>): </a:t>
            </a:r>
          </a:p>
          <a:p>
            <a:endParaRPr lang="nl-NL" sz="800" dirty="0"/>
          </a:p>
          <a:p>
            <a:endParaRPr lang="nl-NL" sz="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Enterprise </a:t>
            </a:r>
            <a:r>
              <a:rPr lang="nl-NL" sz="2000" dirty="0" err="1"/>
              <a:t>Néerlandaise</a:t>
            </a:r>
            <a:r>
              <a:rPr lang="nl-NL" sz="2000" dirty="0"/>
              <a:t>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Très</a:t>
            </a:r>
            <a:r>
              <a:rPr lang="nl-NL" sz="2000" dirty="0"/>
              <a:t> grand </a:t>
            </a:r>
            <a:r>
              <a:rPr lang="nl-NL" sz="2000" dirty="0" err="1"/>
              <a:t>aux</a:t>
            </a:r>
            <a:r>
              <a:rPr lang="nl-NL" sz="2000" dirty="0"/>
              <a:t> </a:t>
            </a:r>
            <a:r>
              <a:rPr lang="nl-NL" sz="2000" dirty="0" err="1"/>
              <a:t>Pays</a:t>
            </a:r>
            <a:r>
              <a:rPr lang="nl-NL" sz="2000" dirty="0"/>
              <a:t> Bas</a:t>
            </a:r>
            <a:endParaRPr lang="fr-FR" sz="20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Aux Pays-Bas, leur stratégie consiste à séduire le client pour qu'il signe un contrat pour tout avec de structure des bonus sur tous les produits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Pas de très bonne qualité et Prix raisonnables</a:t>
            </a:r>
          </a:p>
          <a:p>
            <a:pPr lvl="1">
              <a:lnSpc>
                <a:spcPct val="150000"/>
              </a:lnSpc>
            </a:pPr>
            <a:endParaRPr lang="fr-FR" sz="2000" dirty="0"/>
          </a:p>
          <a:p>
            <a:pPr lvl="1">
              <a:lnSpc>
                <a:spcPct val="150000"/>
              </a:lnSpc>
            </a:pPr>
            <a:r>
              <a:rPr lang="fr-FR" sz="2000" b="1" u="sng" dirty="0"/>
              <a:t>Nous ne pensons pas que </a:t>
            </a:r>
            <a:r>
              <a:rPr lang="fr-FR" sz="2000" b="1" u="sng" dirty="0" err="1"/>
              <a:t>Sligro</a:t>
            </a:r>
            <a:r>
              <a:rPr lang="fr-FR" sz="2000" b="1" u="sng" dirty="0"/>
              <a:t> proposera une offre seule de </a:t>
            </a:r>
            <a:r>
              <a:rPr lang="fr-FR" sz="2000" b="1" u="sng" dirty="0" err="1"/>
              <a:t>Keykegs</a:t>
            </a:r>
            <a:r>
              <a:rPr lang="fr-FR" sz="2000" b="1" u="sng" dirty="0"/>
              <a:t> pour la Belgique. Les </a:t>
            </a:r>
            <a:r>
              <a:rPr lang="fr-FR" sz="2000" b="1" u="sng" dirty="0" err="1"/>
              <a:t>Keykegs</a:t>
            </a:r>
            <a:r>
              <a:rPr lang="fr-FR" sz="2000" b="1" u="sng" dirty="0"/>
              <a:t> font toujours partie d'un contrat plus vaste pour la livraison de tous les produits.</a:t>
            </a:r>
            <a:endParaRPr lang="nl-NL" sz="2000" b="1" u="sng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6B3523-114D-F5D5-8BDE-7E77ED30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254" y="612116"/>
            <a:ext cx="1938189" cy="14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24244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oriage Pays et regions !">
            <a:extLst>
              <a:ext uri="{FF2B5EF4-FFF2-40B4-BE49-F238E27FC236}">
                <a16:creationId xmlns:a16="http://schemas.microsoft.com/office/drawing/2014/main" id="{A077E8DA-A967-C647-A227-717140839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3"/>
          <a:stretch/>
        </p:blipFill>
        <p:spPr bwMode="auto">
          <a:xfrm>
            <a:off x="1221504" y="2162305"/>
            <a:ext cx="3773010" cy="477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9DEC1D61-A67B-FA41-9612-1DAB1316692F}"/>
              </a:ext>
            </a:extLst>
          </p:cNvPr>
          <p:cNvSpPr/>
          <p:nvPr/>
        </p:nvSpPr>
        <p:spPr>
          <a:xfrm>
            <a:off x="2885607" y="4944862"/>
            <a:ext cx="141679" cy="1211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483C2C-F582-6647-9EEC-BA31DA506EC7}"/>
              </a:ext>
            </a:extLst>
          </p:cNvPr>
          <p:cNvSpPr txBox="1"/>
          <p:nvPr/>
        </p:nvSpPr>
        <p:spPr>
          <a:xfrm>
            <a:off x="6662763" y="543960"/>
            <a:ext cx="6149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Puente de Rus</a:t>
            </a:r>
          </a:p>
          <a:p>
            <a:r>
              <a:rPr lang="nl-NL" sz="3200" b="1" dirty="0" err="1"/>
              <a:t>Castilla</a:t>
            </a:r>
            <a:r>
              <a:rPr lang="nl-NL" sz="3200" b="1" dirty="0"/>
              <a:t> La </a:t>
            </a:r>
            <a:r>
              <a:rPr lang="nl-NL" sz="3200" b="1" dirty="0" err="1"/>
              <a:t>Mancha</a:t>
            </a: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11C174F-7D13-CFD3-4738-13A5C4EEEC46}"/>
              </a:ext>
            </a:extLst>
          </p:cNvPr>
          <p:cNvSpPr txBox="1"/>
          <p:nvPr/>
        </p:nvSpPr>
        <p:spPr>
          <a:xfrm>
            <a:off x="6720760" y="2328786"/>
            <a:ext cx="59080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Puente de Rus </a:t>
            </a:r>
            <a:r>
              <a:rPr lang="nl-NL" dirty="0" err="1"/>
              <a:t>Verdejo</a:t>
            </a:r>
            <a:endParaRPr lang="nl-NL" dirty="0"/>
          </a:p>
          <a:p>
            <a:r>
              <a:rPr lang="nl-NL" dirty="0"/>
              <a:t>D.O. </a:t>
            </a:r>
            <a:r>
              <a:rPr lang="nl-NL" dirty="0" err="1"/>
              <a:t>Castilla</a:t>
            </a:r>
            <a:r>
              <a:rPr lang="nl-NL" dirty="0"/>
              <a:t> La </a:t>
            </a:r>
            <a:r>
              <a:rPr lang="nl-NL" dirty="0" err="1"/>
              <a:t>Mancha</a:t>
            </a:r>
            <a:r>
              <a:rPr lang="nl-NL" dirty="0"/>
              <a:t> | </a:t>
            </a:r>
            <a:r>
              <a:rPr lang="nl-NL" dirty="0" err="1"/>
              <a:t>Verdejo</a:t>
            </a:r>
            <a:endParaRPr lang="nl-NL" dirty="0"/>
          </a:p>
          <a:p>
            <a:endParaRPr lang="nl-NL" dirty="0"/>
          </a:p>
          <a:p>
            <a:r>
              <a:rPr lang="nl-NL" dirty="0"/>
              <a:t>Puente de Rus Rosé</a:t>
            </a:r>
          </a:p>
          <a:p>
            <a:r>
              <a:rPr lang="nl-NL" dirty="0"/>
              <a:t>D.O. </a:t>
            </a:r>
            <a:r>
              <a:rPr lang="nl-NL" dirty="0" err="1"/>
              <a:t>Castilla</a:t>
            </a:r>
            <a:r>
              <a:rPr lang="nl-NL" dirty="0"/>
              <a:t> La </a:t>
            </a:r>
            <a:r>
              <a:rPr lang="nl-NL" dirty="0" err="1"/>
              <a:t>Mancha</a:t>
            </a:r>
            <a:r>
              <a:rPr lang="nl-NL" dirty="0"/>
              <a:t> | </a:t>
            </a:r>
            <a:r>
              <a:rPr lang="nl-NL" dirty="0" err="1"/>
              <a:t>Moravio</a:t>
            </a:r>
            <a:endParaRPr lang="nl-NL" dirty="0"/>
          </a:p>
          <a:p>
            <a:endParaRPr lang="nl-NL" dirty="0"/>
          </a:p>
          <a:p>
            <a:r>
              <a:rPr lang="nl-NL" dirty="0"/>
              <a:t>Puente de Rus </a:t>
            </a:r>
            <a:r>
              <a:rPr lang="nl-NL" dirty="0" err="1"/>
              <a:t>Tempranillo</a:t>
            </a:r>
            <a:endParaRPr lang="nl-NL" dirty="0"/>
          </a:p>
          <a:p>
            <a:r>
              <a:rPr lang="nl-NL" dirty="0"/>
              <a:t>D.O. </a:t>
            </a:r>
            <a:r>
              <a:rPr lang="nl-NL" dirty="0" err="1"/>
              <a:t>Castilla</a:t>
            </a:r>
            <a:r>
              <a:rPr lang="nl-NL" dirty="0"/>
              <a:t> La </a:t>
            </a:r>
            <a:r>
              <a:rPr lang="nl-NL" dirty="0" err="1"/>
              <a:t>Mancha</a:t>
            </a:r>
            <a:r>
              <a:rPr lang="nl-NL" dirty="0"/>
              <a:t> | </a:t>
            </a:r>
            <a:r>
              <a:rPr lang="nl-NL" dirty="0" err="1"/>
              <a:t>Tempranillo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EB55902-C61A-91B3-0465-034E36E588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204" y="6268824"/>
            <a:ext cx="1554620" cy="37878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44CB79A-583E-1752-BDB1-F366942E9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90" y="543960"/>
            <a:ext cx="1906647" cy="25421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61945D-5FEA-E478-EA28-A3D9C8AE6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513" y="4054985"/>
            <a:ext cx="1516537" cy="20220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336AE88-B332-C8F5-885E-FAF9F7DCC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52" y="996447"/>
            <a:ext cx="3630594" cy="14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052B9-6A9A-1A7B-A08E-031BB2FD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>
            <a:extLst>
              <a:ext uri="{FF2B5EF4-FFF2-40B4-BE49-F238E27FC236}">
                <a16:creationId xmlns:a16="http://schemas.microsoft.com/office/drawing/2014/main" id="{E4D336B0-D972-81E6-9658-89775703B26A}"/>
              </a:ext>
            </a:extLst>
          </p:cNvPr>
          <p:cNvSpPr/>
          <p:nvPr/>
        </p:nvSpPr>
        <p:spPr>
          <a:xfrm>
            <a:off x="2708514" y="6532741"/>
            <a:ext cx="462414" cy="22974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2B0B5FC-BB88-AA27-4EB5-20C5B3D1E15F}"/>
              </a:ext>
            </a:extLst>
          </p:cNvPr>
          <p:cNvSpPr txBox="1"/>
          <p:nvPr/>
        </p:nvSpPr>
        <p:spPr>
          <a:xfrm>
            <a:off x="6720760" y="574211"/>
            <a:ext cx="6149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Les </a:t>
            </a:r>
            <a:r>
              <a:rPr lang="nl-NL" sz="3200" b="1" dirty="0" err="1"/>
              <a:t>Vignerons</a:t>
            </a:r>
            <a:r>
              <a:rPr lang="nl-NL" sz="3200" b="1" dirty="0"/>
              <a:t> des </a:t>
            </a:r>
            <a:r>
              <a:rPr lang="nl-NL" sz="3200" b="1" dirty="0" err="1"/>
              <a:t>Albères</a:t>
            </a:r>
            <a:endParaRPr lang="nl-NL" sz="3200" b="1" dirty="0"/>
          </a:p>
          <a:p>
            <a:r>
              <a:rPr lang="nl-NL" sz="3200" b="1" dirty="0"/>
              <a:t>Pyrenées </a:t>
            </a:r>
            <a:r>
              <a:rPr lang="nl-NL" sz="3200" b="1" dirty="0" err="1"/>
              <a:t>Orientales</a:t>
            </a: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862F8E9-FED2-A4B8-B527-FD6EFB484A54}"/>
              </a:ext>
            </a:extLst>
          </p:cNvPr>
          <p:cNvSpPr txBox="1"/>
          <p:nvPr/>
        </p:nvSpPr>
        <p:spPr>
          <a:xfrm>
            <a:off x="6720760" y="2328786"/>
            <a:ext cx="59080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Les </a:t>
            </a:r>
            <a:r>
              <a:rPr lang="nl-NL" dirty="0" err="1"/>
              <a:t>Vignerons</a:t>
            </a:r>
            <a:r>
              <a:rPr lang="nl-NL" dirty="0"/>
              <a:t> des </a:t>
            </a:r>
            <a:r>
              <a:rPr lang="nl-NL" dirty="0" err="1"/>
              <a:t>Albères</a:t>
            </a:r>
            <a:r>
              <a:rPr lang="nl-NL" dirty="0"/>
              <a:t> </a:t>
            </a:r>
            <a:r>
              <a:rPr lang="nl-NL" dirty="0" err="1"/>
              <a:t>Chardonnay</a:t>
            </a:r>
            <a:endParaRPr lang="nl-NL" dirty="0"/>
          </a:p>
          <a:p>
            <a:r>
              <a:rPr lang="nl-NL" dirty="0"/>
              <a:t>I.G.P. </a:t>
            </a:r>
            <a:r>
              <a:rPr lang="nl-NL" dirty="0" err="1"/>
              <a:t>Côtes</a:t>
            </a:r>
            <a:r>
              <a:rPr lang="nl-NL" dirty="0"/>
              <a:t> </a:t>
            </a:r>
            <a:r>
              <a:rPr lang="nl-NL" dirty="0" err="1"/>
              <a:t>Catalanes</a:t>
            </a:r>
            <a:r>
              <a:rPr lang="nl-NL" dirty="0"/>
              <a:t>| </a:t>
            </a:r>
            <a:r>
              <a:rPr lang="nl-NL" dirty="0" err="1"/>
              <a:t>Chardonnay</a:t>
            </a:r>
            <a:endParaRPr lang="nl-NL" dirty="0"/>
          </a:p>
          <a:p>
            <a:endParaRPr lang="nl-NL" dirty="0"/>
          </a:p>
          <a:p>
            <a:r>
              <a:rPr lang="nl-NL" dirty="0"/>
              <a:t>Les </a:t>
            </a:r>
            <a:r>
              <a:rPr lang="nl-NL" dirty="0" err="1"/>
              <a:t>Vignerons</a:t>
            </a:r>
            <a:r>
              <a:rPr lang="nl-NL" dirty="0"/>
              <a:t> des </a:t>
            </a:r>
            <a:r>
              <a:rPr lang="nl-NL" dirty="0" err="1"/>
              <a:t>Albères</a:t>
            </a:r>
            <a:r>
              <a:rPr lang="nl-NL" dirty="0"/>
              <a:t> Massada Rouge</a:t>
            </a:r>
          </a:p>
          <a:p>
            <a:r>
              <a:rPr lang="nl-NL" dirty="0"/>
              <a:t>I.G.P. </a:t>
            </a:r>
            <a:r>
              <a:rPr lang="nl-NL" dirty="0" err="1"/>
              <a:t>Côtes</a:t>
            </a:r>
            <a:r>
              <a:rPr lang="nl-NL" dirty="0"/>
              <a:t> </a:t>
            </a:r>
            <a:r>
              <a:rPr lang="nl-NL" dirty="0" err="1"/>
              <a:t>Catalanes</a:t>
            </a:r>
            <a:r>
              <a:rPr lang="nl-NL" dirty="0"/>
              <a:t> | </a:t>
            </a:r>
            <a:r>
              <a:rPr lang="nl-NL" dirty="0" err="1"/>
              <a:t>Syrah</a:t>
            </a:r>
            <a:r>
              <a:rPr lang="nl-NL" dirty="0"/>
              <a:t>, </a:t>
            </a:r>
            <a:r>
              <a:rPr lang="nl-NL" dirty="0" err="1"/>
              <a:t>Grenache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0DF4BE-8DE1-D5BE-9B23-5E6B26BB04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204" y="6268824"/>
            <a:ext cx="1554620" cy="3787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5B2F00C-B9E0-60F2-C673-596D84CB8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53" y="2181920"/>
            <a:ext cx="4096517" cy="5304408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B074306D-62D5-24F5-FAD2-6A2AE27DF130}"/>
              </a:ext>
            </a:extLst>
          </p:cNvPr>
          <p:cNvSpPr/>
          <p:nvPr/>
        </p:nvSpPr>
        <p:spPr>
          <a:xfrm>
            <a:off x="2623432" y="5957690"/>
            <a:ext cx="170157" cy="16929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E83117C-4F77-A5A7-DB4D-F98F71B6D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07" y="479843"/>
            <a:ext cx="4096516" cy="230429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5A97B39-55BC-EE24-DB9E-E9138AF58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84" y="4106229"/>
            <a:ext cx="3135984" cy="235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6B66-807A-EA7E-A5D0-3962B236F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>
            <a:extLst>
              <a:ext uri="{FF2B5EF4-FFF2-40B4-BE49-F238E27FC236}">
                <a16:creationId xmlns:a16="http://schemas.microsoft.com/office/drawing/2014/main" id="{BAA9ADE3-92FF-D27C-ECB2-1194B5DACECD}"/>
              </a:ext>
            </a:extLst>
          </p:cNvPr>
          <p:cNvSpPr/>
          <p:nvPr/>
        </p:nvSpPr>
        <p:spPr>
          <a:xfrm>
            <a:off x="2708514" y="6532741"/>
            <a:ext cx="462414" cy="22974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6739D61-75C6-C254-E555-865BAD1B3A31}"/>
              </a:ext>
            </a:extLst>
          </p:cNvPr>
          <p:cNvSpPr txBox="1"/>
          <p:nvPr/>
        </p:nvSpPr>
        <p:spPr>
          <a:xfrm>
            <a:off x="6720760" y="574211"/>
            <a:ext cx="6149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/>
              <a:t>Domaine</a:t>
            </a:r>
            <a:r>
              <a:rPr lang="nl-NL" sz="3200" b="1" dirty="0"/>
              <a:t> de la </a:t>
            </a:r>
            <a:r>
              <a:rPr lang="nl-NL" sz="3200" b="1" dirty="0" err="1"/>
              <a:t>Bastide</a:t>
            </a:r>
            <a:endParaRPr lang="nl-NL" sz="3200" b="1" dirty="0"/>
          </a:p>
          <a:p>
            <a:r>
              <a:rPr lang="nl-NL" sz="3200" b="1" dirty="0" err="1"/>
              <a:t>Vaucluse</a:t>
            </a:r>
            <a:endParaRPr lang="nl-NL" sz="3200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4BD91BB-29ED-AFF5-B75D-B726B1C4F413}"/>
              </a:ext>
            </a:extLst>
          </p:cNvPr>
          <p:cNvSpPr txBox="1"/>
          <p:nvPr/>
        </p:nvSpPr>
        <p:spPr>
          <a:xfrm>
            <a:off x="6723006" y="1951672"/>
            <a:ext cx="5908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Bastide</a:t>
            </a:r>
            <a:r>
              <a:rPr lang="nl-NL" dirty="0"/>
              <a:t> Rendez-Vous Rosé </a:t>
            </a:r>
            <a:r>
              <a:rPr lang="nl-NL" b="1" dirty="0">
                <a:solidFill>
                  <a:srgbClr val="00B050"/>
                </a:solidFill>
              </a:rPr>
              <a:t>BIO</a:t>
            </a:r>
          </a:p>
          <a:p>
            <a:r>
              <a:rPr lang="nl-NL" dirty="0"/>
              <a:t>I.G.P. </a:t>
            </a:r>
            <a:r>
              <a:rPr lang="nl-NL" dirty="0" err="1"/>
              <a:t>Mediterrannée</a:t>
            </a:r>
            <a:r>
              <a:rPr lang="nl-NL" dirty="0"/>
              <a:t>| </a:t>
            </a:r>
            <a:r>
              <a:rPr lang="nl-NL" dirty="0" err="1"/>
              <a:t>Caladoc</a:t>
            </a:r>
            <a:r>
              <a:rPr lang="nl-NL" dirty="0"/>
              <a:t>, </a:t>
            </a:r>
            <a:r>
              <a:rPr lang="nl-NL" dirty="0" err="1"/>
              <a:t>Syrah</a:t>
            </a:r>
            <a:r>
              <a:rPr lang="nl-NL" dirty="0"/>
              <a:t>, </a:t>
            </a:r>
            <a:r>
              <a:rPr lang="nl-NL" dirty="0" err="1"/>
              <a:t>Grenache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5CAD847-2D77-D7E8-342B-ADD08645B3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204" y="6268824"/>
            <a:ext cx="1554620" cy="3787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D7B027-9780-8D08-9F62-4D069AA31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2" y="2823099"/>
            <a:ext cx="3796849" cy="491638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89AD29D-F752-6F70-4A37-08B7DC68D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50" y="710214"/>
            <a:ext cx="5649545" cy="2314133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811F44CE-0A0F-A08A-525B-8EBA73190565}"/>
              </a:ext>
            </a:extLst>
          </p:cNvPr>
          <p:cNvSpPr/>
          <p:nvPr/>
        </p:nvSpPr>
        <p:spPr>
          <a:xfrm>
            <a:off x="3409165" y="5823752"/>
            <a:ext cx="170157" cy="16929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9BE6275-5D15-2BF8-44C4-FBF8139FB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504" y="3095900"/>
            <a:ext cx="2034591" cy="305188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0130299-DA43-53F9-6F06-A4CDE9AE1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014" y="3067450"/>
            <a:ext cx="2471001" cy="329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FE8554-9F33-4C5D-A2C9-ED745471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pic>
        <p:nvPicPr>
          <p:cNvPr id="8196" name="Picture 4" descr="Wijnproeverij - Prins Wijn: Gespecialiseerde Wijnhandel Den Haag">
            <a:extLst>
              <a:ext uri="{FF2B5EF4-FFF2-40B4-BE49-F238E27FC236}">
                <a16:creationId xmlns:a16="http://schemas.microsoft.com/office/drawing/2014/main" id="{6EB0C4C8-482F-0EA8-1469-2131EEAF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5" y="1050861"/>
            <a:ext cx="6791418" cy="493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8406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FE8554-9F33-4C5D-A2C9-ED745471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FB6F81-D6C6-4FCC-B53B-CA6F3D387700}"/>
              </a:ext>
            </a:extLst>
          </p:cNvPr>
          <p:cNvSpPr txBox="1"/>
          <p:nvPr/>
        </p:nvSpPr>
        <p:spPr>
          <a:xfrm>
            <a:off x="981018" y="429978"/>
            <a:ext cx="10530905" cy="613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>
                <a:solidFill>
                  <a:srgbClr val="0070C0"/>
                </a:solidFill>
              </a:rPr>
              <a:t>Introduction</a:t>
            </a:r>
            <a:r>
              <a:rPr lang="nl-NL" sz="2800" b="1" dirty="0">
                <a:solidFill>
                  <a:srgbClr val="0070C0"/>
                </a:solidFill>
              </a:rPr>
              <a:t>: </a:t>
            </a:r>
          </a:p>
          <a:p>
            <a:endParaRPr lang="nl-NL" sz="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 err="1"/>
              <a:t>Commencé</a:t>
            </a:r>
            <a:r>
              <a:rPr lang="nl-NL" sz="2000" dirty="0"/>
              <a:t> a 2017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000" dirty="0"/>
              <a:t>Tous les « vins </a:t>
            </a:r>
            <a:r>
              <a:rPr lang="fr-FR" sz="2000" dirty="0" err="1"/>
              <a:t>Wijndivas</a:t>
            </a:r>
            <a:r>
              <a:rPr lang="fr-FR" sz="2000" dirty="0"/>
              <a:t> » sont importés par </a:t>
            </a:r>
            <a:r>
              <a:rPr lang="fr-FR" sz="2000" dirty="0" err="1"/>
              <a:t>Wijndivas</a:t>
            </a:r>
            <a:r>
              <a:rPr lang="fr-FR" sz="2000" dirty="0"/>
              <a:t> de l'Europe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France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 err="1"/>
              <a:t>Italie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 err="1"/>
              <a:t>Espagne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 err="1"/>
              <a:t>Autriche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(Portugal et </a:t>
            </a:r>
            <a:r>
              <a:rPr lang="nl-NL" sz="2000" dirty="0" err="1"/>
              <a:t>Allemagne</a:t>
            </a:r>
            <a:r>
              <a:rPr lang="nl-NL" sz="2000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/>
              <a:t>Beaucoup de </a:t>
            </a:r>
            <a:r>
              <a:rPr lang="nl-NL" sz="2000" dirty="0" err="1"/>
              <a:t>Succès</a:t>
            </a:r>
            <a:r>
              <a:rPr lang="nl-NL" sz="2000" dirty="0"/>
              <a:t>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&gt;100 bars &amp; restaurants in NL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2 </a:t>
            </a:r>
            <a:r>
              <a:rPr lang="nl-NL" sz="2000" dirty="0" err="1"/>
              <a:t>Boutiques</a:t>
            </a:r>
            <a:r>
              <a:rPr lang="nl-NL" sz="2000" dirty="0"/>
              <a:t> (nouveau </a:t>
            </a:r>
            <a:r>
              <a:rPr lang="nl-NL" sz="2000" dirty="0" err="1"/>
              <a:t>boutique</a:t>
            </a:r>
            <a:r>
              <a:rPr lang="nl-NL" sz="2000" dirty="0"/>
              <a:t> </a:t>
            </a:r>
            <a:r>
              <a:rPr lang="nl-NL" sz="2000" dirty="0" err="1"/>
              <a:t>expecté</a:t>
            </a:r>
            <a:r>
              <a:rPr lang="nl-NL" sz="2000" dirty="0"/>
              <a:t> en 2025)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Site Web (Wijndivas.com)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nl-NL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15DDAD-6D8B-91D7-43C7-CA03DC99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07" y="2072968"/>
            <a:ext cx="3343332" cy="25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907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FE8554-9F33-4C5D-A2C9-ED745471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FB6F81-D6C6-4FCC-B53B-CA6F3D387700}"/>
              </a:ext>
            </a:extLst>
          </p:cNvPr>
          <p:cNvSpPr txBox="1"/>
          <p:nvPr/>
        </p:nvSpPr>
        <p:spPr>
          <a:xfrm>
            <a:off x="1102938" y="475828"/>
            <a:ext cx="10530905" cy="613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>
                <a:solidFill>
                  <a:srgbClr val="0070C0"/>
                </a:solidFill>
              </a:rPr>
              <a:t>Wijndivas</a:t>
            </a:r>
            <a:r>
              <a:rPr lang="nl-NL" sz="2800" b="1" dirty="0">
                <a:solidFill>
                  <a:srgbClr val="0070C0"/>
                </a:solidFill>
              </a:rPr>
              <a:t> &amp; </a:t>
            </a:r>
            <a:r>
              <a:rPr lang="nl-NL" sz="2800" b="1" dirty="0" err="1">
                <a:solidFill>
                  <a:srgbClr val="0070C0"/>
                </a:solidFill>
              </a:rPr>
              <a:t>Keykegs</a:t>
            </a:r>
            <a:r>
              <a:rPr lang="nl-NL" sz="2800" b="1" dirty="0">
                <a:solidFill>
                  <a:srgbClr val="0070C0"/>
                </a:solidFill>
              </a:rPr>
              <a:t>: </a:t>
            </a:r>
          </a:p>
          <a:p>
            <a:endParaRPr lang="nl-NL" sz="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/>
              <a:t>Premier Client en 2017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/>
              <a:t>Visite à </a:t>
            </a:r>
            <a:r>
              <a:rPr lang="fr-FR" sz="2000" dirty="0" err="1"/>
              <a:t>Lightweight</a:t>
            </a:r>
            <a:r>
              <a:rPr lang="fr-FR" sz="2000" dirty="0"/>
              <a:t> Containers pour apprendre à remplir les </a:t>
            </a:r>
            <a:r>
              <a:rPr lang="fr-FR" sz="2000" dirty="0" err="1"/>
              <a:t>Keykegs</a:t>
            </a:r>
            <a:endParaRPr lang="fr-FR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2 </a:t>
            </a:r>
            <a:r>
              <a:rPr lang="nl-NL" sz="2000" dirty="0" err="1"/>
              <a:t>vignerons</a:t>
            </a:r>
            <a:r>
              <a:rPr lang="nl-NL" sz="2000" dirty="0"/>
              <a:t>: </a:t>
            </a:r>
            <a:r>
              <a:rPr lang="nl-NL" sz="2000" dirty="0" err="1"/>
              <a:t>un</a:t>
            </a:r>
            <a:r>
              <a:rPr lang="nl-NL" sz="2000" dirty="0"/>
              <a:t> en </a:t>
            </a:r>
            <a:r>
              <a:rPr lang="nl-NL" sz="2000" dirty="0" err="1"/>
              <a:t>Espagne</a:t>
            </a:r>
            <a:r>
              <a:rPr lang="nl-NL" sz="2000" dirty="0"/>
              <a:t> et </a:t>
            </a:r>
            <a:r>
              <a:rPr lang="nl-NL" sz="2000" dirty="0" err="1"/>
              <a:t>un</a:t>
            </a:r>
            <a:r>
              <a:rPr lang="nl-NL" sz="2000" dirty="0"/>
              <a:t> en France</a:t>
            </a:r>
          </a:p>
          <a:p>
            <a:pPr lvl="1">
              <a:lnSpc>
                <a:spcPct val="150000"/>
              </a:lnSpc>
            </a:pPr>
            <a:endParaRPr lang="nl-NL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/>
              <a:t>2025: </a:t>
            </a:r>
            <a:r>
              <a:rPr lang="fr-FR" sz="2000" dirty="0"/>
              <a:t>plus de 50 bars et restaurants utilisent les </a:t>
            </a:r>
            <a:r>
              <a:rPr lang="fr-FR" sz="2000" dirty="0" err="1"/>
              <a:t>Keykegs</a:t>
            </a:r>
            <a:r>
              <a:rPr lang="fr-FR" sz="2000" dirty="0"/>
              <a:t> </a:t>
            </a:r>
            <a:r>
              <a:rPr lang="fr-FR" sz="2000" dirty="0" err="1"/>
              <a:t>Wijndivas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23 </a:t>
            </a:r>
            <a:r>
              <a:rPr lang="nl-NL" sz="2000" dirty="0" err="1"/>
              <a:t>commandent</a:t>
            </a:r>
            <a:r>
              <a:rPr lang="nl-NL" sz="2000" dirty="0"/>
              <a:t> </a:t>
            </a:r>
            <a:r>
              <a:rPr lang="nl-NL" sz="2000" dirty="0" err="1"/>
              <a:t>directement</a:t>
            </a:r>
            <a:r>
              <a:rPr lang="nl-NL" sz="2000" dirty="0"/>
              <a:t> </a:t>
            </a:r>
            <a:r>
              <a:rPr lang="nl-NL" sz="2000" dirty="0" err="1"/>
              <a:t>chez</a:t>
            </a:r>
            <a:r>
              <a:rPr lang="nl-NL" sz="2000" dirty="0"/>
              <a:t> </a:t>
            </a:r>
            <a:r>
              <a:rPr lang="nl-NL" sz="2000" dirty="0" err="1"/>
              <a:t>nous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30+ par des distributeurs </a:t>
            </a:r>
            <a:r>
              <a:rPr lang="nl-NL" sz="2000" dirty="0" err="1"/>
              <a:t>locaux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8 </a:t>
            </a:r>
            <a:r>
              <a:rPr lang="nl-NL" sz="2000" dirty="0" err="1"/>
              <a:t>Vignerons</a:t>
            </a:r>
            <a:r>
              <a:rPr lang="nl-NL" sz="2000" dirty="0"/>
              <a:t>, 30+ </a:t>
            </a:r>
            <a:r>
              <a:rPr lang="nl-NL" sz="2000" dirty="0" err="1"/>
              <a:t>vins</a:t>
            </a:r>
            <a:r>
              <a:rPr lang="nl-NL" sz="2000" dirty="0"/>
              <a:t> </a:t>
            </a:r>
            <a:r>
              <a:rPr lang="nl-NL" sz="2000" dirty="0" err="1"/>
              <a:t>diverses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Top 5 importeurs </a:t>
            </a:r>
            <a:r>
              <a:rPr lang="nl-NL" sz="2000" dirty="0" err="1"/>
              <a:t>aux</a:t>
            </a:r>
            <a:r>
              <a:rPr lang="nl-NL" sz="2000" dirty="0"/>
              <a:t> </a:t>
            </a:r>
            <a:r>
              <a:rPr lang="nl-NL" sz="2000" dirty="0" err="1"/>
              <a:t>Pays</a:t>
            </a:r>
            <a:r>
              <a:rPr lang="nl-NL" sz="2000" dirty="0"/>
              <a:t> Bas</a:t>
            </a:r>
          </a:p>
          <a:p>
            <a:pPr lvl="1">
              <a:lnSpc>
                <a:spcPct val="150000"/>
              </a:lnSpc>
            </a:pPr>
            <a:endParaRPr lang="nl-NL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 err="1"/>
              <a:t>Keykegs</a:t>
            </a:r>
            <a:r>
              <a:rPr lang="nl-NL" sz="2000" dirty="0"/>
              <a:t> </a:t>
            </a:r>
            <a:r>
              <a:rPr lang="nl-NL" sz="2000" dirty="0" err="1"/>
              <a:t>aussi</a:t>
            </a:r>
            <a:r>
              <a:rPr lang="nl-NL" sz="2000" dirty="0"/>
              <a:t> dans </a:t>
            </a:r>
            <a:r>
              <a:rPr lang="nl-NL" sz="2000" dirty="0" err="1"/>
              <a:t>notre</a:t>
            </a:r>
            <a:r>
              <a:rPr lang="nl-NL" sz="2000" dirty="0"/>
              <a:t> </a:t>
            </a:r>
            <a:r>
              <a:rPr lang="nl-NL" sz="2000" dirty="0" err="1"/>
              <a:t>boutiques</a:t>
            </a:r>
            <a:endParaRPr lang="nl-NL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/>
              <a:t>Bon </a:t>
            </a:r>
            <a:r>
              <a:rPr lang="nl-NL" sz="2000" dirty="0" err="1"/>
              <a:t>succès</a:t>
            </a:r>
            <a:r>
              <a:rPr lang="nl-NL" sz="2000" dirty="0"/>
              <a:t>, </a:t>
            </a:r>
            <a:r>
              <a:rPr lang="nl-NL" sz="2000" dirty="0" err="1"/>
              <a:t>dosage</a:t>
            </a:r>
            <a:r>
              <a:rPr lang="nl-NL" sz="2000" dirty="0"/>
              <a:t> par </a:t>
            </a:r>
            <a:r>
              <a:rPr lang="nl-NL" sz="2000" dirty="0" err="1"/>
              <a:t>bouteille</a:t>
            </a:r>
            <a:r>
              <a:rPr lang="nl-NL" sz="2000" dirty="0"/>
              <a:t> (1l.)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BD42FF1-5499-0224-FB3F-DF9371EFB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24" y="1082040"/>
            <a:ext cx="1620017" cy="21600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D2C7C81-9D30-D044-17B8-D95CD8B59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60" y="3671173"/>
            <a:ext cx="3254805" cy="24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288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FE8554-9F33-4C5D-A2C9-ED745471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FB6F81-D6C6-4FCC-B53B-CA6F3D387700}"/>
              </a:ext>
            </a:extLst>
          </p:cNvPr>
          <p:cNvSpPr txBox="1"/>
          <p:nvPr/>
        </p:nvSpPr>
        <p:spPr>
          <a:xfrm>
            <a:off x="1102938" y="475828"/>
            <a:ext cx="10530905" cy="580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 err="1">
                <a:solidFill>
                  <a:srgbClr val="0070C0"/>
                </a:solidFill>
              </a:rPr>
              <a:t>Vins</a:t>
            </a:r>
            <a:r>
              <a:rPr lang="nl-NL" sz="2800" b="1" dirty="0">
                <a:solidFill>
                  <a:srgbClr val="0070C0"/>
                </a:solidFill>
              </a:rPr>
              <a:t> en </a:t>
            </a:r>
            <a:r>
              <a:rPr lang="nl-NL" sz="2800" b="1" dirty="0" err="1">
                <a:solidFill>
                  <a:srgbClr val="0070C0"/>
                </a:solidFill>
              </a:rPr>
              <a:t>Keykegs</a:t>
            </a:r>
            <a:r>
              <a:rPr lang="nl-NL" sz="2800" b="1" dirty="0">
                <a:solidFill>
                  <a:srgbClr val="0070C0"/>
                </a:solidFill>
              </a:rPr>
              <a:t> </a:t>
            </a:r>
            <a:r>
              <a:rPr lang="nl-NL" sz="2800" b="1" dirty="0" err="1">
                <a:solidFill>
                  <a:srgbClr val="0070C0"/>
                </a:solidFill>
              </a:rPr>
              <a:t>aux</a:t>
            </a:r>
            <a:r>
              <a:rPr lang="nl-NL" sz="2800" b="1" dirty="0">
                <a:solidFill>
                  <a:srgbClr val="0070C0"/>
                </a:solidFill>
              </a:rPr>
              <a:t> </a:t>
            </a:r>
            <a:r>
              <a:rPr lang="nl-NL" sz="2800" b="1" dirty="0" err="1">
                <a:solidFill>
                  <a:srgbClr val="0070C0"/>
                </a:solidFill>
              </a:rPr>
              <a:t>Pays</a:t>
            </a:r>
            <a:r>
              <a:rPr lang="nl-NL" sz="2800" b="1" dirty="0">
                <a:solidFill>
                  <a:srgbClr val="0070C0"/>
                </a:solidFill>
              </a:rPr>
              <a:t> bas: </a:t>
            </a:r>
          </a:p>
          <a:p>
            <a:endParaRPr lang="nl-NL" dirty="0"/>
          </a:p>
          <a:p>
            <a:pPr lvl="1">
              <a:lnSpc>
                <a:spcPct val="150000"/>
              </a:lnSpc>
            </a:pPr>
            <a:r>
              <a:rPr lang="nl-NL" sz="2000" dirty="0"/>
              <a:t>2 </a:t>
            </a:r>
            <a:r>
              <a:rPr lang="nl-NL" sz="2000" dirty="0" err="1"/>
              <a:t>groupes</a:t>
            </a:r>
            <a:r>
              <a:rPr lang="nl-NL" sz="2000" dirty="0"/>
              <a:t> </a:t>
            </a:r>
            <a:r>
              <a:rPr lang="nl-NL" sz="2000" dirty="0" err="1"/>
              <a:t>cibles</a:t>
            </a:r>
            <a:r>
              <a:rPr lang="nl-NL" sz="2000" dirty="0"/>
              <a:t> </a:t>
            </a:r>
            <a:r>
              <a:rPr lang="nl-NL" sz="2000" dirty="0" err="1"/>
              <a:t>principeaux</a:t>
            </a:r>
            <a:r>
              <a:rPr lang="nl-NL" sz="2000" dirty="0"/>
              <a:t>:</a:t>
            </a:r>
          </a:p>
          <a:p>
            <a:pPr lvl="1">
              <a:lnSpc>
                <a:spcPct val="150000"/>
              </a:lnSpc>
            </a:pP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/>
              <a:t>Cafés et Restaurants, nouveaux pour </a:t>
            </a:r>
            <a:r>
              <a:rPr lang="nl-NL" sz="2000" dirty="0" err="1"/>
              <a:t>Keykegs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Fûts</a:t>
            </a:r>
            <a:r>
              <a:rPr lang="nl-NL" sz="2000" dirty="0"/>
              <a:t> en </a:t>
            </a:r>
            <a:r>
              <a:rPr lang="nl-NL" sz="2000" dirty="0" err="1"/>
              <a:t>acier</a:t>
            </a:r>
            <a:r>
              <a:rPr lang="nl-NL" sz="2000" dirty="0"/>
              <a:t>-&gt; </a:t>
            </a:r>
            <a:r>
              <a:rPr lang="nl-NL" sz="2000" dirty="0" err="1"/>
              <a:t>Keykegs</a:t>
            </a:r>
            <a:r>
              <a:rPr lang="nl-NL" sz="2000" dirty="0"/>
              <a:t> (65%)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Bag in Box (</a:t>
            </a:r>
            <a:r>
              <a:rPr lang="nl-NL" sz="2000" dirty="0" err="1"/>
              <a:t>BiB</a:t>
            </a:r>
            <a:r>
              <a:rPr lang="nl-NL" sz="2000" dirty="0"/>
              <a:t>) -&gt; </a:t>
            </a:r>
            <a:r>
              <a:rPr lang="nl-NL" sz="2000" dirty="0" err="1"/>
              <a:t>Keykegs</a:t>
            </a:r>
            <a:r>
              <a:rPr lang="nl-NL" sz="2000" dirty="0"/>
              <a:t> (20%)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Bouteilles</a:t>
            </a:r>
            <a:r>
              <a:rPr lang="nl-NL" sz="2000" dirty="0"/>
              <a:t> -&gt; </a:t>
            </a:r>
            <a:r>
              <a:rPr lang="nl-NL" sz="2000" dirty="0" err="1"/>
              <a:t>Keykegs</a:t>
            </a:r>
            <a:r>
              <a:rPr lang="nl-NL" sz="2000" dirty="0"/>
              <a:t> (15%)</a:t>
            </a:r>
          </a:p>
          <a:p>
            <a:pPr lvl="2">
              <a:lnSpc>
                <a:spcPct val="150000"/>
              </a:lnSpc>
            </a:pP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 err="1"/>
              <a:t>Evénéments</a:t>
            </a:r>
            <a:r>
              <a:rPr lang="nl-NL" sz="2000" dirty="0"/>
              <a:t> (</a:t>
            </a:r>
            <a:r>
              <a:rPr lang="nl-NL" sz="2000" dirty="0" err="1"/>
              <a:t>Concerts</a:t>
            </a:r>
            <a:r>
              <a:rPr lang="nl-NL" sz="2000" dirty="0"/>
              <a:t>, Festivals)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Marché </a:t>
            </a:r>
            <a:r>
              <a:rPr lang="nl-NL" sz="2000" dirty="0" err="1"/>
              <a:t>émergent</a:t>
            </a:r>
            <a:endParaRPr lang="nl-NL" sz="2000" dirty="0"/>
          </a:p>
          <a:p>
            <a:pPr lvl="2">
              <a:lnSpc>
                <a:spcPct val="150000"/>
              </a:lnSpc>
            </a:pPr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27370F9-B671-027C-A217-FEAC16CBD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39" y="1892418"/>
            <a:ext cx="3276851" cy="24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568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FE8554-9F33-4C5D-A2C9-ED745471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FB6F81-D6C6-4FCC-B53B-CA6F3D387700}"/>
              </a:ext>
            </a:extLst>
          </p:cNvPr>
          <p:cNvSpPr txBox="1"/>
          <p:nvPr/>
        </p:nvSpPr>
        <p:spPr>
          <a:xfrm>
            <a:off x="1102938" y="475828"/>
            <a:ext cx="10530905" cy="672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 err="1">
                <a:solidFill>
                  <a:srgbClr val="0070C0"/>
                </a:solidFill>
              </a:rPr>
              <a:t>Opportunités</a:t>
            </a:r>
            <a:r>
              <a:rPr lang="nl-NL" sz="2800" b="1" dirty="0">
                <a:solidFill>
                  <a:srgbClr val="0070C0"/>
                </a:solidFill>
              </a:rPr>
              <a:t> au Marché en </a:t>
            </a:r>
            <a:r>
              <a:rPr lang="nl-NL" sz="2800" b="1" dirty="0" err="1">
                <a:solidFill>
                  <a:srgbClr val="0070C0"/>
                </a:solidFill>
              </a:rPr>
              <a:t>général</a:t>
            </a:r>
            <a:r>
              <a:rPr lang="nl-NL" sz="2800" b="1" dirty="0">
                <a:solidFill>
                  <a:srgbClr val="0070C0"/>
                </a:solidFill>
              </a:rPr>
              <a:t>: </a:t>
            </a:r>
          </a:p>
          <a:p>
            <a:endParaRPr lang="nl-NL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 err="1"/>
              <a:t>Opportunité</a:t>
            </a:r>
            <a:r>
              <a:rPr lang="nl-NL" sz="2000" dirty="0"/>
              <a:t> </a:t>
            </a:r>
            <a:r>
              <a:rPr lang="nl-NL" sz="2000" dirty="0" err="1"/>
              <a:t>Financièl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Prix ​​au litre presque pareil  au prix à la bouteille</a:t>
            </a:r>
            <a:r>
              <a:rPr lang="nl-NL" sz="2000" dirty="0"/>
              <a:t> (0,75l)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Diminuer</a:t>
            </a:r>
            <a:r>
              <a:rPr lang="nl-NL" sz="2000" dirty="0"/>
              <a:t> les </a:t>
            </a:r>
            <a:r>
              <a:rPr lang="nl-NL" sz="2000" dirty="0" err="1"/>
              <a:t>déversements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Prévention du « vol » (si l’automatisation est mise en œuvre)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 err="1"/>
              <a:t>Opportunité</a:t>
            </a:r>
            <a:r>
              <a:rPr lang="nl-NL" sz="2000" dirty="0"/>
              <a:t> de </a:t>
            </a:r>
            <a:r>
              <a:rPr lang="nl-NL" sz="2000" dirty="0" err="1"/>
              <a:t>Réputation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Montrez à clients qu’on est moderne et respectueuse de l'environnement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 err="1"/>
              <a:t>Autres</a:t>
            </a:r>
            <a:r>
              <a:rPr lang="nl-NL" sz="2000" dirty="0"/>
              <a:t> </a:t>
            </a:r>
            <a:r>
              <a:rPr lang="nl-NL" sz="2000" dirty="0" err="1"/>
              <a:t>opportunités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É</a:t>
            </a:r>
            <a:r>
              <a:rPr lang="nl-NL" sz="2000" dirty="0" err="1"/>
              <a:t>conomiser</a:t>
            </a:r>
            <a:r>
              <a:rPr lang="nl-NL" sz="2000" dirty="0"/>
              <a:t> de </a:t>
            </a:r>
            <a:r>
              <a:rPr lang="nl-NL" sz="2000" dirty="0" err="1"/>
              <a:t>l'espace</a:t>
            </a:r>
            <a:r>
              <a:rPr lang="nl-NL" sz="2000" dirty="0"/>
              <a:t> (</a:t>
            </a:r>
            <a:r>
              <a:rPr lang="nl-NL" sz="2000" dirty="0" err="1"/>
              <a:t>surtout</a:t>
            </a:r>
            <a:r>
              <a:rPr lang="nl-NL" sz="2000" dirty="0"/>
              <a:t> </a:t>
            </a:r>
            <a:r>
              <a:rPr lang="nl-NL" sz="2000" dirty="0" err="1"/>
              <a:t>aux</a:t>
            </a:r>
            <a:r>
              <a:rPr lang="nl-NL" sz="2000" dirty="0"/>
              <a:t> </a:t>
            </a:r>
            <a:r>
              <a:rPr lang="nl-NL" sz="2000" dirty="0" err="1"/>
              <a:t>centres</a:t>
            </a:r>
            <a:r>
              <a:rPr lang="nl-NL" sz="2000" dirty="0"/>
              <a:t> des </a:t>
            </a:r>
            <a:r>
              <a:rPr lang="nl-NL" sz="2000" dirty="0" err="1"/>
              <a:t>citeaux</a:t>
            </a:r>
            <a:r>
              <a:rPr lang="nl-NL" sz="2000" dirty="0"/>
              <a:t> </a:t>
            </a:r>
            <a:r>
              <a:rPr lang="nl-NL" sz="2000" dirty="0" err="1"/>
              <a:t>anciennes</a:t>
            </a:r>
            <a:r>
              <a:rPr lang="nl-NL" sz="2000" dirty="0"/>
              <a:t>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Économies sur les déchets 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59EBAB2-7DF3-09A5-755F-50E866E9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81" y="734768"/>
            <a:ext cx="3187192" cy="21234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9AE5C-2971-2C95-E256-80DD1B522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146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06D6-6904-7A5D-5526-DE1FCE6A4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4F462F-06D2-F307-B53A-87139210D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4F7EBAA-82CC-085D-E0F8-FFB5781545E1}"/>
              </a:ext>
            </a:extLst>
          </p:cNvPr>
          <p:cNvSpPr txBox="1"/>
          <p:nvPr/>
        </p:nvSpPr>
        <p:spPr>
          <a:xfrm>
            <a:off x="1102938" y="475828"/>
            <a:ext cx="10530905" cy="487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 err="1">
                <a:solidFill>
                  <a:srgbClr val="0070C0"/>
                </a:solidFill>
              </a:rPr>
              <a:t>Avantages</a:t>
            </a:r>
            <a:r>
              <a:rPr lang="nl-NL" sz="2800" b="1" dirty="0">
                <a:solidFill>
                  <a:srgbClr val="0070C0"/>
                </a:solidFill>
              </a:rPr>
              <a:t> </a:t>
            </a:r>
            <a:r>
              <a:rPr lang="nl-NL" sz="2800" b="1" dirty="0" err="1">
                <a:solidFill>
                  <a:srgbClr val="0070C0"/>
                </a:solidFill>
              </a:rPr>
              <a:t>spécifiques</a:t>
            </a:r>
            <a:r>
              <a:rPr lang="nl-NL" sz="2800" b="1" dirty="0">
                <a:solidFill>
                  <a:srgbClr val="0070C0"/>
                </a:solidFill>
              </a:rPr>
              <a:t> pour </a:t>
            </a:r>
            <a:r>
              <a:rPr lang="nl-NL" sz="2800" b="1" dirty="0" err="1">
                <a:solidFill>
                  <a:srgbClr val="0070C0"/>
                </a:solidFill>
              </a:rPr>
              <a:t>Keykeg</a:t>
            </a:r>
            <a:r>
              <a:rPr lang="nl-NL" sz="2800" b="1" dirty="0">
                <a:solidFill>
                  <a:srgbClr val="0070C0"/>
                </a:solidFill>
              </a:rPr>
              <a:t>: </a:t>
            </a:r>
          </a:p>
          <a:p>
            <a:endParaRPr lang="nl-NL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/>
              <a:t>Emballage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Il n'est pas nécessaire de collecter les </a:t>
            </a:r>
            <a:r>
              <a:rPr lang="fr-FR" sz="2000" dirty="0" err="1"/>
              <a:t>Keykegs</a:t>
            </a:r>
            <a:r>
              <a:rPr lang="fr-FR" sz="2000" dirty="0"/>
              <a:t> vides</a:t>
            </a: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/>
              <a:t>Recyclage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Les </a:t>
            </a:r>
            <a:r>
              <a:rPr lang="fr-FR" sz="2000" dirty="0" err="1"/>
              <a:t>Keykegs</a:t>
            </a:r>
            <a:r>
              <a:rPr lang="fr-FR" sz="2000" dirty="0"/>
              <a:t> sont fait des plastiques recyclables. Ils peuvent être proposés au recyclage 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 err="1"/>
              <a:t>Qualité</a:t>
            </a:r>
            <a:r>
              <a:rPr lang="nl-NL" sz="2000" dirty="0"/>
              <a:t> des </a:t>
            </a:r>
            <a:r>
              <a:rPr lang="nl-NL" sz="2000" dirty="0" err="1"/>
              <a:t>vins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Le système </a:t>
            </a:r>
            <a:r>
              <a:rPr lang="fr-FR" sz="2000" dirty="0" err="1"/>
              <a:t>Keykeg</a:t>
            </a:r>
            <a:r>
              <a:rPr lang="fr-FR" sz="2000" dirty="0"/>
              <a:t> ne nécessite pas d'azote pour entrer en contact avec le vin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 err="1"/>
              <a:t>Environnement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L'empreinte CO2 (CO2 </a:t>
            </a:r>
            <a:r>
              <a:rPr lang="fr-FR" sz="2000" dirty="0" err="1"/>
              <a:t>Footprint</a:t>
            </a:r>
            <a:r>
              <a:rPr lang="fr-FR" sz="2000" dirty="0"/>
              <a:t>) du </a:t>
            </a:r>
            <a:r>
              <a:rPr lang="fr-FR" sz="2000" dirty="0" err="1"/>
              <a:t>Keykeg</a:t>
            </a:r>
            <a:r>
              <a:rPr lang="fr-FR" sz="2000" dirty="0"/>
              <a:t> est inférieure à celle des fûts en acier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C64D79-B4BA-D69B-4E17-CCC5D7C40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38EB3D-7433-40EA-D3D3-B4FBB5285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160" y="480503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2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FE8554-9F33-4C5D-A2C9-ED7454717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FB6F81-D6C6-4FCC-B53B-CA6F3D387700}"/>
              </a:ext>
            </a:extLst>
          </p:cNvPr>
          <p:cNvSpPr txBox="1"/>
          <p:nvPr/>
        </p:nvSpPr>
        <p:spPr>
          <a:xfrm>
            <a:off x="1034358" y="289418"/>
            <a:ext cx="10530905" cy="518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 err="1">
                <a:solidFill>
                  <a:srgbClr val="0070C0"/>
                </a:solidFill>
              </a:rPr>
              <a:t>Situation</a:t>
            </a:r>
            <a:r>
              <a:rPr lang="nl-NL" sz="2800" b="1" dirty="0">
                <a:solidFill>
                  <a:srgbClr val="0070C0"/>
                </a:solidFill>
              </a:rPr>
              <a:t> </a:t>
            </a:r>
            <a:r>
              <a:rPr lang="nl-NL" sz="2800" b="1" dirty="0" err="1">
                <a:solidFill>
                  <a:srgbClr val="0070C0"/>
                </a:solidFill>
              </a:rPr>
              <a:t>aux</a:t>
            </a:r>
            <a:r>
              <a:rPr lang="nl-NL" sz="2800" b="1" dirty="0">
                <a:solidFill>
                  <a:srgbClr val="0070C0"/>
                </a:solidFill>
              </a:rPr>
              <a:t> </a:t>
            </a:r>
            <a:r>
              <a:rPr lang="nl-NL" sz="2800" b="1" dirty="0" err="1">
                <a:solidFill>
                  <a:srgbClr val="0070C0"/>
                </a:solidFill>
              </a:rPr>
              <a:t>Pays</a:t>
            </a:r>
            <a:r>
              <a:rPr lang="nl-NL" sz="2800" b="1" dirty="0">
                <a:solidFill>
                  <a:srgbClr val="0070C0"/>
                </a:solidFill>
              </a:rPr>
              <a:t>-Bas: </a:t>
            </a:r>
          </a:p>
          <a:p>
            <a:endParaRPr lang="nl-NL" sz="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Les </a:t>
            </a:r>
            <a:r>
              <a:rPr lang="nl-NL" sz="2000" dirty="0" err="1"/>
              <a:t>vins</a:t>
            </a:r>
            <a:r>
              <a:rPr lang="nl-NL" sz="2000" dirty="0"/>
              <a:t> les plus populairs en </a:t>
            </a:r>
            <a:r>
              <a:rPr lang="nl-NL" sz="2000" dirty="0" err="1"/>
              <a:t>Keykeg</a:t>
            </a:r>
            <a:r>
              <a:rPr lang="nl-NL" sz="2000" dirty="0"/>
              <a:t> </a:t>
            </a:r>
            <a:r>
              <a:rPr lang="nl-NL" sz="2000" dirty="0" err="1"/>
              <a:t>sont</a:t>
            </a:r>
            <a:r>
              <a:rPr lang="nl-NL" sz="2000" dirty="0"/>
              <a:t> </a:t>
            </a:r>
            <a:r>
              <a:rPr lang="nl-NL" sz="2000" dirty="0" err="1"/>
              <a:t>vins</a:t>
            </a:r>
            <a:r>
              <a:rPr lang="nl-NL" sz="2000" dirty="0"/>
              <a:t> </a:t>
            </a:r>
            <a:r>
              <a:rPr lang="nl-NL" sz="2000" dirty="0" err="1"/>
              <a:t>blancs</a:t>
            </a:r>
            <a:r>
              <a:rPr lang="nl-NL" sz="2000" dirty="0"/>
              <a:t> et </a:t>
            </a:r>
            <a:r>
              <a:rPr lang="nl-NL" sz="2000" dirty="0" err="1"/>
              <a:t>vins</a:t>
            </a:r>
            <a:r>
              <a:rPr lang="nl-NL" sz="2000" dirty="0"/>
              <a:t> </a:t>
            </a:r>
            <a:r>
              <a:rPr lang="nl-NL" sz="2000" dirty="0" err="1"/>
              <a:t>rosés</a:t>
            </a:r>
            <a:r>
              <a:rPr lang="nl-NL" sz="2000" dirty="0"/>
              <a:t>: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Blanc: </a:t>
            </a:r>
            <a:r>
              <a:rPr lang="nl-NL" sz="2000" dirty="0" err="1"/>
              <a:t>Verdejo</a:t>
            </a:r>
            <a:r>
              <a:rPr lang="nl-NL" sz="2000" dirty="0"/>
              <a:t>, Pinot </a:t>
            </a:r>
            <a:r>
              <a:rPr lang="nl-NL" sz="2000" dirty="0" err="1"/>
              <a:t>Grigio</a:t>
            </a:r>
            <a:r>
              <a:rPr lang="nl-NL" sz="2000" dirty="0"/>
              <a:t>, </a:t>
            </a:r>
            <a:r>
              <a:rPr lang="nl-NL" sz="2000" dirty="0" err="1"/>
              <a:t>Chardonnay</a:t>
            </a:r>
            <a:r>
              <a:rPr lang="nl-NL" sz="2000" dirty="0"/>
              <a:t>, </a:t>
            </a:r>
            <a:r>
              <a:rPr lang="nl-NL" sz="2000" dirty="0" err="1"/>
              <a:t>Sauvignon</a:t>
            </a:r>
            <a:r>
              <a:rPr lang="nl-NL" sz="2000" dirty="0"/>
              <a:t> Blanc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Rosé: Les Rosés </a:t>
            </a:r>
            <a:r>
              <a:rPr lang="nl-NL" sz="2000" dirty="0" err="1"/>
              <a:t>français</a:t>
            </a:r>
            <a:r>
              <a:rPr lang="nl-NL" sz="2000" dirty="0"/>
              <a:t> (couleur </a:t>
            </a:r>
            <a:r>
              <a:rPr lang="nl-NL" sz="2000" dirty="0" err="1"/>
              <a:t>claire</a:t>
            </a:r>
            <a:r>
              <a:rPr lang="nl-NL" sz="2000" dirty="0"/>
              <a:t>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Rouge: </a:t>
            </a:r>
            <a:r>
              <a:rPr lang="nl-NL" sz="2000" dirty="0" err="1"/>
              <a:t>Tempranillo</a:t>
            </a:r>
            <a:r>
              <a:rPr lang="nl-NL" sz="2000" dirty="0"/>
              <a:t>, </a:t>
            </a:r>
            <a:r>
              <a:rPr lang="nl-NL" sz="2000" dirty="0" err="1"/>
              <a:t>Syrah</a:t>
            </a:r>
            <a:endParaRPr lang="nl-NL" sz="2000" dirty="0"/>
          </a:p>
          <a:p>
            <a:pPr lvl="2">
              <a:lnSpc>
                <a:spcPct val="150000"/>
              </a:lnSpc>
            </a:pP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Compétition</a:t>
            </a:r>
            <a:endParaRPr lang="nl-NL" sz="2000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Fûts</a:t>
            </a:r>
            <a:r>
              <a:rPr lang="nl-NL" sz="2000" dirty="0"/>
              <a:t> en </a:t>
            </a:r>
            <a:r>
              <a:rPr lang="nl-NL" sz="2000" dirty="0" err="1"/>
              <a:t>Acier</a:t>
            </a:r>
            <a:r>
              <a:rPr lang="nl-NL" sz="2000" dirty="0"/>
              <a:t>: Walraven Sax et </a:t>
            </a:r>
            <a:r>
              <a:rPr lang="nl-NL" sz="2000" dirty="0" err="1"/>
              <a:t>Vinepolis</a:t>
            </a:r>
            <a:r>
              <a:rPr lang="nl-NL" sz="2000" dirty="0"/>
              <a:t> (Baeten)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Keykegs</a:t>
            </a:r>
            <a:r>
              <a:rPr lang="nl-NL" sz="2000" dirty="0"/>
              <a:t>: </a:t>
            </a:r>
            <a:r>
              <a:rPr lang="nl-NL" sz="2000" dirty="0" err="1"/>
              <a:t>Cordier</a:t>
            </a:r>
            <a:r>
              <a:rPr lang="nl-NL" sz="2000" dirty="0"/>
              <a:t>, Sligro 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BiB</a:t>
            </a:r>
            <a:r>
              <a:rPr lang="nl-NL" sz="2000" dirty="0"/>
              <a:t>: </a:t>
            </a:r>
            <a:r>
              <a:rPr lang="nl-NL" sz="2000" dirty="0" err="1"/>
              <a:t>Plusieurs</a:t>
            </a:r>
            <a:r>
              <a:rPr lang="nl-NL" sz="2000" dirty="0"/>
              <a:t> de distributeurs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77129E-8739-E5C1-D8B5-314D91B2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683" y="811765"/>
            <a:ext cx="250567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214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7252C-FBF3-7C3D-B145-3BA911EA1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D7C8C2-528A-D9F7-6E96-7614ADA5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34075FA-67D5-C3A5-133E-0735D89C9ACA}"/>
              </a:ext>
            </a:extLst>
          </p:cNvPr>
          <p:cNvSpPr txBox="1"/>
          <p:nvPr/>
        </p:nvSpPr>
        <p:spPr>
          <a:xfrm>
            <a:off x="950538" y="342758"/>
            <a:ext cx="10530905" cy="623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>
                <a:solidFill>
                  <a:srgbClr val="0070C0"/>
                </a:solidFill>
              </a:rPr>
              <a:t>Walraven Sax (</a:t>
            </a:r>
            <a:r>
              <a:rPr lang="nl-NL" sz="2800" b="1" dirty="0" err="1">
                <a:solidFill>
                  <a:srgbClr val="0070C0"/>
                </a:solidFill>
              </a:rPr>
              <a:t>fûts</a:t>
            </a:r>
            <a:r>
              <a:rPr lang="nl-NL" sz="2800" b="1" dirty="0">
                <a:solidFill>
                  <a:srgbClr val="0070C0"/>
                </a:solidFill>
              </a:rPr>
              <a:t> en </a:t>
            </a:r>
            <a:r>
              <a:rPr lang="nl-NL" sz="2800" b="1" dirty="0" err="1">
                <a:solidFill>
                  <a:srgbClr val="0070C0"/>
                </a:solidFill>
              </a:rPr>
              <a:t>acier</a:t>
            </a:r>
            <a:r>
              <a:rPr lang="nl-NL" sz="2800" b="1" dirty="0">
                <a:solidFill>
                  <a:srgbClr val="0070C0"/>
                </a:solidFill>
              </a:rPr>
              <a:t>): </a:t>
            </a:r>
          </a:p>
          <a:p>
            <a:endParaRPr lang="nl-NL" sz="800" dirty="0"/>
          </a:p>
          <a:p>
            <a:endParaRPr lang="nl-NL" sz="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Enterprise </a:t>
            </a:r>
            <a:r>
              <a:rPr lang="nl-NL" sz="2000" dirty="0" err="1"/>
              <a:t>d’origine</a:t>
            </a:r>
            <a:r>
              <a:rPr lang="nl-NL" sz="2000" dirty="0"/>
              <a:t> </a:t>
            </a:r>
            <a:r>
              <a:rPr lang="nl-NL" sz="2000" dirty="0" err="1"/>
              <a:t>néerlandaise</a:t>
            </a:r>
            <a:r>
              <a:rPr lang="nl-NL" sz="2000" dirty="0"/>
              <a:t>, </a:t>
            </a:r>
            <a:r>
              <a:rPr lang="nl-NL" sz="2000" dirty="0" err="1"/>
              <a:t>maintenant</a:t>
            </a:r>
            <a:r>
              <a:rPr lang="nl-NL" sz="2000" dirty="0"/>
              <a:t> </a:t>
            </a:r>
            <a:r>
              <a:rPr lang="nl-NL" sz="2000" dirty="0" err="1"/>
              <a:t>une</a:t>
            </a:r>
            <a:r>
              <a:rPr lang="nl-NL" sz="2000" dirty="0"/>
              <a:t> </a:t>
            </a:r>
            <a:r>
              <a:rPr lang="nl-NL" sz="2000" dirty="0" err="1"/>
              <a:t>partie</a:t>
            </a:r>
            <a:r>
              <a:rPr lang="nl-NL" sz="2000" dirty="0"/>
              <a:t> de </a:t>
            </a:r>
            <a:r>
              <a:rPr lang="nl-NL" sz="2000" dirty="0" err="1"/>
              <a:t>Marussia</a:t>
            </a:r>
            <a:r>
              <a:rPr lang="nl-NL" sz="2000" dirty="0"/>
              <a:t> Group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Cooperation </a:t>
            </a:r>
            <a:r>
              <a:rPr lang="nl-NL" sz="2000" dirty="0" err="1"/>
              <a:t>étroite</a:t>
            </a:r>
            <a:r>
              <a:rPr lang="nl-NL" sz="2000" dirty="0"/>
              <a:t> </a:t>
            </a:r>
            <a:r>
              <a:rPr lang="nl-NL" sz="2000" dirty="0" err="1"/>
              <a:t>avec</a:t>
            </a:r>
            <a:r>
              <a:rPr lang="nl-NL" sz="2000" dirty="0"/>
              <a:t> AB </a:t>
            </a:r>
            <a:r>
              <a:rPr lang="nl-NL" sz="2000" dirty="0" err="1"/>
              <a:t>Inbev</a:t>
            </a:r>
            <a:r>
              <a:rPr lang="nl-NL" sz="2000" dirty="0"/>
              <a:t> (NL: </a:t>
            </a:r>
            <a:r>
              <a:rPr lang="nl-NL" sz="2000" dirty="0" err="1"/>
              <a:t>bières</a:t>
            </a:r>
            <a:r>
              <a:rPr lang="nl-NL" sz="2000" dirty="0"/>
              <a:t> </a:t>
            </a:r>
            <a:r>
              <a:rPr lang="nl-NL" sz="2000" dirty="0" err="1"/>
              <a:t>Jupiler</a:t>
            </a:r>
            <a:r>
              <a:rPr lang="nl-NL" sz="2000" dirty="0"/>
              <a:t> et Hertog Jan)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Qualité</a:t>
            </a:r>
            <a:r>
              <a:rPr lang="nl-NL" sz="2000" dirty="0"/>
              <a:t> </a:t>
            </a:r>
            <a:r>
              <a:rPr lang="nl-NL" sz="2000" dirty="0" err="1"/>
              <a:t>raisonnable</a:t>
            </a: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Prix </a:t>
            </a:r>
            <a:r>
              <a:rPr lang="nl-NL" sz="2000" dirty="0" err="1"/>
              <a:t>hautes</a:t>
            </a: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Presque impossible à gagner en raison des contrats avec AB </a:t>
            </a:r>
            <a:r>
              <a:rPr lang="fr-FR" sz="2000" dirty="0" err="1"/>
              <a:t>Inbev</a:t>
            </a:r>
            <a:r>
              <a:rPr lang="fr-FR" sz="2000" dirty="0"/>
              <a:t> (NL)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Client bien connu en Belgique: Gare Maritime à Bruxelles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/>
          </a:p>
          <a:p>
            <a:pPr lvl="1">
              <a:lnSpc>
                <a:spcPct val="150000"/>
              </a:lnSpc>
            </a:pPr>
            <a:endParaRPr lang="fr-FR" sz="2000" dirty="0"/>
          </a:p>
          <a:p>
            <a:pPr lvl="1">
              <a:lnSpc>
                <a:spcPct val="150000"/>
              </a:lnSpc>
            </a:pPr>
            <a:r>
              <a:rPr lang="fr-FR" sz="2000" b="1" u="sng" dirty="0"/>
              <a:t>Si le client n’a pas de contrat avec AB </a:t>
            </a:r>
            <a:r>
              <a:rPr lang="fr-FR" sz="2000" b="1" u="sng" dirty="0" err="1"/>
              <a:t>Inbev</a:t>
            </a:r>
            <a:r>
              <a:rPr lang="fr-FR" sz="2000" b="1" u="sng" dirty="0"/>
              <a:t>, il est raisonnablement facile de rivaliser sur le prix et la qualité</a:t>
            </a:r>
            <a:endParaRPr lang="nl-NL" sz="2000" b="1" u="sng" dirty="0"/>
          </a:p>
          <a:p>
            <a:pPr lvl="2">
              <a:lnSpc>
                <a:spcPct val="150000"/>
              </a:lnSpc>
            </a:pPr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FDFE14-7EF6-83F7-F824-33435DB2F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468" y="224760"/>
            <a:ext cx="37623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812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4AFE3-9AC4-58C4-EB44-5A6CF72CB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374675-9D5A-DAF7-4E8E-2876C9343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28" y="6190597"/>
            <a:ext cx="1554615" cy="377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F16153-2769-6DFE-9A99-E6B05C4A3C8B}"/>
              </a:ext>
            </a:extLst>
          </p:cNvPr>
          <p:cNvSpPr txBox="1"/>
          <p:nvPr/>
        </p:nvSpPr>
        <p:spPr>
          <a:xfrm>
            <a:off x="950538" y="342758"/>
            <a:ext cx="10530905" cy="749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70C0"/>
              </a:solidFill>
            </a:endParaRPr>
          </a:p>
          <a:p>
            <a:r>
              <a:rPr lang="nl-NL" sz="2800" b="1" dirty="0" err="1">
                <a:solidFill>
                  <a:srgbClr val="0070C0"/>
                </a:solidFill>
              </a:rPr>
              <a:t>Vinepolis</a:t>
            </a:r>
            <a:r>
              <a:rPr lang="nl-NL" sz="2800" b="1" dirty="0">
                <a:solidFill>
                  <a:srgbClr val="0070C0"/>
                </a:solidFill>
              </a:rPr>
              <a:t> Baeten (</a:t>
            </a:r>
            <a:r>
              <a:rPr lang="nl-NL" sz="2800" b="1" dirty="0" err="1">
                <a:solidFill>
                  <a:srgbClr val="0070C0"/>
                </a:solidFill>
              </a:rPr>
              <a:t>fûts</a:t>
            </a:r>
            <a:r>
              <a:rPr lang="nl-NL" sz="2800" b="1" dirty="0">
                <a:solidFill>
                  <a:srgbClr val="0070C0"/>
                </a:solidFill>
              </a:rPr>
              <a:t> en </a:t>
            </a:r>
            <a:r>
              <a:rPr lang="nl-NL" sz="2800" b="1" dirty="0" err="1">
                <a:solidFill>
                  <a:srgbClr val="0070C0"/>
                </a:solidFill>
              </a:rPr>
              <a:t>acier</a:t>
            </a:r>
            <a:r>
              <a:rPr lang="nl-NL" sz="2800" b="1" dirty="0">
                <a:solidFill>
                  <a:srgbClr val="0070C0"/>
                </a:solidFill>
              </a:rPr>
              <a:t>): </a:t>
            </a:r>
          </a:p>
          <a:p>
            <a:endParaRPr lang="nl-NL" sz="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Enterprise </a:t>
            </a:r>
            <a:r>
              <a:rPr lang="nl-NL" sz="2000" dirty="0" err="1"/>
              <a:t>Belge</a:t>
            </a:r>
            <a:endParaRPr lang="nl-NL" sz="20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Pas </a:t>
            </a:r>
            <a:r>
              <a:rPr lang="nl-NL" sz="2000" dirty="0" err="1"/>
              <a:t>très</a:t>
            </a:r>
            <a:r>
              <a:rPr lang="nl-NL" sz="2000" dirty="0"/>
              <a:t> grand </a:t>
            </a:r>
            <a:r>
              <a:rPr lang="nl-NL" sz="2000" dirty="0" err="1"/>
              <a:t>aux</a:t>
            </a:r>
            <a:r>
              <a:rPr lang="nl-NL" sz="2000" dirty="0"/>
              <a:t> </a:t>
            </a:r>
            <a:r>
              <a:rPr lang="nl-NL" sz="2000" dirty="0" err="1"/>
              <a:t>Pays</a:t>
            </a:r>
            <a:r>
              <a:rPr lang="nl-NL" sz="2000" dirty="0"/>
              <a:t> Bas, </a:t>
            </a:r>
            <a:r>
              <a:rPr lang="nl-NL" sz="2000" dirty="0" err="1"/>
              <a:t>fûts</a:t>
            </a:r>
            <a:r>
              <a:rPr lang="nl-NL" sz="2000" dirty="0"/>
              <a:t> </a:t>
            </a:r>
            <a:r>
              <a:rPr lang="nl-NL" sz="2000" dirty="0" err="1"/>
              <a:t>livrés</a:t>
            </a:r>
            <a:r>
              <a:rPr lang="nl-NL" sz="2000" dirty="0"/>
              <a:t> par les distribiteurs (</a:t>
            </a:r>
            <a:r>
              <a:rPr lang="nl-NL" sz="2000" dirty="0" err="1"/>
              <a:t>Hanos</a:t>
            </a:r>
            <a:r>
              <a:rPr lang="nl-NL" sz="2000" dirty="0"/>
              <a:t>, </a:t>
            </a:r>
            <a:r>
              <a:rPr lang="nl-NL" sz="2000" dirty="0" err="1"/>
              <a:t>Bidfood</a:t>
            </a:r>
            <a:r>
              <a:rPr lang="nl-NL" sz="2000" dirty="0"/>
              <a:t> et </a:t>
            </a:r>
            <a:r>
              <a:rPr lang="nl-NL" sz="2000" dirty="0" err="1"/>
              <a:t>autres</a:t>
            </a:r>
            <a:r>
              <a:rPr lang="nl-NL" sz="2000" dirty="0"/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Grand assortiment des </a:t>
            </a:r>
            <a:r>
              <a:rPr lang="nl-NL" sz="2000" dirty="0" err="1"/>
              <a:t>vins</a:t>
            </a:r>
            <a:r>
              <a:rPr lang="nl-NL" sz="2000" dirty="0"/>
              <a:t> (30+)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Qualité</a:t>
            </a:r>
            <a:r>
              <a:rPr lang="nl-NL" sz="2000" dirty="0"/>
              <a:t> </a:t>
            </a:r>
            <a:r>
              <a:rPr lang="nl-NL" sz="2000" dirty="0" err="1"/>
              <a:t>raisonnable</a:t>
            </a:r>
            <a:r>
              <a:rPr lang="nl-NL" sz="2000" dirty="0"/>
              <a:t> </a:t>
            </a:r>
            <a:r>
              <a:rPr lang="nl-NL" sz="2000" dirty="0" err="1"/>
              <a:t>aux</a:t>
            </a:r>
            <a:r>
              <a:rPr lang="nl-NL" sz="2000" dirty="0"/>
              <a:t> segment de prix </a:t>
            </a:r>
            <a:r>
              <a:rPr lang="nl-NL" sz="2000" dirty="0" err="1"/>
              <a:t>hautes</a:t>
            </a:r>
            <a:r>
              <a:rPr lang="nl-NL" sz="2000" dirty="0"/>
              <a:t>. </a:t>
            </a:r>
            <a:r>
              <a:rPr lang="nl-NL" sz="2000" dirty="0" err="1"/>
              <a:t>Qualité</a:t>
            </a:r>
            <a:r>
              <a:rPr lang="nl-NL" sz="2000" dirty="0"/>
              <a:t> </a:t>
            </a:r>
            <a:r>
              <a:rPr lang="nl-NL" sz="2000" dirty="0" err="1"/>
              <a:t>diverses</a:t>
            </a:r>
            <a:r>
              <a:rPr lang="nl-NL" sz="2000" dirty="0"/>
              <a:t> </a:t>
            </a:r>
            <a:r>
              <a:rPr lang="nl-NL" sz="2000" dirty="0" err="1"/>
              <a:t>aux</a:t>
            </a:r>
            <a:r>
              <a:rPr lang="nl-NL" sz="2000" dirty="0"/>
              <a:t> prix bas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Souvent</a:t>
            </a:r>
            <a:r>
              <a:rPr lang="nl-NL" sz="2000" dirty="0"/>
              <a:t> </a:t>
            </a:r>
            <a:r>
              <a:rPr lang="nl-NL" sz="2000" dirty="0" err="1"/>
              <a:t>contrats</a:t>
            </a:r>
            <a:r>
              <a:rPr lang="nl-NL" sz="2000" dirty="0"/>
              <a:t> </a:t>
            </a:r>
            <a:r>
              <a:rPr lang="nl-NL" sz="2000" dirty="0" err="1"/>
              <a:t>avec</a:t>
            </a:r>
            <a:r>
              <a:rPr lang="nl-NL" sz="2000" dirty="0"/>
              <a:t> les </a:t>
            </a:r>
            <a:r>
              <a:rPr lang="nl-NL" sz="2000" dirty="0" err="1"/>
              <a:t>systèmes</a:t>
            </a:r>
            <a:r>
              <a:rPr lang="nl-NL" sz="2000" dirty="0"/>
              <a:t> de </a:t>
            </a:r>
            <a:r>
              <a:rPr lang="nl-NL" sz="2000" dirty="0" err="1"/>
              <a:t>dosage</a:t>
            </a:r>
            <a:r>
              <a:rPr lang="nl-NL" sz="2000" dirty="0"/>
              <a:t> (ne pas </a:t>
            </a:r>
            <a:r>
              <a:rPr lang="nl-NL" sz="2000" dirty="0" err="1"/>
              <a:t>automatisé</a:t>
            </a:r>
            <a:r>
              <a:rPr lang="nl-NL" sz="2000" dirty="0"/>
              <a:t>!)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De nombreux clients se plaignent des problèmes au sein de Baeten (Famille et employées)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il y a aussi des plaintes concernant la qualité et les prix</a:t>
            </a:r>
          </a:p>
          <a:p>
            <a:pPr lvl="1">
              <a:lnSpc>
                <a:spcPct val="150000"/>
              </a:lnSpc>
            </a:pPr>
            <a:endParaRPr lang="fr-FR" sz="2000" dirty="0"/>
          </a:p>
          <a:p>
            <a:pPr lvl="1">
              <a:lnSpc>
                <a:spcPct val="150000"/>
              </a:lnSpc>
            </a:pPr>
            <a:r>
              <a:rPr lang="fr-FR" sz="2000" b="1" u="sng" dirty="0"/>
              <a:t>Nous souhaitons vous aider à conquérir la clientèle de </a:t>
            </a:r>
            <a:r>
              <a:rPr lang="fr-FR" sz="2000" b="1" u="sng" dirty="0" err="1"/>
              <a:t>Vinepolis</a:t>
            </a:r>
            <a:r>
              <a:rPr lang="fr-FR" sz="2000" b="1" u="sng" dirty="0"/>
              <a:t>. Nous pensons que le moment est venu et nous avons les connaissances nécessaires pour les devancer.</a:t>
            </a:r>
            <a:endParaRPr lang="nl-NL" sz="2000" b="1" u="sng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/>
          </a:p>
          <a:p>
            <a:pPr lvl="1">
              <a:lnSpc>
                <a:spcPct val="150000"/>
              </a:lnSpc>
            </a:pPr>
            <a:endParaRPr lang="fr-FR" sz="2000" dirty="0"/>
          </a:p>
          <a:p>
            <a:pPr lvl="1">
              <a:lnSpc>
                <a:spcPct val="150000"/>
              </a:lnSpc>
            </a:pPr>
            <a:endParaRPr lang="fr-FR" sz="2000" dirty="0"/>
          </a:p>
          <a:p>
            <a:pPr lvl="2">
              <a:lnSpc>
                <a:spcPct val="150000"/>
              </a:lnSpc>
            </a:pPr>
            <a:endParaRPr lang="nl-NL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CBB5D-0814-E348-FDE6-8B5FDE5A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4CDDF4-E9C4-2DD9-26D4-64672245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943" y="354279"/>
            <a:ext cx="28575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676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846</Words>
  <Application>Microsoft Office PowerPoint</Application>
  <PresentationFormat>Grand écran</PresentationFormat>
  <Paragraphs>147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Kantoorthema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Eigenaar</dc:creator>
  <cp:lastModifiedBy>Léon Cambier</cp:lastModifiedBy>
  <cp:revision>111</cp:revision>
  <dcterms:created xsi:type="dcterms:W3CDTF">2017-06-28T19:24:30Z</dcterms:created>
  <dcterms:modified xsi:type="dcterms:W3CDTF">2025-04-22T06:45:36Z</dcterms:modified>
</cp:coreProperties>
</file>