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702" r:id="rId6"/>
    <p:sldId id="717" r:id="rId7"/>
    <p:sldId id="710" r:id="rId8"/>
    <p:sldId id="703" r:id="rId9"/>
    <p:sldId id="704" r:id="rId10"/>
    <p:sldId id="696" r:id="rId11"/>
    <p:sldId id="697" r:id="rId12"/>
    <p:sldId id="698" r:id="rId13"/>
    <p:sldId id="707" r:id="rId14"/>
    <p:sldId id="708" r:id="rId15"/>
    <p:sldId id="709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AF8D"/>
    <a:srgbClr val="8EAD8B"/>
    <a:srgbClr val="006600"/>
    <a:srgbClr val="FB35E8"/>
    <a:srgbClr val="FF00FF"/>
    <a:srgbClr val="33CCCC"/>
    <a:srgbClr val="38F841"/>
    <a:srgbClr val="D1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57" autoAdjust="0"/>
    <p:restoredTop sz="93349" autoAdjust="0"/>
  </p:normalViewPr>
  <p:slideViewPr>
    <p:cSldViewPr snapToGrid="0">
      <p:cViewPr varScale="1">
        <p:scale>
          <a:sx n="89" d="100"/>
          <a:sy n="89" d="100"/>
        </p:scale>
        <p:origin x="72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7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F738C-A6F4-4326-8C6A-05D644992EEC}" type="datetimeFigureOut">
              <a:rPr lang="fr-FR" smtClean="0"/>
              <a:t>31/01/2022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F0E4F-9CD3-4E91-A7E8-39C5115057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04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" t="-283" r="435" b="67322"/>
          <a:stretch/>
        </p:blipFill>
        <p:spPr>
          <a:xfrm>
            <a:off x="-50389" y="-30480"/>
            <a:ext cx="12181430" cy="688848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92036" y="5632927"/>
            <a:ext cx="9144000" cy="564654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fr-FR" sz="2400" kern="1200" dirty="0">
                <a:solidFill>
                  <a:srgbClr val="CDAE55"/>
                </a:solidFill>
                <a:latin typeface="Copperplate" charset="0"/>
                <a:ea typeface="Copperplate" charset="0"/>
                <a:cs typeface="Copperplat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40" y="-1016787"/>
            <a:ext cx="5873772" cy="82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72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F523-7216-4C5B-B08E-5074B914B38E}" type="datetimeFigureOut">
              <a:rPr lang="fr-FR" smtClean="0"/>
              <a:t>31/01/2022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9A8E-9DD8-424C-B161-C9FC0848DB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78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F523-7216-4C5B-B08E-5074B914B38E}" type="datetimeFigureOut">
              <a:rPr lang="fr-FR" smtClean="0"/>
              <a:t>31/01/2022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9A8E-9DD8-424C-B161-C9FC0848DB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519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F523-7216-4C5B-B08E-5074B914B38E}" type="datetimeFigureOut">
              <a:rPr lang="fr-FR" smtClean="0"/>
              <a:t>31/01/2022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9A8E-9DD8-424C-B161-C9FC0848DB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715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F523-7216-4C5B-B08E-5074B914B38E}" type="datetimeFigureOut">
              <a:rPr lang="fr-FR" smtClean="0"/>
              <a:t>31/01/2022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9A8E-9DD8-424C-B161-C9FC0848DB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626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F523-7216-4C5B-B08E-5074B914B38E}" type="datetimeFigureOut">
              <a:rPr lang="fr-FR" smtClean="0"/>
              <a:t>31/01/2022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9A8E-9DD8-424C-B161-C9FC0848DB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071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F523-7216-4C5B-B08E-5074B914B38E}" type="datetimeFigureOut">
              <a:rPr lang="fr-FR" smtClean="0"/>
              <a:t>31/01/2022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9A8E-9DD8-424C-B161-C9FC0848DB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59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" t="-283" r="435" b="67322"/>
          <a:stretch/>
        </p:blipFill>
        <p:spPr>
          <a:xfrm>
            <a:off x="-50389" y="-30480"/>
            <a:ext cx="12181430" cy="688848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68573" y="1508760"/>
            <a:ext cx="8968740" cy="381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re 8"/>
          <p:cNvSpPr>
            <a:spLocks noGrp="1"/>
          </p:cNvSpPr>
          <p:nvPr>
            <p:ph type="title" hasCustomPrompt="1"/>
          </p:nvPr>
        </p:nvSpPr>
        <p:spPr>
          <a:xfrm>
            <a:off x="2202681" y="2759983"/>
            <a:ext cx="7900525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8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19200" y="302046"/>
            <a:ext cx="10515600" cy="823070"/>
          </a:xfrm>
        </p:spPr>
        <p:txBody>
          <a:bodyPr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9200" y="1593850"/>
            <a:ext cx="10515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5971381"/>
            <a:ext cx="14287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0" r="31589" b="38046"/>
          <a:stretch/>
        </p:blipFill>
        <p:spPr>
          <a:xfrm>
            <a:off x="-3650" y="0"/>
            <a:ext cx="1082040" cy="6842760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>
            <a:off x="1059498" y="0"/>
            <a:ext cx="0" cy="68580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674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7404"/>
          <a:stretch/>
        </p:blipFill>
        <p:spPr>
          <a:xfrm>
            <a:off x="0" y="1"/>
            <a:ext cx="12192000" cy="68275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924" y="1079500"/>
            <a:ext cx="10600039" cy="50475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998220" y="1244600"/>
            <a:ext cx="10256520" cy="4668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373125" y="2607583"/>
            <a:ext cx="9559636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6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t="7478" r="81003" b="40239"/>
          <a:stretch/>
        </p:blipFill>
        <p:spPr>
          <a:xfrm>
            <a:off x="-15240" y="-21771"/>
            <a:ext cx="1005840" cy="68797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19200" y="302046"/>
            <a:ext cx="10515600" cy="823070"/>
          </a:xfrm>
        </p:spPr>
        <p:txBody>
          <a:bodyPr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9200" y="1593850"/>
            <a:ext cx="10515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5971381"/>
            <a:ext cx="14287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 userDrawn="1"/>
        </p:nvCxnSpPr>
        <p:spPr>
          <a:xfrm>
            <a:off x="998538" y="0"/>
            <a:ext cx="0" cy="68580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17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19200" y="160531"/>
            <a:ext cx="10515600" cy="823070"/>
          </a:xfrm>
        </p:spPr>
        <p:txBody>
          <a:bodyPr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9200" y="1593850"/>
            <a:ext cx="10515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855" y="6091127"/>
            <a:ext cx="14287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3"/>
          <a:srcRect t="1031" r="3924"/>
          <a:stretch/>
        </p:blipFill>
        <p:spPr>
          <a:xfrm>
            <a:off x="10805431" y="11386"/>
            <a:ext cx="1392732" cy="183200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4653" y="1108048"/>
            <a:ext cx="9009405" cy="777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4653" y="1033187"/>
            <a:ext cx="9009405" cy="2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0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F523-7216-4C5B-B08E-5074B914B38E}" type="datetimeFigureOut">
              <a:rPr lang="fr-FR" smtClean="0"/>
              <a:t>31/01/2022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9A8E-9DD8-424C-B161-C9FC0848DB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076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F523-7216-4C5B-B08E-5074B914B38E}" type="datetimeFigureOut">
              <a:rPr lang="fr-FR" smtClean="0"/>
              <a:t>31/01/2022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9A8E-9DD8-424C-B161-C9FC0848DB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27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F523-7216-4C5B-B08E-5074B914B38E}" type="datetimeFigureOut">
              <a:rPr lang="fr-FR" smtClean="0"/>
              <a:t>31/01/2022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9A8E-9DD8-424C-B161-C9FC0848DB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8889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1F523-7216-4C5B-B08E-5074B914B38E}" type="datetimeFigureOut">
              <a:rPr lang="fr-FR" smtClean="0"/>
              <a:t>31/01/2022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D9A8E-9DD8-424C-B161-C9FC0848DB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38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3" r:id="rId2"/>
    <p:sldLayoutId id="2147483650" r:id="rId3"/>
    <p:sldLayoutId id="2147483691" r:id="rId4"/>
    <p:sldLayoutId id="2147483692" r:id="rId5"/>
    <p:sldLayoutId id="214748369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azon.fr/Giffard-Fleur-Sureau-Sauvage-70/dp/B018WDVK3C/ref=sr_1_3?__mk_fr_FR=%C3%85M%C3%85%C5%BD%C3%95%C3%91&amp;dchild=1&amp;keywords=giffard&amp;qid=1626270218&amp;s=grocery&amp;sr=1-3&amp;th=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azon.fr/stores/node/19442380031?_encoding=UTF8&amp;field-lbr_brands_browse-bin=Giffard&amp;ref_=bl_dp_s_web_1944238003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azon.fr/Giffard-Fleur-Sureau-Sauvage-70/dp/B00A4EZ822/ref=sr_1_3?__mk_fr_FR=%C3%85M%C3%85%C5%BD%C3%95%C3%91&amp;dchild=1&amp;keywords=giffard&amp;qid=1626270218&amp;s=grocery&amp;sr=1-3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azon.fr/gp/product/B005QXTQME?pf_rd_r=YE8V9JXFRE8KJH7FSWNJ&amp;pf_rd_p=ed1ef413-005c-474d-837a-434c7d76d0d9&amp;pd_rd_r=a0234855-7451-4f3c-8b59-8efc4e4ed4a5&amp;pd_rd_w=3Qo4p&amp;pd_rd_wg=NXXwX&amp;ref_=pd_gw_unk&amp;th=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GIFFARD AMAZON – BRAND STORE &amp; A+ 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306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5016" y="2883551"/>
            <a:ext cx="790052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Menthe-Pastille A+ page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20995" y="4209114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50" dirty="0">
                <a:hlinkClick r:id="rId2"/>
              </a:rPr>
              <a:t>https://www.amazon.fr/Giffard-Fleur-Sureau-Sauvage-70/dp/B018WDVK3C/ref=sr_1_3?__mk_fr_FR=%</a:t>
            </a:r>
            <a:r>
              <a:rPr lang="fr-FR" sz="1050" dirty="0" smtClean="0">
                <a:hlinkClick r:id="rId2"/>
              </a:rPr>
              <a:t>C3%85M%C3%85%C5%BD%C3%95%C3%91&amp;dchild=1&amp;keywords=giffard&amp;qid=1626270218&amp;s=grocery&amp;sr=1-3&amp;th=1</a:t>
            </a:r>
            <a:endParaRPr lang="fr-FR" sz="1050" dirty="0" smtClean="0"/>
          </a:p>
          <a:p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1343301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13" y="370702"/>
            <a:ext cx="6969115" cy="57706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29168" y="4399006"/>
            <a:ext cx="4621427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MINT HAS A SECRET: MENTHE-PASTILLE</a:t>
            </a:r>
          </a:p>
          <a:p>
            <a:endParaRPr lang="fr-FR" dirty="0" smtClean="0">
              <a:solidFill>
                <a:srgbClr val="00B0F0"/>
              </a:solidFill>
            </a:endParaRPr>
          </a:p>
          <a:p>
            <a:r>
              <a:rPr lang="fr-FR" sz="1050" dirty="0" smtClean="0"/>
              <a:t>1885, Emile </a:t>
            </a:r>
            <a:r>
              <a:rPr lang="fr-FR" sz="1050" dirty="0"/>
              <a:t>Giffard </a:t>
            </a:r>
            <a:r>
              <a:rPr lang="fr-FR" sz="1050" dirty="0" err="1"/>
              <a:t>is</a:t>
            </a:r>
            <a:r>
              <a:rPr lang="fr-FR" sz="1050" dirty="0"/>
              <a:t> </a:t>
            </a:r>
            <a:r>
              <a:rPr lang="fr-FR" sz="1050" dirty="0" err="1"/>
              <a:t>pharmacist</a:t>
            </a:r>
            <a:r>
              <a:rPr lang="fr-FR" sz="1050" dirty="0"/>
              <a:t> and </a:t>
            </a:r>
            <a:r>
              <a:rPr lang="fr-FR" sz="1050" dirty="0" err="1"/>
              <a:t>herbalist</a:t>
            </a:r>
            <a:r>
              <a:rPr lang="fr-FR" sz="1050" dirty="0"/>
              <a:t> in Angers. </a:t>
            </a:r>
            <a:r>
              <a:rPr lang="fr-FR" sz="1050" dirty="0" smtClean="0"/>
              <a:t>Inventive and </a:t>
            </a:r>
            <a:r>
              <a:rPr lang="fr-FR" sz="1050" dirty="0" err="1" smtClean="0"/>
              <a:t>curious</a:t>
            </a:r>
            <a:r>
              <a:rPr lang="fr-FR" sz="1050" dirty="0" smtClean="0"/>
              <a:t>, </a:t>
            </a:r>
            <a:r>
              <a:rPr lang="fr-FR" sz="1050" dirty="0" err="1" smtClean="0"/>
              <a:t>he</a:t>
            </a:r>
            <a:r>
              <a:rPr lang="fr-FR" sz="1050" dirty="0" smtClean="0"/>
              <a:t> </a:t>
            </a:r>
            <a:r>
              <a:rPr lang="fr-FR" sz="1050" dirty="0" err="1" smtClean="0"/>
              <a:t>is</a:t>
            </a:r>
            <a:r>
              <a:rPr lang="fr-FR" sz="1050" dirty="0" smtClean="0"/>
              <a:t> </a:t>
            </a:r>
            <a:r>
              <a:rPr lang="fr-FR" sz="1050" dirty="0" err="1" smtClean="0"/>
              <a:t>studying</a:t>
            </a:r>
            <a:r>
              <a:rPr lang="fr-FR" sz="1050" dirty="0" smtClean="0"/>
              <a:t> the digestive and </a:t>
            </a:r>
            <a:r>
              <a:rPr lang="fr-FR" sz="1050" dirty="0" err="1" smtClean="0"/>
              <a:t>refreshing</a:t>
            </a:r>
            <a:r>
              <a:rPr lang="fr-FR" sz="1050" dirty="0" smtClean="0"/>
              <a:t> </a:t>
            </a:r>
            <a:r>
              <a:rPr lang="fr-FR" sz="1050" dirty="0" err="1" smtClean="0"/>
              <a:t>properties</a:t>
            </a:r>
            <a:r>
              <a:rPr lang="fr-FR" sz="1050" dirty="0" smtClean="0"/>
              <a:t> of </a:t>
            </a:r>
            <a:r>
              <a:rPr lang="fr-FR" sz="1050" dirty="0" err="1" smtClean="0"/>
              <a:t>mint</a:t>
            </a:r>
            <a:r>
              <a:rPr lang="fr-FR" sz="1050" dirty="0" smtClean="0"/>
              <a:t>. </a:t>
            </a:r>
          </a:p>
          <a:p>
            <a:r>
              <a:rPr lang="fr-FR" sz="1050" dirty="0" smtClean="0"/>
              <a:t>He selects an unique peppermint plant, « </a:t>
            </a:r>
            <a:r>
              <a:rPr lang="fr-FR" sz="1050" dirty="0" err="1" smtClean="0"/>
              <a:t>Mitcham</a:t>
            </a:r>
            <a:r>
              <a:rPr lang="fr-FR" sz="1050" dirty="0" smtClean="0"/>
              <a:t> » plant and inventes a pure and transparent </a:t>
            </a:r>
            <a:r>
              <a:rPr lang="fr-FR" sz="1050" dirty="0" err="1" smtClean="0"/>
              <a:t>mint</a:t>
            </a:r>
            <a:r>
              <a:rPr lang="fr-FR" sz="1050" dirty="0" smtClean="0"/>
              <a:t> liqueur. He baptises </a:t>
            </a:r>
            <a:r>
              <a:rPr lang="fr-FR" sz="1050" dirty="0" err="1" smtClean="0"/>
              <a:t>it</a:t>
            </a:r>
            <a:r>
              <a:rPr lang="fr-FR" sz="1050" dirty="0" smtClean="0"/>
              <a:t> MENTHE-PASTILLE.</a:t>
            </a:r>
            <a:endParaRPr lang="fr-FR" sz="1050" dirty="0"/>
          </a:p>
          <a:p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3783100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89" y="82379"/>
            <a:ext cx="5698522" cy="497565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12" y="5058033"/>
            <a:ext cx="4735627" cy="179996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717059" y="6244280"/>
            <a:ext cx="448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Here put </a:t>
            </a:r>
            <a:r>
              <a:rPr lang="fr-FR" dirty="0" err="1" smtClean="0"/>
              <a:t>your</a:t>
            </a:r>
            <a:r>
              <a:rPr lang="fr-FR" dirty="0" smtClean="0"/>
              <a:t> best </a:t>
            </a:r>
            <a:r>
              <a:rPr lang="fr-FR" dirty="0" err="1" smtClean="0"/>
              <a:t>sellers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815914" y="288324"/>
            <a:ext cx="5609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The unique </a:t>
            </a:r>
            <a:r>
              <a:rPr lang="fr-FR" dirty="0" err="1" smtClean="0"/>
              <a:t>refreshing</a:t>
            </a:r>
            <a:r>
              <a:rPr lang="fr-FR" dirty="0" smtClean="0"/>
              <a:t> power of « </a:t>
            </a:r>
            <a:r>
              <a:rPr lang="fr-FR" dirty="0" err="1" smtClean="0">
                <a:solidFill>
                  <a:srgbClr val="00B0F0"/>
                </a:solidFill>
              </a:rPr>
              <a:t>Mitcham</a:t>
            </a:r>
            <a:r>
              <a:rPr lang="fr-FR" dirty="0" smtClean="0">
                <a:solidFill>
                  <a:srgbClr val="00B0F0"/>
                </a:solidFill>
              </a:rPr>
              <a:t> » peppermint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95536" y="1124465"/>
            <a:ext cx="5609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Mint</a:t>
            </a:r>
            <a:r>
              <a:rPr lang="fr-FR" dirty="0" smtClean="0"/>
              <a:t> </a:t>
            </a:r>
            <a:r>
              <a:rPr lang="fr-FR" dirty="0" err="1" smtClean="0"/>
              <a:t>fields</a:t>
            </a:r>
            <a:r>
              <a:rPr lang="fr-FR" dirty="0" smtClean="0"/>
              <a:t> on the </a:t>
            </a:r>
            <a:r>
              <a:rPr lang="fr-FR" dirty="0" err="1" smtClean="0"/>
              <a:t>doorstep</a:t>
            </a:r>
            <a:r>
              <a:rPr lang="fr-FR" dirty="0" smtClean="0"/>
              <a:t> of Angers,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rgbClr val="00B0F0"/>
                </a:solidFill>
              </a:rPr>
              <a:t>committed</a:t>
            </a:r>
            <a:r>
              <a:rPr lang="fr-FR" dirty="0" smtClean="0">
                <a:solidFill>
                  <a:srgbClr val="00B0F0"/>
                </a:solidFill>
              </a:rPr>
              <a:t> </a:t>
            </a:r>
            <a:r>
              <a:rPr lang="fr-FR" dirty="0" err="1" smtClean="0">
                <a:solidFill>
                  <a:srgbClr val="00B0F0"/>
                </a:solidFill>
              </a:rPr>
              <a:t>farmers</a:t>
            </a:r>
            <a:r>
              <a:rPr lang="fr-FR" dirty="0" smtClean="0">
                <a:solidFill>
                  <a:srgbClr val="00B0F0"/>
                </a:solidFill>
              </a:rPr>
              <a:t>. 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815913" y="2481471"/>
            <a:ext cx="5609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Best </a:t>
            </a:r>
            <a:r>
              <a:rPr lang="fr-FR" dirty="0" err="1" smtClean="0"/>
              <a:t>enjoyed</a:t>
            </a:r>
            <a:r>
              <a:rPr lang="fr-FR" dirty="0" smtClean="0"/>
              <a:t> as a long drink </a:t>
            </a:r>
            <a:r>
              <a:rPr lang="fr-FR" dirty="0" err="1" smtClean="0"/>
              <a:t>with</a:t>
            </a:r>
            <a:r>
              <a:rPr lang="fr-FR" dirty="0" smtClean="0"/>
              <a:t> tonic, soda water or pure over </a:t>
            </a:r>
            <a:r>
              <a:rPr lang="fr-FR" dirty="0" err="1" smtClean="0"/>
              <a:t>ice</a:t>
            </a:r>
            <a:r>
              <a:rPr lang="fr-FR" dirty="0" smtClean="0"/>
              <a:t>.</a:t>
            </a:r>
          </a:p>
          <a:p>
            <a:endParaRPr lang="fr-FR" dirty="0">
              <a:solidFill>
                <a:srgbClr val="00B0F0"/>
              </a:solidFill>
            </a:endParaRPr>
          </a:p>
          <a:p>
            <a:endParaRPr lang="fr-FR" dirty="0" smtClean="0">
              <a:solidFill>
                <a:srgbClr val="00B0F0"/>
              </a:solidFill>
            </a:endParaRPr>
          </a:p>
          <a:p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680887" y="3958799"/>
            <a:ext cx="5609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</a:t>
            </a:r>
            <a:r>
              <a:rPr lang="fr-FR" dirty="0" err="1" smtClean="0"/>
              <a:t>family</a:t>
            </a:r>
            <a:r>
              <a:rPr lang="fr-FR" dirty="0" smtClean="0"/>
              <a:t> </a:t>
            </a:r>
            <a:r>
              <a:rPr lang="fr-FR" dirty="0" err="1" smtClean="0"/>
              <a:t>recipe</a:t>
            </a:r>
            <a:r>
              <a:rPr lang="fr-FR" dirty="0" smtClean="0"/>
              <a:t> </a:t>
            </a:r>
            <a:r>
              <a:rPr lang="fr-FR" dirty="0" err="1" smtClean="0"/>
              <a:t>produced</a:t>
            </a:r>
            <a:r>
              <a:rPr lang="fr-FR" dirty="0" smtClean="0"/>
              <a:t> in Angers, France </a:t>
            </a:r>
            <a:r>
              <a:rPr lang="fr-FR" dirty="0" err="1" smtClean="0">
                <a:solidFill>
                  <a:srgbClr val="00B0F0"/>
                </a:solidFill>
              </a:rPr>
              <a:t>since</a:t>
            </a:r>
            <a:r>
              <a:rPr lang="fr-FR" dirty="0" smtClean="0">
                <a:solidFill>
                  <a:srgbClr val="00B0F0"/>
                </a:solidFill>
              </a:rPr>
              <a:t> 5  </a:t>
            </a:r>
            <a:r>
              <a:rPr lang="fr-FR" dirty="0" err="1" smtClean="0">
                <a:solidFill>
                  <a:srgbClr val="00B0F0"/>
                </a:solidFill>
              </a:rPr>
              <a:t>generations</a:t>
            </a:r>
            <a:r>
              <a:rPr lang="fr-FR" dirty="0" smtClean="0">
                <a:solidFill>
                  <a:srgbClr val="00B0F0"/>
                </a:solidFill>
              </a:rPr>
              <a:t>. </a:t>
            </a:r>
            <a:endParaRPr lang="fr-F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38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56692" y="2521086"/>
            <a:ext cx="790052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BRAND STORE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32670" y="417006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2"/>
              </a:rPr>
              <a:t>https://www.amazon.fr/stores/node/19442380031?_encoding=UTF8&amp;field-lbr_brands_browse-bin=Giffard&amp;ref_=</a:t>
            </a:r>
            <a:r>
              <a:rPr lang="fr-FR" dirty="0" smtClean="0">
                <a:hlinkClick r:id="rId2"/>
              </a:rPr>
              <a:t>bl_dp_s_web_19442380031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9942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57" y="0"/>
            <a:ext cx="6433748" cy="34559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2850" y="3604745"/>
            <a:ext cx="768484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It all began during the very hot summer of 1885</a:t>
            </a:r>
            <a:r>
              <a:rPr lang="en-US" sz="1200" dirty="0" smtClean="0"/>
              <a:t>…</a:t>
            </a:r>
          </a:p>
          <a:p>
            <a:r>
              <a:rPr lang="en-US" sz="1200" dirty="0"/>
              <a:t>At that time, </a:t>
            </a:r>
            <a:r>
              <a:rPr lang="en-US" sz="1200" dirty="0" err="1"/>
              <a:t>Émile</a:t>
            </a:r>
            <a:r>
              <a:rPr lang="en-US" sz="1200" dirty="0"/>
              <a:t> Giffard was a </a:t>
            </a:r>
            <a:r>
              <a:rPr lang="en-US" sz="1200" dirty="0" smtClean="0"/>
              <a:t>pharmacist living </a:t>
            </a:r>
            <a:r>
              <a:rPr lang="en-US" sz="1200" dirty="0"/>
              <a:t>in Angers (Val de Loire).</a:t>
            </a:r>
          </a:p>
          <a:p>
            <a:endParaRPr lang="en-US" sz="1200" dirty="0"/>
          </a:p>
          <a:p>
            <a:r>
              <a:rPr lang="en-US" sz="1200" dirty="0"/>
              <a:t>He had an inventive, </a:t>
            </a:r>
            <a:r>
              <a:rPr lang="en-US" sz="1200" dirty="0" smtClean="0"/>
              <a:t>curious </a:t>
            </a:r>
            <a:r>
              <a:rPr lang="en-US" sz="1200" dirty="0"/>
              <a:t>mind, and was a gourmet as well. He took an interest in the digestive and refreshing properties of mint, and ended up concocting a pure, clear and refined white mint liqueur which he promptly put to the test by offering the guests at the Grand Hotel a sip of his cordial as a relief against the heat wave.</a:t>
            </a:r>
          </a:p>
          <a:p>
            <a:endParaRPr lang="en-US" sz="1200" dirty="0"/>
          </a:p>
          <a:p>
            <a:r>
              <a:rPr lang="en-US" sz="1200" dirty="0"/>
              <a:t>Having found instant success, </a:t>
            </a:r>
            <a:r>
              <a:rPr lang="en-US" sz="1200" dirty="0" err="1"/>
              <a:t>Émile</a:t>
            </a:r>
            <a:r>
              <a:rPr lang="en-US" sz="1200" dirty="0"/>
              <a:t> turned his pharmacy into a distillery and named </a:t>
            </a:r>
            <a:r>
              <a:rPr lang="en-US" sz="1200" dirty="0" smtClean="0"/>
              <a:t>his </a:t>
            </a:r>
            <a:r>
              <a:rPr lang="en-US" sz="1200" dirty="0"/>
              <a:t>liqueur </a:t>
            </a:r>
            <a:r>
              <a:rPr lang="en-US" sz="1200" dirty="0" smtClean="0"/>
              <a:t>Menthe-Pastille, </a:t>
            </a:r>
            <a:r>
              <a:rPr lang="en-US" sz="1200" dirty="0"/>
              <a:t>in reference to the tiny mint sweets that were all the rage in those days.</a:t>
            </a:r>
          </a:p>
          <a:p>
            <a:endParaRPr lang="en-US" sz="1200" dirty="0"/>
          </a:p>
          <a:p>
            <a:r>
              <a:rPr lang="en-US" sz="1200" dirty="0"/>
              <a:t>Five generations later, the family business still bears the GIFFARD name </a:t>
            </a:r>
            <a:r>
              <a:rPr lang="fr-FR" sz="1200" dirty="0" smtClean="0"/>
              <a:t>and </a:t>
            </a:r>
            <a:r>
              <a:rPr lang="fr-FR" sz="1200" dirty="0" err="1" smtClean="0"/>
              <a:t>produces</a:t>
            </a:r>
            <a:r>
              <a:rPr lang="fr-FR" sz="1200" dirty="0" smtClean="0"/>
              <a:t> on top of Menthe-Pastille, 60 liqueurs &amp; 90 </a:t>
            </a:r>
            <a:r>
              <a:rPr lang="fr-FR" sz="1200" dirty="0" err="1" smtClean="0"/>
              <a:t>syrups</a:t>
            </a:r>
            <a:r>
              <a:rPr lang="fr-FR" sz="1200" dirty="0" smtClean="0"/>
              <a:t> </a:t>
            </a:r>
            <a:r>
              <a:rPr lang="fr-FR" sz="1200" dirty="0" err="1" smtClean="0"/>
              <a:t>used</a:t>
            </a:r>
            <a:r>
              <a:rPr lang="fr-FR" sz="1200" dirty="0" smtClean="0"/>
              <a:t> in the cocktails of the top bartenders </a:t>
            </a:r>
            <a:r>
              <a:rPr lang="fr-FR" sz="1200" dirty="0" err="1" smtClean="0"/>
              <a:t>around</a:t>
            </a:r>
            <a:r>
              <a:rPr lang="fr-FR" sz="1200" dirty="0" smtClean="0"/>
              <a:t> the world. Giffard, </a:t>
            </a:r>
            <a:r>
              <a:rPr lang="fr-FR" sz="1200" dirty="0" err="1" smtClean="0"/>
              <a:t>it</a:t>
            </a:r>
            <a:r>
              <a:rPr lang="fr-FR" sz="1200" dirty="0" smtClean="0"/>
              <a:t> </a:t>
            </a:r>
            <a:r>
              <a:rPr lang="fr-FR" sz="1200" dirty="0" err="1" smtClean="0"/>
              <a:t>is</a:t>
            </a:r>
            <a:r>
              <a:rPr lang="fr-FR" sz="1200" dirty="0" smtClean="0"/>
              <a:t> as well </a:t>
            </a:r>
            <a:r>
              <a:rPr lang="fr-FR" sz="1200" dirty="0" err="1" smtClean="0"/>
              <a:t>strong</a:t>
            </a:r>
            <a:r>
              <a:rPr lang="fr-FR" sz="1200" dirty="0" smtClean="0"/>
              <a:t> environnemental values: from the </a:t>
            </a:r>
            <a:r>
              <a:rPr lang="fr-FR" sz="1200" dirty="0" err="1" smtClean="0"/>
              <a:t>start</a:t>
            </a:r>
            <a:r>
              <a:rPr lang="fr-FR" sz="1200" dirty="0" smtClean="0"/>
              <a:t>, plants are the source of inspiration.</a:t>
            </a:r>
            <a:r>
              <a:rPr lang="en-US" sz="1200" dirty="0"/>
              <a:t> </a:t>
            </a:r>
            <a:r>
              <a:rPr lang="en-US" sz="1200" dirty="0" smtClean="0"/>
              <a:t>La Maison Giffard finds </a:t>
            </a:r>
            <a:r>
              <a:rPr lang="en-US" sz="1200" dirty="0"/>
              <a:t>the best varieties of plants and fruits to extract their rich </a:t>
            </a:r>
            <a:r>
              <a:rPr lang="en-US" sz="1200" dirty="0" err="1"/>
              <a:t>flavours</a:t>
            </a:r>
            <a:r>
              <a:rPr lang="en-US" sz="1200" dirty="0" smtClean="0"/>
              <a:t>.</a:t>
            </a:r>
          </a:p>
          <a:p>
            <a:endParaRPr lang="en-US" sz="1200" dirty="0" smtClean="0"/>
          </a:p>
          <a:p>
            <a:r>
              <a:rPr lang="en-US" sz="1200" i="1" dirty="0" smtClean="0"/>
              <a:t>[Option </a:t>
            </a:r>
            <a:r>
              <a:rPr lang="en-US" sz="1200" i="1" dirty="0"/>
              <a:t>Sustainable Development has always been in the heart of </a:t>
            </a:r>
            <a:r>
              <a:rPr lang="en-US" sz="1200" i="1" dirty="0" smtClean="0"/>
              <a:t>Giffard </a:t>
            </a:r>
            <a:r>
              <a:rPr lang="en-US" sz="1200" i="1" dirty="0"/>
              <a:t>culture: Respecting human and environmental values, and searching permanently for quality since the origin, ensure </a:t>
            </a:r>
            <a:r>
              <a:rPr lang="en-US" sz="1200" i="1" dirty="0" smtClean="0"/>
              <a:t>their </a:t>
            </a:r>
            <a:r>
              <a:rPr lang="en-US" sz="1200" i="1" dirty="0"/>
              <a:t>sustainability. </a:t>
            </a:r>
            <a:r>
              <a:rPr lang="en-US" sz="1200" i="1" dirty="0" smtClean="0"/>
              <a:t> ]</a:t>
            </a:r>
            <a:endParaRPr lang="fr-FR" sz="1200" i="1" dirty="0"/>
          </a:p>
          <a:p>
            <a:endParaRPr lang="en-US" sz="1200" dirty="0"/>
          </a:p>
          <a:p>
            <a:endParaRPr lang="fr-FR" sz="1200" dirty="0"/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952903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5016" y="2883551"/>
            <a:ext cx="790052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Liqueurs A+ page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20995" y="4209114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50" dirty="0">
                <a:hlinkClick r:id="rId2"/>
              </a:rPr>
              <a:t>https://www.amazon.fr/Giffard-Fleur-Sureau-Sauvage-70/dp/B00A4EZ822/ref=sr_1_3?__mk_fr_FR=%</a:t>
            </a:r>
            <a:r>
              <a:rPr lang="fr-FR" sz="1050" dirty="0" smtClean="0">
                <a:hlinkClick r:id="rId2"/>
              </a:rPr>
              <a:t>C3%85M%C3%85%C5%BD%C3%95%C3%91&amp;dchild=1&amp;keywords=giffard&amp;qid=1626270218&amp;s=grocery&amp;sr=1-3</a:t>
            </a:r>
            <a:endParaRPr lang="fr-FR" sz="1050" dirty="0" smtClean="0"/>
          </a:p>
          <a:p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1074068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0" y="284642"/>
            <a:ext cx="7199968" cy="605437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62335" y="2388973"/>
            <a:ext cx="41601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LIQUEURS &amp; CREMES DE FRUITS</a:t>
            </a:r>
          </a:p>
          <a:p>
            <a:endParaRPr lang="fr-FR" sz="1400" b="1" dirty="0"/>
          </a:p>
          <a:p>
            <a:r>
              <a:rPr lang="en-US" sz="1400" dirty="0" smtClean="0"/>
              <a:t>A range of liqueurs &amp; crèmes de fruits created for professional bartenders and amateur cocktails lovers looking for taste. Authentic </a:t>
            </a:r>
            <a:r>
              <a:rPr lang="en-US" sz="1400" dirty="0" err="1" smtClean="0"/>
              <a:t>flavours</a:t>
            </a:r>
            <a:r>
              <a:rPr lang="en-US" sz="1400" dirty="0" smtClean="0"/>
              <a:t> and close to the fruit taste, to use in cocktails or with wine. </a:t>
            </a:r>
          </a:p>
          <a:p>
            <a:endParaRPr lang="en-US" sz="1400" dirty="0"/>
          </a:p>
          <a:p>
            <a:r>
              <a:rPr lang="en-US" sz="1400" dirty="0" smtClean="0"/>
              <a:t>From must-have bar ingredients like Crème de Cassis, Blue </a:t>
            </a:r>
            <a:r>
              <a:rPr lang="en-US" sz="1400" dirty="0" err="1" smtClean="0"/>
              <a:t>Curaçao</a:t>
            </a:r>
            <a:r>
              <a:rPr lang="en-US" sz="1400" dirty="0" smtClean="0"/>
              <a:t>, Triple Sec … to more original </a:t>
            </a:r>
            <a:r>
              <a:rPr lang="en-US" sz="1400" dirty="0" err="1" smtClean="0"/>
              <a:t>flavours</a:t>
            </a:r>
            <a:r>
              <a:rPr lang="en-US" sz="1400" dirty="0" smtClean="0"/>
              <a:t> such as Wild Elderflower, Pink Grapefruit, Rhubarb or William Pear. </a:t>
            </a:r>
            <a:r>
              <a:rPr lang="en-US" sz="1400" dirty="0" smtClean="0">
                <a:solidFill>
                  <a:schemeClr val="accent2"/>
                </a:solidFill>
              </a:rPr>
              <a:t>[to be adapted with your </a:t>
            </a:r>
            <a:r>
              <a:rPr lang="en-US" sz="1400" dirty="0" err="1" smtClean="0">
                <a:solidFill>
                  <a:schemeClr val="accent2"/>
                </a:solidFill>
              </a:rPr>
              <a:t>flavours</a:t>
            </a:r>
            <a:r>
              <a:rPr lang="en-US" sz="1400" dirty="0" smtClean="0">
                <a:solidFill>
                  <a:schemeClr val="accent2"/>
                </a:solidFill>
              </a:rPr>
              <a:t>]</a:t>
            </a:r>
            <a:r>
              <a:rPr lang="en-US" sz="1400" dirty="0"/>
              <a:t/>
            </a:r>
            <a:br>
              <a:rPr lang="en-US" sz="1400" dirty="0"/>
            </a:br>
            <a:endParaRPr lang="fr-FR" sz="1400" b="1" dirty="0" smtClean="0"/>
          </a:p>
          <a:p>
            <a:endParaRPr lang="fr-FR" sz="1400" b="1" dirty="0"/>
          </a:p>
          <a:p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877225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40" y="197708"/>
            <a:ext cx="7838302" cy="59353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7383" y="380654"/>
            <a:ext cx="4736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Renowned French </a:t>
            </a:r>
            <a:r>
              <a:rPr lang="en-US" sz="1400" b="1" dirty="0" err="1" smtClean="0"/>
              <a:t>Liquorist</a:t>
            </a:r>
            <a:r>
              <a:rPr lang="en-US" sz="1400" dirty="0" smtClean="0"/>
              <a:t>, producing fruits &amp; plants liqueurs. The family company continues generation after generation to create new </a:t>
            </a:r>
            <a:r>
              <a:rPr lang="en-US" sz="1400" dirty="0" err="1" smtClean="0"/>
              <a:t>flavours</a:t>
            </a:r>
            <a:r>
              <a:rPr lang="en-US" sz="1400" dirty="0" smtClean="0"/>
              <a:t> of liqueurs and syrups in Angers.</a:t>
            </a:r>
            <a:endParaRPr lang="fr-FR" sz="1400" dirty="0"/>
          </a:p>
        </p:txBody>
      </p:sp>
      <p:sp>
        <p:nvSpPr>
          <p:cNvPr id="4" name="Rectangle 3"/>
          <p:cNvSpPr/>
          <p:nvPr/>
        </p:nvSpPr>
        <p:spPr>
          <a:xfrm>
            <a:off x="6882405" y="2641253"/>
            <a:ext cx="53634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Trade secret: recipes, know-how and strong environmental commitment</a:t>
            </a:r>
          </a:p>
          <a:p>
            <a:r>
              <a:rPr lang="en-US" sz="1400" dirty="0" smtClean="0"/>
              <a:t>Selecting fruits, maceration, pressing, blending, filtration, bottling, control … the requirements for quality. </a:t>
            </a:r>
          </a:p>
          <a:p>
            <a:r>
              <a:rPr lang="fr-FR" sz="1400" dirty="0" smtClean="0"/>
              <a:t>Plants are Giffard source of inspiration: recipes are </a:t>
            </a:r>
            <a:r>
              <a:rPr lang="fr-FR" sz="1400" dirty="0" err="1" smtClean="0"/>
              <a:t>created</a:t>
            </a:r>
            <a:r>
              <a:rPr lang="fr-FR" sz="1400" dirty="0" smtClean="0"/>
              <a:t> </a:t>
            </a:r>
            <a:r>
              <a:rPr lang="en-GB" sz="1400" dirty="0" smtClean="0"/>
              <a:t>with the best </a:t>
            </a:r>
            <a:r>
              <a:rPr lang="en-GB" sz="1400" dirty="0"/>
              <a:t>varieties of plants and fruits, </a:t>
            </a:r>
            <a:r>
              <a:rPr lang="en-GB" sz="1400" dirty="0" smtClean="0"/>
              <a:t>and supplied most locally as possible. 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7323438" y="5494638"/>
            <a:ext cx="448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Here put </a:t>
            </a:r>
            <a:r>
              <a:rPr lang="fr-FR" dirty="0" err="1" smtClean="0"/>
              <a:t>your</a:t>
            </a:r>
            <a:r>
              <a:rPr lang="fr-FR" dirty="0" smtClean="0"/>
              <a:t> best </a:t>
            </a:r>
            <a:r>
              <a:rPr lang="fr-FR" dirty="0" err="1" smtClean="0"/>
              <a:t>sellers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4117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5016" y="2883551"/>
            <a:ext cx="790052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Syrups A+ page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20995" y="4209114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50" dirty="0">
                <a:hlinkClick r:id="rId2"/>
              </a:rPr>
              <a:t>https://www.amazon.fr/gp/product/B005QXTQME?pf_rd_r=YE8V9JXFRE8KJH7FSWNJ&amp;pf_rd_p=ed1ef413-005c-474d-837a-434c7d76d0d9&amp;pd_rd_r=a0234855-7451-4f3c-8b59-8efc4e4ed4a5&amp;pd_rd_w=3Qo4p&amp;pd_rd_wg=NXXwX&amp;ref_=</a:t>
            </a:r>
            <a:r>
              <a:rPr lang="fr-FR" sz="1050" dirty="0" smtClean="0">
                <a:hlinkClick r:id="rId2"/>
              </a:rPr>
              <a:t>pd_gw_unk&amp;th=1</a:t>
            </a:r>
            <a:endParaRPr lang="fr-FR" sz="1050" dirty="0" smtClean="0"/>
          </a:p>
          <a:p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4008924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39" y="378941"/>
            <a:ext cx="6663083" cy="605069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562335" y="2388973"/>
            <a:ext cx="416010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SYRUPS</a:t>
            </a:r>
          </a:p>
          <a:p>
            <a:endParaRPr lang="fr-FR" sz="1400" b="1" dirty="0"/>
          </a:p>
          <a:p>
            <a:r>
              <a:rPr lang="en-US" sz="1400" dirty="0"/>
              <a:t>A very large range of pure sugar, </a:t>
            </a:r>
            <a:r>
              <a:rPr lang="en-US" sz="1400" dirty="0" smtClean="0"/>
              <a:t>highly </a:t>
            </a:r>
            <a:r>
              <a:rPr lang="en-US" sz="1400" dirty="0" err="1" smtClean="0"/>
              <a:t>flavoured</a:t>
            </a:r>
            <a:r>
              <a:rPr lang="en-US" sz="1400" dirty="0" smtClean="0"/>
              <a:t>, concentrated </a:t>
            </a:r>
            <a:r>
              <a:rPr lang="en-US" sz="1400" dirty="0"/>
              <a:t>and </a:t>
            </a:r>
            <a:r>
              <a:rPr lang="en-US" sz="1400" dirty="0" err="1"/>
              <a:t>colourful</a:t>
            </a:r>
            <a:r>
              <a:rPr lang="en-US" sz="1400" dirty="0"/>
              <a:t> </a:t>
            </a:r>
            <a:r>
              <a:rPr lang="en-US" sz="1400" dirty="0" smtClean="0"/>
              <a:t>syrups, which </a:t>
            </a:r>
            <a:r>
              <a:rPr lang="en-US" sz="1400" dirty="0"/>
              <a:t>have been pasteurized to ensure a perfect preservation.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Authentic </a:t>
            </a:r>
            <a:r>
              <a:rPr lang="en-US" sz="1400" dirty="0" err="1" smtClean="0"/>
              <a:t>flavours</a:t>
            </a:r>
            <a:r>
              <a:rPr lang="en-US" sz="1400" dirty="0" smtClean="0"/>
              <a:t>, close to the fruit taste, to be used to create delicious non-alcoholic drinks or to give an indulgent and original touch to cocktails and beers.</a:t>
            </a:r>
          </a:p>
          <a:p>
            <a:r>
              <a:rPr lang="en-US" sz="1400" dirty="0" smtClean="0"/>
              <a:t>They are also perfect for coffees, smoothies, milkshakes and desserts!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Elderflower, Grenadine, Strawberries, Rose, Caramel, </a:t>
            </a:r>
            <a:r>
              <a:rPr lang="en-US" sz="1400" dirty="0" err="1" smtClean="0"/>
              <a:t>Chesnut</a:t>
            </a:r>
            <a:r>
              <a:rPr lang="en-US" sz="1400" dirty="0"/>
              <a:t> </a:t>
            </a:r>
            <a:r>
              <a:rPr lang="en-US" sz="1400" dirty="0" smtClean="0">
                <a:solidFill>
                  <a:schemeClr val="accent2"/>
                </a:solidFill>
              </a:rPr>
              <a:t>[to be adapted with your </a:t>
            </a:r>
            <a:r>
              <a:rPr lang="en-US" sz="1400" dirty="0" err="1" smtClean="0">
                <a:solidFill>
                  <a:schemeClr val="accent2"/>
                </a:solidFill>
              </a:rPr>
              <a:t>flavours</a:t>
            </a:r>
            <a:r>
              <a:rPr lang="en-US" sz="1400" dirty="0" smtClean="0">
                <a:solidFill>
                  <a:schemeClr val="accent2"/>
                </a:solidFill>
              </a:rPr>
              <a:t>] </a:t>
            </a:r>
            <a:r>
              <a:rPr lang="en-US" sz="1400" dirty="0" smtClean="0"/>
              <a:t>… There are some for all palates and all seasons!</a:t>
            </a:r>
            <a:endParaRPr lang="en-US" sz="1400" dirty="0"/>
          </a:p>
          <a:p>
            <a:r>
              <a:rPr lang="en-US" sz="1400" dirty="0"/>
              <a:t/>
            </a:r>
            <a:br>
              <a:rPr lang="en-US" sz="1400" dirty="0"/>
            </a:br>
            <a:endParaRPr lang="fr-FR" sz="1400" b="1" dirty="0" smtClean="0"/>
          </a:p>
          <a:p>
            <a:endParaRPr lang="fr-FR" sz="1400" b="1" dirty="0"/>
          </a:p>
          <a:p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69965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658"/>
            <a:ext cx="6857383" cy="61165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7383" y="380654"/>
            <a:ext cx="4736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Renowned French </a:t>
            </a:r>
            <a:r>
              <a:rPr lang="en-US" sz="1400" b="1" dirty="0" err="1" smtClean="0"/>
              <a:t>Liquorist</a:t>
            </a:r>
            <a:r>
              <a:rPr lang="en-US" sz="1400" dirty="0" smtClean="0"/>
              <a:t>, producing liqueurs and syrups. The </a:t>
            </a:r>
            <a:r>
              <a:rPr lang="en-US" sz="1400" dirty="0"/>
              <a:t>family company continues generation after generation to create new </a:t>
            </a:r>
            <a:r>
              <a:rPr lang="en-US" sz="1400" dirty="0" err="1" smtClean="0"/>
              <a:t>flavours</a:t>
            </a:r>
            <a:r>
              <a:rPr lang="en-US" sz="1400" dirty="0" smtClean="0"/>
              <a:t> in </a:t>
            </a:r>
            <a:r>
              <a:rPr lang="en-US" sz="1400" dirty="0"/>
              <a:t>Angers.</a:t>
            </a:r>
            <a:endParaRPr lang="fr-FR" sz="1400" dirty="0"/>
          </a:p>
        </p:txBody>
      </p:sp>
      <p:sp>
        <p:nvSpPr>
          <p:cNvPr id="4" name="Rectangle 3"/>
          <p:cNvSpPr/>
          <p:nvPr/>
        </p:nvSpPr>
        <p:spPr>
          <a:xfrm>
            <a:off x="7026259" y="4157704"/>
            <a:ext cx="473675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VARIOUS APPLICATIONS</a:t>
            </a:r>
            <a:endParaRPr lang="en-US" sz="1400" dirty="0" smtClean="0"/>
          </a:p>
          <a:p>
            <a:r>
              <a:rPr lang="en-US" sz="1400" dirty="0" smtClean="0"/>
              <a:t>Cocktails &amp; Aperitifs</a:t>
            </a:r>
          </a:p>
          <a:p>
            <a:r>
              <a:rPr lang="en-US" sz="1200" dirty="0" smtClean="0"/>
              <a:t>Wine, Beer, Cocktail, </a:t>
            </a:r>
            <a:r>
              <a:rPr lang="en-US" sz="1200" dirty="0" err="1" smtClean="0"/>
              <a:t>Mocktail</a:t>
            </a:r>
            <a:r>
              <a:rPr lang="en-US" sz="1200" dirty="0" smtClean="0"/>
              <a:t> …</a:t>
            </a:r>
          </a:p>
          <a:p>
            <a:endParaRPr lang="en-US" sz="1400" dirty="0"/>
          </a:p>
          <a:p>
            <a:r>
              <a:rPr lang="en-US" sz="1400" dirty="0" smtClean="0"/>
              <a:t>Non-alcoholic drinks</a:t>
            </a:r>
          </a:p>
          <a:p>
            <a:r>
              <a:rPr lang="en-US" sz="1200" dirty="0" smtClean="0"/>
              <a:t>With water, Ice Tea, Lemonade, Smoothie, Milkshake …</a:t>
            </a:r>
          </a:p>
          <a:p>
            <a:endParaRPr lang="en-US" sz="1400" dirty="0"/>
          </a:p>
          <a:p>
            <a:r>
              <a:rPr lang="en-US" sz="1400" dirty="0" smtClean="0"/>
              <a:t>Hot drinks</a:t>
            </a:r>
          </a:p>
          <a:p>
            <a:r>
              <a:rPr lang="en-US" sz="1200" dirty="0" smtClean="0"/>
              <a:t>Coffee, Latte, Chocolate, Tea, Infusion …</a:t>
            </a:r>
          </a:p>
          <a:p>
            <a:endParaRPr lang="en-US" sz="1200" dirty="0"/>
          </a:p>
          <a:p>
            <a:r>
              <a:rPr lang="en-US" sz="1400" dirty="0" smtClean="0"/>
              <a:t>Cooking</a:t>
            </a:r>
          </a:p>
          <a:p>
            <a:r>
              <a:rPr lang="en-US" sz="1200" dirty="0" smtClean="0"/>
              <a:t>Dessert, Coating, </a:t>
            </a:r>
            <a:r>
              <a:rPr lang="en-US" sz="1200" dirty="0" err="1"/>
              <a:t>G</a:t>
            </a:r>
            <a:r>
              <a:rPr lang="en-US" sz="1200" dirty="0" err="1" smtClean="0"/>
              <a:t>ranita</a:t>
            </a:r>
            <a:r>
              <a:rPr lang="en-US" sz="1200" dirty="0" smtClean="0"/>
              <a:t>, Chantilly cream, Meringue, Salad dressing … </a:t>
            </a:r>
            <a:endParaRPr lang="fr-FR" sz="1200" dirty="0"/>
          </a:p>
        </p:txBody>
      </p:sp>
      <p:sp>
        <p:nvSpPr>
          <p:cNvPr id="5" name="Rectangle 4"/>
          <p:cNvSpPr/>
          <p:nvPr/>
        </p:nvSpPr>
        <p:spPr>
          <a:xfrm>
            <a:off x="6968593" y="1782624"/>
            <a:ext cx="53634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Trade secret: recipes, know-how and strong environmental commitment</a:t>
            </a:r>
          </a:p>
          <a:p>
            <a:r>
              <a:rPr lang="en-US" sz="1400" dirty="0" smtClean="0"/>
              <a:t>Syrups are produced closed to Angers, in a eco-built production site in harmony with the company values and in resonance with its products: taste, quality, and respect for nature. </a:t>
            </a:r>
          </a:p>
          <a:p>
            <a:r>
              <a:rPr lang="en-US" sz="1400" dirty="0" smtClean="0"/>
              <a:t>The syrups, 100% pure sugar from North of France sugar beets, are made from concentrated fruit juices and rigorously selected plants or spices extracts. Hot bottling pasteurization ensures their preservation.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802910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29F450BD0C9A4BA0A1830B2EB16DE5" ma:contentTypeVersion="7" ma:contentTypeDescription="Crée un document." ma:contentTypeScope="" ma:versionID="c5de1bf4eee4c09d555e21896388084a">
  <xsd:schema xmlns:xsd="http://www.w3.org/2001/XMLSchema" xmlns:xs="http://www.w3.org/2001/XMLSchema" xmlns:p="http://schemas.microsoft.com/office/2006/metadata/properties" xmlns:ns2="73bd70f0-b698-46d3-a920-0f249ecff72a" targetNamespace="http://schemas.microsoft.com/office/2006/metadata/properties" ma:root="true" ma:fieldsID="14a399e53557856308f98f5703b50f16" ns2:_="">
    <xsd:import namespace="73bd70f0-b698-46d3-a920-0f249ecff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bd70f0-b698-46d3-a920-0f249ecff7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96D871-289A-47B9-B34E-BB49059BC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bd70f0-b698-46d3-a920-0f249ecff7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230DCE-F90A-436D-8CFC-AD24CFCEEEE8}">
  <ds:schemaRefs>
    <ds:schemaRef ds:uri="http://schemas.openxmlformats.org/package/2006/metadata/core-properties"/>
    <ds:schemaRef ds:uri="73bd70f0-b698-46d3-a920-0f249ecff72a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CAFDE92-4C80-4E9E-A9EF-2D15419995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101872</TotalTime>
  <Words>806</Words>
  <Application>Microsoft Office PowerPoint</Application>
  <PresentationFormat>Grand écran</PresentationFormat>
  <Paragraphs>65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Copperplate</vt:lpstr>
      <vt:lpstr>Thème Office</vt:lpstr>
      <vt:lpstr>Présentation PowerPoint</vt:lpstr>
      <vt:lpstr>BRAND STORE</vt:lpstr>
      <vt:lpstr>Présentation PowerPoint</vt:lpstr>
      <vt:lpstr>Liqueurs A+ page</vt:lpstr>
      <vt:lpstr>Présentation PowerPoint</vt:lpstr>
      <vt:lpstr>Présentation PowerPoint</vt:lpstr>
      <vt:lpstr>Syrups A+ page</vt:lpstr>
      <vt:lpstr>Présentation PowerPoint</vt:lpstr>
      <vt:lpstr>Présentation PowerPoint</vt:lpstr>
      <vt:lpstr>Menthe-Pastille A+ page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BURGEVIN</dc:creator>
  <cp:lastModifiedBy>Compte Microsoft</cp:lastModifiedBy>
  <cp:revision>1218</cp:revision>
  <dcterms:created xsi:type="dcterms:W3CDTF">2017-08-23T12:03:54Z</dcterms:created>
  <dcterms:modified xsi:type="dcterms:W3CDTF">2022-01-31T10:34:59Z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0x0101003D29F450BD0C9A4BA0A1830B2EB16DE5</vt:lpwstr>
  </property>
</Properties>
</file>