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5EF5B-3F32-4107-BB3B-31B17E149ADF}" type="datetimeFigureOut">
              <a:rPr lang="fr-BE" smtClean="0"/>
              <a:t>28/01/2016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B6099-E1E2-4EB8-A75F-AAAFEBEA601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781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6099-E1E2-4EB8-A75F-AAAFEBEA6010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627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DA0-3082-4609-BD01-D418429E2F17}" type="datetimeFigureOut">
              <a:rPr lang="fr-BE" smtClean="0"/>
              <a:t>28/01/2016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CBA-1A01-4FDC-AB00-538E9AEA3F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110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DA0-3082-4609-BD01-D418429E2F17}" type="datetimeFigureOut">
              <a:rPr lang="fr-BE" smtClean="0"/>
              <a:t>28/01/2016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CBA-1A01-4FDC-AB00-538E9AEA3F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487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DA0-3082-4609-BD01-D418429E2F17}" type="datetimeFigureOut">
              <a:rPr lang="fr-BE" smtClean="0"/>
              <a:t>28/01/2016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CBA-1A01-4FDC-AB00-538E9AEA3F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155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DA0-3082-4609-BD01-D418429E2F17}" type="datetimeFigureOut">
              <a:rPr lang="fr-BE" smtClean="0"/>
              <a:t>28/01/2016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CBA-1A01-4FDC-AB00-538E9AEA3F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376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DA0-3082-4609-BD01-D418429E2F17}" type="datetimeFigureOut">
              <a:rPr lang="fr-BE" smtClean="0"/>
              <a:t>28/01/2016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CBA-1A01-4FDC-AB00-538E9AEA3F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059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DA0-3082-4609-BD01-D418429E2F17}" type="datetimeFigureOut">
              <a:rPr lang="fr-BE" smtClean="0"/>
              <a:t>28/01/2016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CBA-1A01-4FDC-AB00-538E9AEA3F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02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DA0-3082-4609-BD01-D418429E2F17}" type="datetimeFigureOut">
              <a:rPr lang="fr-BE" smtClean="0"/>
              <a:t>28/01/2016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CBA-1A01-4FDC-AB00-538E9AEA3F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939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DA0-3082-4609-BD01-D418429E2F17}" type="datetimeFigureOut">
              <a:rPr lang="fr-BE" smtClean="0"/>
              <a:t>28/01/2016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CBA-1A01-4FDC-AB00-538E9AEA3F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849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DA0-3082-4609-BD01-D418429E2F17}" type="datetimeFigureOut">
              <a:rPr lang="fr-BE" smtClean="0"/>
              <a:t>28/01/2016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CBA-1A01-4FDC-AB00-538E9AEA3F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503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DA0-3082-4609-BD01-D418429E2F17}" type="datetimeFigureOut">
              <a:rPr lang="fr-BE" smtClean="0"/>
              <a:t>28/01/2016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CBA-1A01-4FDC-AB00-538E9AEA3F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544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DA0-3082-4609-BD01-D418429E2F17}" type="datetimeFigureOut">
              <a:rPr lang="fr-BE" smtClean="0"/>
              <a:t>28/01/2016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CBA-1A01-4FDC-AB00-538E9AEA3F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923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35DA0-3082-4609-BD01-D418429E2F17}" type="datetimeFigureOut">
              <a:rPr lang="fr-BE" smtClean="0"/>
              <a:t>28/01/2016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6BCBA-1A01-4FDC-AB00-538E9AEA3F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390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720079"/>
          </a:xfrm>
        </p:spPr>
        <p:txBody>
          <a:bodyPr>
            <a:normAutofit/>
          </a:bodyPr>
          <a:lstStyle/>
          <a:p>
            <a:r>
              <a:rPr lang="fr-BE" sz="3200" dirty="0" smtClean="0">
                <a:solidFill>
                  <a:srgbClr val="800080"/>
                </a:solidFill>
              </a:rPr>
              <a:t>Crème de cassis de Bourgogne</a:t>
            </a:r>
            <a:endParaRPr lang="fr-BE" sz="3200" dirty="0">
              <a:solidFill>
                <a:srgbClr val="80008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416814"/>
              </p:ext>
            </p:extLst>
          </p:nvPr>
        </p:nvGraphicFramePr>
        <p:xfrm>
          <a:off x="251520" y="1340768"/>
          <a:ext cx="8496944" cy="38544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/>
                <a:gridCol w="1440160"/>
                <a:gridCol w="1368152"/>
                <a:gridCol w="1656184"/>
                <a:gridCol w="1584176"/>
                <a:gridCol w="1440160"/>
              </a:tblGrid>
              <a:tr h="792088"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Liqueur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Crème de + Fruit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Crème de Cassis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Crème de Cassis de Bourgogne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err="1" smtClean="0"/>
                        <a:t>Trenel</a:t>
                      </a:r>
                      <a:endParaRPr lang="fr-BE" sz="1600" dirty="0"/>
                    </a:p>
                  </a:txBody>
                  <a:tcPr/>
                </a:tc>
              </a:tr>
              <a:tr h="453752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Statut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err="1" smtClean="0"/>
                        <a:t>Dénom</a:t>
                      </a:r>
                      <a:r>
                        <a:rPr lang="fr-BE" sz="1600" dirty="0" smtClean="0"/>
                        <a:t>.</a:t>
                      </a:r>
                      <a:br>
                        <a:rPr lang="fr-BE" sz="1600" dirty="0" smtClean="0"/>
                      </a:br>
                      <a:r>
                        <a:rPr lang="fr-BE" sz="1600" dirty="0" smtClean="0"/>
                        <a:t>Commerciale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 err="1" smtClean="0"/>
                        <a:t>Dénom</a:t>
                      </a:r>
                      <a:r>
                        <a:rPr lang="fr-BE" sz="1600" dirty="0" smtClean="0"/>
                        <a:t>.</a:t>
                      </a:r>
                      <a:br>
                        <a:rPr lang="fr-BE" sz="1600" dirty="0" smtClean="0"/>
                      </a:br>
                      <a:r>
                        <a:rPr lang="fr-BE" sz="1600" dirty="0" smtClean="0"/>
                        <a:t>Commerciale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 err="1" smtClean="0"/>
                        <a:t>Dénom</a:t>
                      </a:r>
                      <a:r>
                        <a:rPr lang="fr-BE" sz="1600" dirty="0" smtClean="0"/>
                        <a:t>.</a:t>
                      </a:r>
                      <a:br>
                        <a:rPr lang="fr-BE" sz="1600" dirty="0" smtClean="0"/>
                      </a:br>
                      <a:r>
                        <a:rPr lang="fr-BE" sz="1600" dirty="0" smtClean="0"/>
                        <a:t>Commerciale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IGP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IGP</a:t>
                      </a:r>
                      <a:endParaRPr lang="fr-BE" sz="1600" dirty="0"/>
                    </a:p>
                  </a:txBody>
                  <a:tcPr/>
                </a:tc>
              </a:tr>
              <a:tr h="502076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Sucres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100 g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250 g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400g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450g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450g de betterave très raffiné.</a:t>
                      </a:r>
                      <a:endParaRPr lang="fr-BE" sz="1600" dirty="0"/>
                    </a:p>
                  </a:txBody>
                  <a:tcPr/>
                </a:tc>
              </a:tr>
              <a:tr h="502076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Goût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Aromatisation</a:t>
                      </a:r>
                      <a:br>
                        <a:rPr lang="fr-BE" sz="1600" dirty="0" smtClean="0"/>
                      </a:br>
                      <a:r>
                        <a:rPr lang="fr-BE" sz="1600" dirty="0" smtClean="0"/>
                        <a:t>lait ou fruit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Aromatisation</a:t>
                      </a:r>
                      <a:br>
                        <a:rPr lang="fr-BE" sz="1600" dirty="0" smtClean="0"/>
                      </a:br>
                      <a:r>
                        <a:rPr lang="fr-BE" sz="1600" dirty="0" smtClean="0"/>
                        <a:t>fruit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Fruits naturels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Fruits naturels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Fruits naturels</a:t>
                      </a:r>
                      <a:endParaRPr lang="fr-BE" sz="1600" dirty="0"/>
                    </a:p>
                  </a:txBody>
                  <a:tcPr/>
                </a:tc>
              </a:tr>
              <a:tr h="502076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Charge en fruit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-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-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250 g/l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250 g/l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+ de 400 g/l</a:t>
                      </a:r>
                      <a:endParaRPr lang="fr-BE" sz="1600" dirty="0"/>
                    </a:p>
                  </a:txBody>
                  <a:tcPr/>
                </a:tc>
              </a:tr>
              <a:tr h="502076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% Vol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15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15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15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15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15</a:t>
                      </a:r>
                      <a:endParaRPr lang="fr-BE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5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7582"/>
              </p:ext>
            </p:extLst>
          </p:nvPr>
        </p:nvGraphicFramePr>
        <p:xfrm>
          <a:off x="323528" y="499964"/>
          <a:ext cx="8352928" cy="55239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15846"/>
                <a:gridCol w="2856762"/>
                <a:gridCol w="2880320"/>
              </a:tblGrid>
              <a:tr h="792088"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Crème de Cassis de Bourgogne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err="1" smtClean="0"/>
                        <a:t>Trenel</a:t>
                      </a:r>
                      <a:endParaRPr lang="fr-BE" sz="1600" dirty="0"/>
                    </a:p>
                  </a:txBody>
                  <a:tcPr/>
                </a:tc>
              </a:tr>
              <a:tr h="453752"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kern="1200" dirty="0" smtClean="0"/>
                        <a:t>Règlementation 01 2015 =</a:t>
                      </a:r>
                      <a:endParaRPr lang="fr-B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Nouvelle IGP 28/01/2015</a:t>
                      </a:r>
                      <a:endParaRPr lang="fr-BE" sz="1400" dirty="0"/>
                    </a:p>
                  </a:txBody>
                  <a:tcPr/>
                </a:tc>
              </a:tr>
              <a:tr h="453752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Variétés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Noir de Bourgogne, </a:t>
                      </a:r>
                      <a:br>
                        <a:rPr lang="fr-BE" sz="1400" dirty="0" smtClean="0"/>
                      </a:br>
                      <a:r>
                        <a:rPr lang="fr-BE" sz="1400" dirty="0" smtClean="0"/>
                        <a:t>Royal de Naples, </a:t>
                      </a:r>
                      <a:br>
                        <a:rPr lang="fr-BE" sz="1400" dirty="0" smtClean="0"/>
                      </a:br>
                      <a:r>
                        <a:rPr lang="fr-BE" sz="1400" dirty="0" err="1" smtClean="0"/>
                        <a:t>Blackdown</a:t>
                      </a:r>
                      <a:r>
                        <a:rPr lang="fr-BE" sz="1400" dirty="0" smtClean="0"/>
                        <a:t>, </a:t>
                      </a:r>
                      <a:r>
                        <a:rPr lang="fr-BE" sz="1400" dirty="0" err="1" smtClean="0"/>
                        <a:t>Andega</a:t>
                      </a:r>
                      <a:r>
                        <a:rPr lang="fr-BE" sz="1400" dirty="0" smtClean="0"/>
                        <a:t>, </a:t>
                      </a:r>
                      <a:r>
                        <a:rPr lang="fr-BE" sz="1400" dirty="0" err="1" smtClean="0"/>
                        <a:t>Andorine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Noir de Bourgogne &amp; Royal de Naples.</a:t>
                      </a:r>
                      <a:endParaRPr lang="fr-BE" sz="1400" dirty="0"/>
                    </a:p>
                  </a:txBody>
                  <a:tcPr/>
                </a:tc>
              </a:tr>
              <a:tr h="453752">
                <a:tc gridSpan="3">
                  <a:txBody>
                    <a:bodyPr/>
                    <a:lstStyle/>
                    <a:p>
                      <a:r>
                        <a:rPr lang="fr-BE" sz="1400" dirty="0" smtClean="0"/>
                        <a:t>NB : Noir de Bourgogne = variété</a:t>
                      </a:r>
                      <a:r>
                        <a:rPr lang="fr-BE" sz="1400" baseline="0" dirty="0" smtClean="0"/>
                        <a:t> tardive aux qualités organoleptiques inégalées</a:t>
                      </a:r>
                      <a:endParaRPr lang="fr-B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453752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Culture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Enherbement </a:t>
                      </a:r>
                      <a:r>
                        <a:rPr lang="fr-BE" sz="1400" dirty="0" smtClean="0"/>
                        <a:t>I en partie </a:t>
                      </a:r>
                      <a:r>
                        <a:rPr lang="fr-BE" sz="1400" dirty="0" smtClean="0"/>
                        <a:t>en </a:t>
                      </a:r>
                      <a:r>
                        <a:rPr lang="fr-BE" sz="1400" dirty="0" smtClean="0"/>
                        <a:t>bio autre partie en </a:t>
                      </a:r>
                      <a:r>
                        <a:rPr lang="fr-BE" sz="1400" dirty="0" smtClean="0"/>
                        <a:t>culture raisonnée </a:t>
                      </a:r>
                      <a:endParaRPr lang="fr-BE" sz="1400" dirty="0"/>
                    </a:p>
                  </a:txBody>
                  <a:tcPr/>
                </a:tc>
              </a:tr>
              <a:tr h="502076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Pieds</a:t>
                      </a:r>
                      <a:r>
                        <a:rPr lang="fr-BE" sz="1400" baseline="0" dirty="0" smtClean="0"/>
                        <a:t> / Ha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Max 5500 - 7000 P/Ha </a:t>
                      </a:r>
                      <a:br>
                        <a:rPr lang="fr-BE" sz="1400" dirty="0" smtClean="0"/>
                      </a:br>
                      <a:r>
                        <a:rPr lang="fr-BE" sz="1400" dirty="0" smtClean="0"/>
                        <a:t>6 T / Ha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8000 pieds</a:t>
                      </a:r>
                      <a:endParaRPr lang="fr-BE" sz="1400" dirty="0"/>
                    </a:p>
                  </a:txBody>
                  <a:tcPr/>
                </a:tc>
              </a:tr>
              <a:tr h="502076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Fruits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min </a:t>
                      </a:r>
                      <a:r>
                        <a:rPr lang="fr-BE" sz="1400" dirty="0" smtClean="0"/>
                        <a:t>250 </a:t>
                      </a:r>
                      <a:r>
                        <a:rPr lang="fr-BE" sz="1400" dirty="0" smtClean="0"/>
                        <a:t>g/l</a:t>
                      </a:r>
                      <a:br>
                        <a:rPr lang="fr-BE" sz="1400" dirty="0" smtClean="0"/>
                      </a:br>
                      <a:r>
                        <a:rPr lang="fr-BE" sz="1400" dirty="0" smtClean="0"/>
                        <a:t>Frais + fruits congelés 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+ de </a:t>
                      </a:r>
                      <a:r>
                        <a:rPr lang="fr-BE" sz="1400" b="1" u="sng" dirty="0" smtClean="0"/>
                        <a:t>400 </a:t>
                      </a:r>
                      <a:r>
                        <a:rPr lang="fr-BE" sz="1400" b="1" u="sng" dirty="0" smtClean="0"/>
                        <a:t>g/l (+ que concurrents)</a:t>
                      </a:r>
                      <a:r>
                        <a:rPr lang="fr-BE" sz="1400" dirty="0" smtClean="0"/>
                        <a:t/>
                      </a:r>
                      <a:br>
                        <a:rPr lang="fr-BE" sz="1400" dirty="0" smtClean="0"/>
                      </a:br>
                      <a:r>
                        <a:rPr lang="fr-BE" sz="1400" dirty="0" smtClean="0"/>
                        <a:t>Jus </a:t>
                      </a:r>
                      <a:r>
                        <a:rPr lang="fr-BE" sz="1400" dirty="0" smtClean="0"/>
                        <a:t>de goute non rectifié.</a:t>
                      </a:r>
                      <a:endParaRPr lang="fr-BE" sz="1400" dirty="0"/>
                    </a:p>
                  </a:txBody>
                  <a:tcPr/>
                </a:tc>
              </a:tr>
              <a:tr h="502076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Temps macération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3 semaines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2 mois chez </a:t>
                      </a:r>
                      <a:r>
                        <a:rPr lang="fr-BE" sz="1400" dirty="0" err="1" smtClean="0"/>
                        <a:t>Trenel</a:t>
                      </a:r>
                      <a:endParaRPr lang="fr-BE" sz="1400" dirty="0"/>
                    </a:p>
                  </a:txBody>
                  <a:tcPr/>
                </a:tc>
              </a:tr>
              <a:tr h="264468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Récupération</a:t>
                      </a:r>
                      <a:r>
                        <a:rPr lang="fr-BE" sz="1400" baseline="0" dirty="0" smtClean="0"/>
                        <a:t> des fruits pour une 2</a:t>
                      </a:r>
                      <a:r>
                        <a:rPr lang="fr-BE" sz="1400" baseline="30000" dirty="0" smtClean="0"/>
                        <a:t>ième</a:t>
                      </a:r>
                      <a:r>
                        <a:rPr lang="fr-BE" sz="1400" baseline="0" dirty="0" smtClean="0"/>
                        <a:t> macération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Autorisé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Jamais</a:t>
                      </a:r>
                      <a:r>
                        <a:rPr lang="fr-BE" sz="1400" baseline="0" dirty="0" smtClean="0"/>
                        <a:t> pratiqué</a:t>
                      </a:r>
                      <a:endParaRPr lang="fr-BE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Terroir 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Bourgogne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De </a:t>
                      </a:r>
                      <a:r>
                        <a:rPr lang="fr-BE" sz="1400" dirty="0" err="1" smtClean="0"/>
                        <a:t>Concoeur</a:t>
                      </a:r>
                      <a:r>
                        <a:rPr lang="fr-BE" sz="1400" dirty="0" smtClean="0"/>
                        <a:t> , Village Hautes Côtes à l’ouest de </a:t>
                      </a:r>
                      <a:r>
                        <a:rPr lang="fr-BE" sz="1400" dirty="0" err="1" smtClean="0"/>
                        <a:t>Vosnes</a:t>
                      </a:r>
                      <a:r>
                        <a:rPr lang="fr-BE" sz="1400" dirty="0" smtClean="0"/>
                        <a:t> et Vougeot</a:t>
                      </a:r>
                      <a:endParaRPr lang="fr-BE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9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BE" dirty="0" err="1" smtClean="0">
                <a:solidFill>
                  <a:srgbClr val="800080"/>
                </a:solidFill>
              </a:rPr>
              <a:t>Trenel</a:t>
            </a:r>
            <a:endParaRPr lang="fr-BE" dirty="0">
              <a:solidFill>
                <a:srgbClr val="80008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36504"/>
          </a:xfrm>
        </p:spPr>
        <p:txBody>
          <a:bodyPr>
            <a:normAutofit fontScale="85000" lnSpcReduction="20000"/>
          </a:bodyPr>
          <a:lstStyle/>
          <a:p>
            <a:r>
              <a:rPr lang="fr-BE" dirty="0" smtClean="0">
                <a:solidFill>
                  <a:srgbClr val="800080"/>
                </a:solidFill>
              </a:rPr>
              <a:t>Maison traditionnelle Bourguignonne</a:t>
            </a:r>
          </a:p>
          <a:p>
            <a:r>
              <a:rPr lang="fr-BE" dirty="0" smtClean="0">
                <a:solidFill>
                  <a:srgbClr val="800080"/>
                </a:solidFill>
              </a:rPr>
              <a:t>Familial de 1928 – 2015 puis </a:t>
            </a:r>
            <a:r>
              <a:rPr lang="fr-BE" dirty="0" err="1" smtClean="0">
                <a:solidFill>
                  <a:srgbClr val="800080"/>
                </a:solidFill>
              </a:rPr>
              <a:t>Chapoutier</a:t>
            </a:r>
            <a:endParaRPr lang="fr-BE" dirty="0" smtClean="0">
              <a:solidFill>
                <a:srgbClr val="800080"/>
              </a:solidFill>
            </a:endParaRPr>
          </a:p>
          <a:p>
            <a:r>
              <a:rPr lang="fr-BE" dirty="0" smtClean="0">
                <a:solidFill>
                  <a:srgbClr val="800080"/>
                </a:solidFill>
              </a:rPr>
              <a:t>On ne fait bien que ce que l’on connaît bien. </a:t>
            </a:r>
          </a:p>
          <a:p>
            <a:r>
              <a:rPr lang="fr-BE" dirty="0" smtClean="0">
                <a:solidFill>
                  <a:srgbClr val="800080"/>
                </a:solidFill>
              </a:rPr>
              <a:t>KIS: Les meilleurs fruits, + une bonne concentration, + une longue macération, + un bon dosage (=équilibre).</a:t>
            </a:r>
          </a:p>
          <a:p>
            <a:r>
              <a:rPr lang="fr-BE" dirty="0" smtClean="0">
                <a:solidFill>
                  <a:srgbClr val="800080"/>
                </a:solidFill>
              </a:rPr>
              <a:t>Les moins sucrées et les plus fraîches du marché</a:t>
            </a:r>
          </a:p>
          <a:p>
            <a:r>
              <a:rPr lang="fr-BE" dirty="0">
                <a:solidFill>
                  <a:srgbClr val="800080"/>
                </a:solidFill>
              </a:rPr>
              <a:t>Du fruit, de la finesse, de la </a:t>
            </a:r>
            <a:r>
              <a:rPr lang="fr-BE" dirty="0" smtClean="0">
                <a:solidFill>
                  <a:srgbClr val="800080"/>
                </a:solidFill>
              </a:rPr>
              <a:t>gourmandise + </a:t>
            </a:r>
            <a:r>
              <a:rPr lang="fr-BE" dirty="0">
                <a:solidFill>
                  <a:srgbClr val="800080"/>
                </a:solidFill>
              </a:rPr>
              <a:t>de 400 </a:t>
            </a:r>
            <a:r>
              <a:rPr lang="fr-BE" dirty="0" smtClean="0">
                <a:solidFill>
                  <a:srgbClr val="800080"/>
                </a:solidFill>
              </a:rPr>
              <a:t>g de fruits utilisé au litre.</a:t>
            </a:r>
          </a:p>
          <a:p>
            <a:r>
              <a:rPr lang="fr-BE" dirty="0" smtClean="0">
                <a:solidFill>
                  <a:srgbClr val="800080"/>
                </a:solidFill>
              </a:rPr>
              <a:t>La crème de cassis est le produit qui a fait la réputation de </a:t>
            </a:r>
            <a:r>
              <a:rPr lang="fr-BE" dirty="0" err="1" smtClean="0">
                <a:solidFill>
                  <a:srgbClr val="800080"/>
                </a:solidFill>
              </a:rPr>
              <a:t>Trenel</a:t>
            </a:r>
            <a:r>
              <a:rPr lang="fr-BE" dirty="0" smtClean="0">
                <a:solidFill>
                  <a:srgbClr val="800080"/>
                </a:solidFill>
              </a:rPr>
              <a:t>: </a:t>
            </a:r>
            <a:r>
              <a:rPr lang="fr-BE" dirty="0">
                <a:solidFill>
                  <a:srgbClr val="800080"/>
                </a:solidFill>
              </a:rPr>
              <a:t>Fauchon, </a:t>
            </a:r>
            <a:r>
              <a:rPr lang="fr-BE" dirty="0" err="1">
                <a:solidFill>
                  <a:srgbClr val="800080"/>
                </a:solidFill>
              </a:rPr>
              <a:t>Lenôtre</a:t>
            </a:r>
            <a:r>
              <a:rPr lang="fr-BE" dirty="0">
                <a:solidFill>
                  <a:srgbClr val="800080"/>
                </a:solidFill>
              </a:rPr>
              <a:t>, G Blanc, </a:t>
            </a:r>
            <a:r>
              <a:rPr lang="fr-BE" dirty="0" err="1">
                <a:solidFill>
                  <a:srgbClr val="800080"/>
                </a:solidFill>
              </a:rPr>
              <a:t>Taillevent</a:t>
            </a:r>
            <a:r>
              <a:rPr lang="fr-BE" dirty="0">
                <a:solidFill>
                  <a:srgbClr val="800080"/>
                </a:solidFill>
              </a:rPr>
              <a:t>, Tour d’Argent, Bocuse,…	</a:t>
            </a:r>
          </a:p>
          <a:p>
            <a:endParaRPr lang="fr-BE" dirty="0"/>
          </a:p>
          <a:p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4073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4" t="9853" r="5423" b="14561"/>
          <a:stretch/>
        </p:blipFill>
        <p:spPr bwMode="auto">
          <a:xfrm>
            <a:off x="462136" y="188640"/>
            <a:ext cx="8424935" cy="617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888207" y="1196752"/>
            <a:ext cx="1705454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>
                <a:solidFill>
                  <a:srgbClr val="FF0000"/>
                </a:solidFill>
              </a:rPr>
              <a:t>Concoeur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563888" y="1844824"/>
            <a:ext cx="244827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>
                <a:solidFill>
                  <a:srgbClr val="FF0000"/>
                </a:solidFill>
              </a:rPr>
              <a:t>Vosne</a:t>
            </a:r>
            <a:r>
              <a:rPr lang="fr-BE" dirty="0">
                <a:solidFill>
                  <a:srgbClr val="FF0000"/>
                </a:solidFill>
              </a:rPr>
              <a:t>-</a:t>
            </a:r>
            <a:r>
              <a:rPr lang="fr-BE" dirty="0" smtClean="0">
                <a:solidFill>
                  <a:srgbClr val="FF0000"/>
                </a:solidFill>
              </a:rPr>
              <a:t>Romanée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067944" y="0"/>
            <a:ext cx="244827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rgbClr val="FF0000"/>
                </a:solidFill>
              </a:rPr>
              <a:t>Vougeot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771800" y="4365104"/>
            <a:ext cx="2848909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rgbClr val="FF0000"/>
                </a:solidFill>
              </a:rPr>
              <a:t>Nuits-St-Georges</a:t>
            </a:r>
            <a:endParaRPr lang="fr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9" y="332656"/>
            <a:ext cx="8700459" cy="6525344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57098" y="44624"/>
            <a:ext cx="8229600" cy="7200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rgbClr val="800080"/>
                </a:solidFill>
              </a:rPr>
              <a:t>Schéma d’élaboration</a:t>
            </a:r>
            <a:endParaRPr lang="fr-BE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rgbClr val="800080"/>
                </a:solidFill>
              </a:rPr>
              <a:t>Photos</a:t>
            </a:r>
            <a:endParaRPr lang="fr-BE" dirty="0">
              <a:solidFill>
                <a:srgbClr val="80008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9332"/>
            <a:ext cx="3048006" cy="21153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97" y="1179332"/>
            <a:ext cx="2119161" cy="234420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64" y="1214142"/>
            <a:ext cx="3048006" cy="171602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8" y="3880284"/>
            <a:ext cx="3048006" cy="16642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74" y="4430461"/>
            <a:ext cx="3048006" cy="17404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188386"/>
            <a:ext cx="2282957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7200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rgbClr val="800080"/>
                </a:solidFill>
              </a:rPr>
              <a:t>Kir  -  Kir Royal  - sur glace  </a:t>
            </a:r>
            <a:endParaRPr lang="fr-BE" dirty="0">
              <a:solidFill>
                <a:srgbClr val="800080"/>
              </a:solidFill>
            </a:endParaRPr>
          </a:p>
        </p:txBody>
      </p:sp>
      <p:pic>
        <p:nvPicPr>
          <p:cNvPr id="3074" name="Picture 2" descr="http://oxfordstudent.com/wp-content/uploads/2012/09/kir-imperial.png_Display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14" y="2021582"/>
            <a:ext cx="2657601" cy="365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data.over-blog.com/2/74/35/59/Kir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2963280" cy="296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35" y="1196752"/>
            <a:ext cx="2902412" cy="44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3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7200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rgbClr val="800080"/>
                </a:solidFill>
              </a:rPr>
              <a:t>Idées</a:t>
            </a:r>
            <a:endParaRPr lang="fr-BE" dirty="0">
              <a:solidFill>
                <a:srgbClr val="80008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3751" r="9434" b="5341"/>
          <a:stretch/>
        </p:blipFill>
        <p:spPr bwMode="auto">
          <a:xfrm>
            <a:off x="107504" y="1052736"/>
            <a:ext cx="8932068" cy="551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0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293</Words>
  <Application>Microsoft Office PowerPoint</Application>
  <PresentationFormat>Affichage à l'écran (4:3)</PresentationFormat>
  <Paragraphs>78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Crème de cassis de Bourgogne</vt:lpstr>
      <vt:lpstr>Présentation PowerPoint</vt:lpstr>
      <vt:lpstr>Trenel</vt:lpstr>
      <vt:lpstr>Présentation PowerPoint</vt:lpstr>
      <vt:lpstr>Schéma d’élaboration</vt:lpstr>
      <vt:lpstr>Photos</vt:lpstr>
      <vt:lpstr>Kir  -  Kir Royal  - sur glace  </vt:lpstr>
      <vt:lpstr>Idées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Crème de cassis de Bourgogne</dc:title>
  <dc:creator>_</dc:creator>
  <cp:lastModifiedBy>_</cp:lastModifiedBy>
  <cp:revision>22</cp:revision>
  <dcterms:created xsi:type="dcterms:W3CDTF">2016-01-25T11:08:06Z</dcterms:created>
  <dcterms:modified xsi:type="dcterms:W3CDTF">2016-01-28T10:37:39Z</dcterms:modified>
</cp:coreProperties>
</file>